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313" r:id="rId12"/>
    <p:sldId id="272" r:id="rId13"/>
    <p:sldId id="273" r:id="rId14"/>
    <p:sldId id="279" r:id="rId15"/>
    <p:sldId id="302" r:id="rId16"/>
    <p:sldId id="301" r:id="rId17"/>
    <p:sldId id="280" r:id="rId18"/>
    <p:sldId id="303" r:id="rId19"/>
    <p:sldId id="310" r:id="rId20"/>
    <p:sldId id="304" r:id="rId21"/>
    <p:sldId id="284" r:id="rId22"/>
    <p:sldId id="285" r:id="rId23"/>
    <p:sldId id="286" r:id="rId24"/>
    <p:sldId id="288" r:id="rId25"/>
    <p:sldId id="289" r:id="rId26"/>
    <p:sldId id="306" r:id="rId27"/>
    <p:sldId id="305" r:id="rId28"/>
    <p:sldId id="315" r:id="rId29"/>
    <p:sldId id="290" r:id="rId30"/>
    <p:sldId id="291" r:id="rId31"/>
    <p:sldId id="316" r:id="rId32"/>
    <p:sldId id="317" r:id="rId33"/>
    <p:sldId id="309" r:id="rId34"/>
    <p:sldId id="308" r:id="rId35"/>
    <p:sldId id="292" r:id="rId36"/>
    <p:sldId id="261" r:id="rId37"/>
    <p:sldId id="31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dlUPNzh+e/fK9pXSzjjIKc//0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8"/>
    <p:restoredTop sz="82394"/>
  </p:normalViewPr>
  <p:slideViewPr>
    <p:cSldViewPr snapToGrid="0" snapToObjects="1">
      <p:cViewPr varScale="1">
        <p:scale>
          <a:sx n="100" d="100"/>
          <a:sy n="100" d="100"/>
        </p:scale>
        <p:origin x="1296" y="176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14:59:12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1855 173 8191,'-32'-28'0,"-20"-5"5063,24 17-5063,-32-5 2818,26 10-2818,-21-2 0,10 12 0,-13-6 0,1 7 0,-24-8 0,6 6 0,-9-6 0,14 8 0,25 0 0,-10 0 1719,10 0-1719,-1 0 6784,3 0-6784,1 0 0,8 0 0,-21 0 0,21 0 0,-20 0 0,20 0 0,-9 0 0,19 0 0,-5 0 0,4 0 0,1 0 0,-5 0 0,4 0 0,1 3 0,-5-2 0,11 6 0,-11-6 0,4 7 0,-6-7 0,7 4 0,5-5 0,3 3 0,4 2 0,-1-1 0,-2 3 0,6-6 0,-3 6 0,0 1 0,3 1 0,-2 3 0,-1-4 0,-1 4 0,0 0 0,-4 11 0,11-9 0,-7 8 0,9-14 0,-5 14 0,0-11 0,4 7 0,-2-7 0,2 2 0,-3 3 0,4 0 0,0 0 0,4 7 0,0-5 0,0 11 0,0-5 0,0 0 0,0-1 0,0-7 0,0 7 0,0-6 0,0 6 0,0-7 0,0 0 0,0 0 0,0 0 0,0-3 0,0 9 0,0-8 0,0 8 0,9 1 0,-2 1 0,16 19 0,-6-10 0,1 4 0,1-8 0,-4-5 0,4 0 0,14 21 0,-16-23 0,9 13 0,-12-13 0,1-1 0,3 3 0,1-1 0,-3-7 0,5 18 0,-7-17 0,7 17 0,5-17 0,-6-4 0,10 4 0,-8-4 0,-4-4 0,5 5 0,-7-6 0,0 0 0,0 0 0,0 0 0,7 1 0,-9-4 0,7 3 0,-8-4 0,-1 1 0,0-2 0,0 1 0,7 1 0,-5 0 0,8-1 0,-3-4 0,-2 0 0,6 4 0,11-3 0,-13 2 0,32 4 0,-26-6 0,23 6 0,-18-7 0,6 0 0,-7 0 0,-11 0 0,9 0 0,-15 0 0,27 0 0,-21 0 0,21 0 0,-2 0 0,-11 0 0,9 0 0,-21 0 0,0 0 0,0 0 0,7 0 0,-6 0 0,13 0 0,-6 0 0,0 0 0,-1 0 0,-7 0 0,6 0 0,-4 0 0,11 0 0,-11 0 0,5 0 0,-1 0 0,-4 0 0,5 0 0,-7 0 0,0 0 0,6 0 0,3 0 0,5 0 0,13 0 0,2 0 0,13 0 0,-1 0 0,-11 0 0,-4 0 0,1-7 0,-16 2 0,26-9 0,-26 4 0,15-6 0,-11 4 0,-10 2 0,7 1 0,-14 4 0,9-4 0,-11 1 0,3-4 0,-6 3 0,7-6 0,-8 6 0,4-7 0,-8 7 0,0-6 0,3 2 0,-5-3 0,12 0 0,-12 3 0,5-2 0,-7-5 0,4 2 0,-3-2 0,2 4 0,-3 4 0,0-4 0,0-1 0,0 1 0,0 0 0,0-1 0,0-5 0,0 4 0,0-11 0,0 11 0,0-12 0,0 6 0,0 0 0,0 1 0,0 7 0,0-1 0,0-6 0,-3 5 0,-2-6 0,1 8 0,-4 0 0,4 0 0,-8-1 0,3 1 0,-3 0 0,8 0 0,-3 3 0,2 1 0,1 4 0,-4 0 0,4 0 0,-4 0 0,0 0 0,-1-1 0,-2-2 0,2 2 0,-3-3 0,4 4 0,0 0 0,-4-4 0,3 3 0,-3-3 0,4 4 0,0 0 0,0 3 0,0-2 0,-1 3 0,-9-6 0,8 6 0,-9-5 0,11 9 0,0-8 0,-4 4 0,0-4 0,-1 0 0,1 3 0,4-2 0,0 2 0,0-3 0,-10-1 0,3-3 0,-7-2 0,9 2 0,-2 0 0,2 0 0,0 3 0,-2-6 0,2 6 0,-3-6 0,0 6 0,-7-9 0,5 5 0,-5 2 0,7 4 0,4 7 0,0-4 0,4 3 0,-4-6 0,-1 6 0,-21-15 0,6 3 0,-26-2 0,8-7 0,-11 6 0,11-4 0,17 6 0,15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14:59:1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23325,'4'-4'0,"0"0"0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18:48:24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1722 93 8191,'-29'-15'0,"-20"-3"5063,23 10-5063,-30-4 2818,25 6-2818,-20-1 0,9 7 0,-12-4 0,1 4 0,-22-4 0,5 3 0,-8-4 0,14 5 0,21 0 0,-7 0 1719,7 0-1719,1 0 6784,2 0-6784,1 0 0,7 0 0,-18 0 0,18 0 0,-18 0 0,18 0 0,-7 0 0,16 0 0,-4 0 0,4 0 0,1 0 0,-5 0 0,4 0 0,0 2 0,-4-1 0,11 2 0,-12-2 0,6 3 0,-7-3 0,6 1 0,6-2 0,2 2 0,4 1 0,-1-1 0,-2 2 0,5-4 0,-2 4 0,1 0 0,1 1 0,-2 1 0,0-1 0,0 1 0,-1 1 0,-4 5 0,10-5 0,-6 5 0,8-7 0,-4 6 0,0-5 0,3 4 0,-2-4 0,3 1 0,-4 1 0,4 1 0,1-1 0,3 5 0,0-4 0,0 7 0,0-3 0,0 0 0,0-1 0,0-4 0,0 5 0,0-4 0,0 3 0,0-3 0,0-1 0,0 1 0,0 0 0,0-3 0,0 6 0,0-4 0,0 4 0,8 0 0,-1 1 0,14 10 0,-5-5 0,1 1 0,1-3 0,-4-3 0,3 0 0,14 11 0,-16-12 0,10 6 0,-13-6 0,2-1 0,3 2 0,0-1 0,-2-3 0,5 9 0,-7-8 0,7 8 0,4-9 0,-6-2 0,10 2 0,-7-2 0,-5-2 0,5 2 0,-6-3 0,0 1 0,0-1 0,0 0 0,6 1 0,-8-2 0,7 1 0,-8-2 0,-1 1 0,0-1 0,0 0 0,7 0 0,-5 1 0,7-1 0,-2-2 0,-2 0 0,5 2 0,11-1 0,-13 1 0,30 1 0,-24-2 0,22 2 0,-17-3 0,5 0 0,-7 0 0,-8 0 0,6 0 0,-13 0 0,25 0 0,-19 0 0,19 0 0,-2 0 0,-10 0 0,8 0 0,-19 0 0,0 0 0,0 0 0,6 0 0,-5 0 0,11 0 0,-4 0 0,-1 0 0,-1 0 0,-6 0 0,6 0 0,-4 0 0,10 0 0,-11 0 0,5 0 0,0 0 0,-4 0 0,4 0 0,-6 0 0,0 0 0,6 0 0,1 0 0,7 0 0,10 0 0,3 0 0,12 0 0,-1 0 0,-11 0 0,-2 0 0,-1-3 0,-14 0 0,24-4 0,-23 1 0,13-3 0,-10 3 0,-10 1 0,7 0 0,-13 2 0,8-2 0,-9 1 0,2-2 0,-6 1 0,6-3 0,-6 3 0,3-3 0,-7 3 0,0-3 0,2 1 0,-4-2 0,11 0 0,-11 3 0,5-3 0,-7-1 0,3 0 0,-2-1 0,2 3 0,-3 1 0,0-1 0,0-1 0,0 0 0,0 0 0,0 1 0,0-4 0,0 2 0,0-6 0,0 7 0,0-7 0,0 3 0,0 0 0,0 1 0,0 3 0,0 0 0,0-3 0,-3 2 0,-2-3 0,1 5 0,-2-1 0,1 0 0,-6 1 0,3-1 0,-3 0 0,7 0 0,-3 3 0,3-1 0,0 3 0,-3 0 0,3-1 0,-4 1 0,1 0 0,-1-1 0,-3-1 0,3 1 0,-3-1 0,4 1 0,-1 1 0,-3-2 0,3 1 0,-3-1 0,3 1 0,1 1 0,-1 1 0,1 0 0,-1 0 0,-9-2 0,7 3 0,-7-3 0,10 5 0,-1-4 0,-3 2 0,0-3 0,-1 1 0,1 1 0,3 0 0,1 0 0,-1-1 0,-9-1 0,4-2 0,-8 0 0,9 0 0,-2 1 0,2 0 0,1 1 0,-4-3 0,4 3 0,-4-3 0,-1 3 0,-5-4 0,5 1 0,-5 3 0,5 1 0,5 4 0,0-2 0,3 1 0,-3-3 0,0 4 0,-21-9 0,6 3 0,-24-3 0,7-2 0,-10 2 0,10-2 0,17 4 0,13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6T07:03:39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4192 106 8191,'-71'-17'0,"-48"-4"5063,56 12-5063,-74-5 2818,62 8-2818,-49-2 0,21 8 0,-28-5 0,2 5 0,-54-4 0,13 2 0,-20-3 0,34 5 0,51 0 0,-17 0 1719,18 0-1719,1 0 6784,6 0-6784,2 0 0,17 0 0,-44 0 0,44 0 0,-43 0 0,43 0 0,-17 0 0,39 0 0,-10 0 0,10 0 0,2 0 0,-11 0 0,9 0 0,0 2 0,-10-1 0,27 3 0,-29-3 0,14 3 0,-16-3 0,14 2 0,14-3 0,6 2 0,9 1 0,-2 0 0,-5 1 0,12-4 0,-5 5 0,3-1 0,2 2 0,-5 1 0,0-2 0,0 2 0,-2 1 0,-10 6 0,24-6 0,-14 5 0,19-7 0,-9 7 0,-1-7 0,8 6 0,-5-6 0,8 2 0,-11 2 0,10 0 0,3-1 0,7 6 0,0-5 0,0 8 0,0-3 0,0-1 0,0 0 0,0-5 0,0 6 0,0-5 0,0 4 0,0-4 0,0-1 0,0 1 0,0 1 0,0-5 0,0 8 0,0-5 0,0 5 0,19-1 0,-1 2 0,33 11 0,-12-5 0,2 0 0,3-3 0,-10-3 0,7 0 0,35 12 0,-40-13 0,25 6 0,-32-6 0,6-2 0,6 3 0,0-1 0,-4-4 0,12 10 0,-18-8 0,18 8 0,9-10 0,-14-2 0,24 2 0,-16-2 0,-13-2 0,12 2 0,-15-3 0,1 0 0,-1 0 0,1-1 0,14 2 0,-19-3 0,16 2 0,-18-3 0,-4 2 0,1-2 0,0 0 0,17 0 0,-13 2 0,18-2 0,-5-2 0,-5 0 0,12 2 0,27 0 0,-32 0 0,74 1 0,-60-2 0,55 3 0,-42-4 0,12 0 0,-17 0 0,-19 0 0,14 0 0,-31 0 0,61 0 0,-47 0 0,46 0 0,-4 0 0,-25 0 0,20 0 0,-46 0 0,-1 0 0,1 0 0,14 0 0,-12 0 0,27 0 0,-10 0 0,-3 0 0,-2 0 0,-14 0 0,14 0 0,-10 0 0,25 0 0,-27 0 0,12 0 0,0 0 0,-9 0 0,9 0 0,-15 0 0,1 0 0,14 0 0,3 0 0,16 0 0,25 0 0,8 0 0,28 0 0,-2 0 0,-27 0 0,-4 0 0,-3-4 0,-34 1 0,58-5 0,-56 1 0,32-3 0,-24 3 0,-25 1 0,18 1 0,-33 1 0,20-1 0,-21 0 0,4-2 0,-15 2 0,15-4 0,-14 3 0,7-3 0,-18 3 0,1-3 0,5 1 0,-11-2 0,28 0 0,-27 3 0,12-3 0,-17-2 0,7 1 0,-4-2 0,4 4 0,-7 1 0,0-1 0,0-1 0,0 0 0,0 0 0,0 1 0,0-5 0,0 3 0,0-8 0,0 9 0,0-8 0,0 3 0,0 1 0,0 0 0,0 4 0,0 0 0,0-4 0,-7 3 0,-5-4 0,2 6 0,-5-2 0,3 1 0,-15 1 0,8-1 0,-8 0 0,17 0 0,-7 3 0,8-1 0,-1 3 0,-7 1 0,7-2 0,-10 1 0,3 1 0,-2-2 0,-8-1 0,8 2 0,-8-2 0,10 1 0,-3 2 0,-6-3 0,6 1 0,-7-1 0,8 2 0,2 0 0,-3 2 0,3-1 0,-2 1 0,-23-3 0,18 4 0,-17-4 0,24 6 0,-3-4 0,-7 2 0,1-4 0,-4 1 0,4 2 0,6 0 0,3-1 0,-2 0 0,-23-2 0,10-2 0,-19 0 0,22 0 0,-5 1 0,5 0 0,2 2 0,-10-4 0,11 3 0,-11-3 0,-2 3 0,-12-4 0,12 1 0,-12 3 0,12 2 0,12 4 0,0-3 0,8 2 0,-8-3 0,0 4 0,-51-10 0,15 3 0,-59-3 0,18-3 0,-25 3 0,24-3 0,42 5 0,31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14:59:12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1281 89 8191,'-21'-14'0,"-15"-3"5063,16 9-5063,-22-3 2818,19 5-2818,-15-1 0,7 6 0,-9-2 0,1 3 0,-17-4 0,4 3 0,-6-3 0,10 4 0,16 0 0,-5 0 1719,5 0-1719,0 0 6784,3 0-6784,-1 0 0,7 0 0,-15 0 0,15 0 0,-15 0 0,15 0 0,-6 0 0,12 0 0,-3 0 0,3 0 0,0 0 0,-3 0 0,3 0 0,0 2 0,-3-2 0,7 4 0,-7-4 0,3 4 0,-4-3 0,4 1 0,4-2 0,2 2 0,3 1 0,-1-1 0,-2 2 0,5-4 0,-2 3 0,0 2 0,2-1 0,-3 2 0,1-2 0,0 2 0,-1 1 0,-3 5 0,8-5 0,-5 4 0,6-6 0,-3 6 0,0-5 0,2 3 0,-1-3 0,2 0 0,-3 3 0,3-1 0,1 0 0,2 4 0,0-3 0,0 6 0,0-2 0,0-1 0,0 0 0,0-3 0,0 2 0,0-1 0,0 1 0,0-3 0,0 0 0,0 1 0,0 0 0,0-3 0,0 5 0,0-4 0,0 5 0,6 0 0,-1 0 0,11 11 0,-5-6 0,2 2 0,0-4 0,-2-3 0,1 0 0,11 12 0,-11-12 0,6 6 0,-8-7 0,0-1 0,3 3 0,-1-1 0,-1-4 0,4 10 0,-5-9 0,4 8 0,4-8 0,-4-2 0,6 2 0,-4-3 0,-4 0 0,4 0 0,-5-1 0,0-2 0,0 2 0,0-1 0,5 0 0,-6-1 0,5 1 0,-6-2 0,-1 0 0,0 1 0,0-2 0,5 2 0,-3-1 0,5 1 0,-2-3 0,-1 0 0,4 2 0,8-2 0,-10 2 0,23 1 0,-19-2 0,17 3 0,-13-4 0,4 0 0,-4 0 0,-8 0 0,5 0 0,-9 0 0,18 0 0,-13 0 0,13 0 0,-1 0 0,-8 0 0,6 0 0,-14 0 0,1 0 0,-1 0 0,4 0 0,-2 0 0,7 0 0,-3 0 0,-1 0 0,0 0 0,-5 0 0,5 0 0,-4 0 0,8 0 0,-8 0 0,4 0 0,0 0 0,-4 0 0,3 0 0,-3 0 0,-1 0 0,4 0 0,2 0 0,4 0 0,9 0 0,1 0 0,9 0 0,-1 0 0,-7 0 0,-3 0 0,1-4 0,-12 2 0,19-6 0,-18 3 0,10-3 0,-8 2 0,-7 0 0,6 1 0,-10 3 0,5-3 0,-6 1 0,1-2 0,-3 2 0,3-5 0,-4 5 0,2-4 0,-5 3 0,0-3 0,2 2 0,-4-2 0,9-1 0,-9 3 0,4-3 0,-5-1 0,2 1 0,-1-2 0,2 3 0,-3 2 0,0-3 0,0 1 0,0 0 0,0-1 0,0 0 0,0-2 0,0 1 0,0-5 0,0 6 0,0-5 0,0 1 0,0 0 0,0 1 0,0 4 0,0 0 0,0-4 0,-3 2 0,0-2 0,0 4 0,-2-1 0,2 0 0,-5 1 0,1 0 0,-1-1 0,5 1 0,-2 1 0,2 1 0,0 2 0,-2 0 0,2 0 0,-3-1 0,1 1 0,-1 0 0,-2-2 0,2 1 0,-3-1 0,4 2 0,-1 0 0,-2-2 0,2 1 0,-2-1 0,2 2 0,1-1 0,-1 3 0,0-2 0,1 2 0,-8-2 0,6 1 0,-6-1 0,8 3 0,-1-3 0,-2 2 0,-1-2 0,0 0 0,1 2 0,3-2 0,-1 2 0,0-3 0,-6 1 0,2-3 0,-6 0 0,7 0 0,-1 1 0,1 0 0,0 2 0,-1-4 0,1 3 0,-2-3 0,0 3 0,-5-4 0,3 3 0,-2 0 0,4 2 0,2 4 0,1-2 0,2 2 0,-2-4 0,-1 4 0,-15-9 0,5 3 0,-18-2 0,5-4 0,-7 4 0,7-2 0,12 2 0,11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14:59:1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23325,'4'-4'0,"0"0"0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7:05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1669 116 8191,'-28'-18'0,"-18"-4"5063,20 11-5063,-29-3 2818,25 6-2818,-20-1 0,10 8 0,-12-3 0,1 4 0,-22-6 0,5 5 0,-7-4 0,12 5 0,21 0 0,-6 0 1719,7 0-1719,-1 0 6784,4 0-6784,-1 0 0,9 0 0,-20 0 0,21 0 0,-21 0 0,20 0 0,-8 0 0,16 0 0,-4 0 0,4 0 0,0 0 0,-4 0 0,4 0 0,-1 3 0,-3-3 0,9 5 0,-9-5 0,4 5 0,-5-4 0,5 2 0,5-3 0,2 2 0,5 2 0,-2-1 0,-2 2 0,6-5 0,-2 4 0,-1 3 0,3-2 0,-3 3 0,0-3 0,1 3 0,-2 1 0,-4 6 0,11-5 0,-6 4 0,7-8 0,-4 9 0,0-7 0,3 3 0,-2-3 0,3 0 0,-3 4 0,3-2 0,1 1 0,3 4 0,0-3 0,0 7 0,0-2 0,0-1 0,0 0 0,0-5 0,0 4 0,0-2 0,0 1 0,0-4 0,0 1 0,0 1 0,0-1 0,0-3 0,0 7 0,0-6 0,0 6 0,8 1 0,-2 0 0,15 14 0,-6-8 0,1 2 0,1-4 0,-2-4 0,0-1 0,15 17 0,-14-17 0,7 9 0,-10-10 0,0-1 0,4 4 0,-1-1 0,-2-6 0,6 13 0,-7-11 0,5 10 0,6-10 0,-6-3 0,8 3 0,-5-4 0,-6 0 0,6-1 0,-6 0 0,-1-3 0,0 2 0,1-1 0,5 1 0,-6-2 0,5 1 0,-7-3 0,-2 1 0,1 1 0,-1-3 0,7 3 0,-4-1 0,7 1 0,-3-4 0,-2 0 0,6 2 0,10-2 0,-12 3 0,29 1 0,-25-3 0,23 4 0,-18-5 0,6 0 0,-5 0 0,-11 0 0,7 0 0,-12 0 0,23 0 0,-16 0 0,17 0 0,-2 0 0,-11 0 0,9 0 0,-19 0 0,2 0 0,-2 0 0,6 0 0,-3 0 0,9 0 0,-4 0 0,-1 0 0,0 0 0,-7 0 0,7 0 0,-5 0 0,10 0 0,-11 0 0,6 0 0,0 0 0,-5 0 0,3 0 0,-3 0 0,-2 0 0,6 0 0,2 0 0,5 0 0,12 0 0,2 0 0,11 0 0,-1 0 0,-10 0 0,-3 0 0,1-5 0,-15 2 0,24-7 0,-23 4 0,12-5 0,-9 3 0,-10 0 0,8 2 0,-13 3 0,7-3 0,-9 1 0,2-3 0,-4 3 0,5-7 0,-7 7 0,4-6 0,-7 5 0,0-5 0,2 3 0,-5-2 0,12-2 0,-11 5 0,4-5 0,-6-1 0,3 1 0,-2-2 0,3 3 0,-4 3 0,0-3 0,0 0 0,0 1 0,0-2 0,0 0 0,0-2 0,0 1 0,0-6 0,0 7 0,0-6 0,0 1 0,0 0 0,0 1 0,0 6 0,0-1 0,0-4 0,-4 2 0,0-3 0,0 5 0,-2 0 0,2-1 0,-7 2 0,2-1 0,-1-1 0,6 2 0,-2 1 0,2 1 0,0 3 0,-3 0 0,3-1 0,-4 0 0,2 1 0,-2-1 0,-2-1 0,2 0 0,-4-1 0,6 3 0,-2 0 0,-3-3 0,4 2 0,-4-2 0,3 3 0,2-2 0,-2 4 0,0-2 0,2 3 0,-11-4 0,8 2 0,-8-1 0,10 4 0,-1-4 0,-2 2 0,-2-2 0,0 0 0,2 2 0,4-2 0,-2 2 0,0-3 0,-8 1 0,3-5 0,-8 1 0,10 0 0,-2 1 0,1 1 0,0 1 0,-1-4 0,1 3 0,-2-3 0,0 3 0,-7-4 0,4 3 0,-3 0 0,6 3 0,2 5 0,2-3 0,2 3 0,-2-5 0,-2 5 0,-19-12 0,6 5 0,-23-4 0,6-5 0,-9 6 0,9-3 0,16 3 0,15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509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42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45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R" dirty="0"/>
              <a:t>imple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10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default wij0= 1, or give it a larger values but not more that 5. </a:t>
            </a:r>
          </a:p>
          <a:p>
            <a:r>
              <a:rPr lang="en-GB" dirty="0"/>
              <a:t>Y</a:t>
            </a:r>
            <a:r>
              <a:rPr lang="en-GR" dirty="0"/>
              <a:t>ou can choose wij0 =0 if some particular datapoint is not trusted</a:t>
            </a:r>
          </a:p>
          <a:p>
            <a:r>
              <a:rPr lang="en-GB" dirty="0"/>
              <a:t>D</a:t>
            </a:r>
            <a:r>
              <a:rPr lang="en-GR" dirty="0"/>
              <a:t>ivides for the number of point. Which mean that overall each data set has the same contribution, independent of the data point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15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h4 source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74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19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9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13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R" dirty="0"/>
              <a:t>ompare the html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4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6000"/>
              <a:buFont typeface="Calibri"/>
              <a:buNone/>
              <a:defRPr sz="6000"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6550434" y="6519447"/>
            <a:ext cx="26434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rPr>
              <a:t>deb2023.sciencesconf.org</a:t>
            </a: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4400"/>
              <a:buFont typeface="Calibri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153"/>
              </a:buClr>
              <a:buSzPts val="2800"/>
              <a:buChar char="•"/>
              <a:defRPr>
                <a:solidFill>
                  <a:srgbClr val="233153"/>
                </a:solidFill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4E84"/>
              </a:buClr>
              <a:buSzPts val="2400"/>
              <a:buChar char="•"/>
              <a:defRPr>
                <a:solidFill>
                  <a:srgbClr val="384E84"/>
                </a:solidFill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2000"/>
              <a:buChar char="•"/>
              <a:defRPr>
                <a:solidFill>
                  <a:srgbClr val="1E5F9F"/>
                </a:solidFill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800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800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2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qualus_acanthias_stellwage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itishseafishing.co.uk/" TargetMode="Externa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.vu.nl/thb/deb/deblab/add_my_pet/AmPeco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s://doi.org/10.1016/j.seares.2011.07.010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customXml" Target="../ink/ink6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eares.2018.07.00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LrIZZDZT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larpedia.org/article/File:NelderMead_3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7.gif"/><Relationship Id="rId2" Type="http://schemas.openxmlformats.org/officeDocument/2006/relationships/hyperlink" Target="http://www.scholarpedia.org/article/File:NelderMead_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holarpedia.org/article/File:NelderMead_4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scholarpedia.org/article/File:NelderMead_5.jpg" TargetMode="External"/><Relationship Id="rId4" Type="http://schemas.openxmlformats.org/officeDocument/2006/relationships/hyperlink" Target="http://www.scholarpedia.org/article/File:NelderMead_2.jpg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066" y="244536"/>
            <a:ext cx="1730655" cy="10383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1999507"/>
            <a:ext cx="7772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104F92"/>
              </a:buClr>
              <a:buSzPts val="6600"/>
            </a:pPr>
            <a:r>
              <a:rPr lang="hr-HR" sz="3600" dirty="0" err="1">
                <a:solidFill>
                  <a:srgbClr val="104F92"/>
                </a:solidFill>
              </a:rPr>
              <a:t>AmP</a:t>
            </a:r>
            <a:r>
              <a:rPr lang="hr-HR" sz="3600">
                <a:solidFill>
                  <a:srgbClr val="104F92"/>
                </a:solidFill>
              </a:rPr>
              <a:t> Parameter</a:t>
            </a:r>
            <a:r>
              <a:rPr lang="hr-HR" sz="3600" dirty="0">
                <a:solidFill>
                  <a:srgbClr val="104F92"/>
                </a:solidFill>
              </a:rPr>
              <a:t> </a:t>
            </a:r>
            <a:r>
              <a:rPr lang="hr-HR" sz="3600" dirty="0" err="1">
                <a:solidFill>
                  <a:srgbClr val="104F92"/>
                </a:solidFill>
              </a:rPr>
              <a:t>Estimation</a:t>
            </a:r>
            <a:endParaRPr lang="hr-HR" sz="3600" dirty="0">
              <a:solidFill>
                <a:srgbClr val="104F92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208325" y="3635375"/>
            <a:ext cx="68580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94C9F2"/>
              </a:buClr>
              <a:buSzPts val="2800"/>
            </a:pPr>
            <a:r>
              <a:rPr lang="en-US" sz="2800" dirty="0">
                <a:solidFill>
                  <a:srgbClr val="1E5F9F"/>
                </a:solidFill>
              </a:rPr>
              <a:t>Dina Lika</a:t>
            </a:r>
            <a:endParaRPr dirty="0">
              <a:solidFill>
                <a:srgbClr val="1E5F9F"/>
              </a:solidFill>
            </a:endParaRPr>
          </a:p>
          <a:p>
            <a:pPr marL="0" indent="0">
              <a:buClr>
                <a:srgbClr val="94C9F2"/>
              </a:buClr>
              <a:buSzPts val="2000"/>
            </a:pPr>
            <a:r>
              <a:rPr lang="en-US" sz="2000" dirty="0" err="1">
                <a:solidFill>
                  <a:srgbClr val="1E5F9F"/>
                </a:solidFill>
              </a:rPr>
              <a:t>lika@uoc.gr</a:t>
            </a:r>
            <a:endParaRPr dirty="0">
              <a:solidFill>
                <a:srgbClr val="1E5F9F"/>
              </a:solidFill>
            </a:endParaRPr>
          </a:p>
          <a:p>
            <a:pPr marL="0" indent="0">
              <a:buClr>
                <a:srgbClr val="94C9F2"/>
              </a:buClr>
              <a:buSzPts val="2000"/>
            </a:pPr>
            <a:r>
              <a:rPr lang="hr-HR" sz="2000" dirty="0">
                <a:solidFill>
                  <a:srgbClr val="1E5F9F"/>
                </a:solidFill>
              </a:rPr>
              <a:t>University of Crete</a:t>
            </a:r>
            <a:endParaRPr sz="2000" dirty="0">
              <a:solidFill>
                <a:srgbClr val="1E5F9F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481" y="6054571"/>
            <a:ext cx="2384327" cy="524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E5B06D-F425-3AE0-9B7E-F2AA8855BEF2}"/>
              </a:ext>
            </a:extLst>
          </p:cNvPr>
          <p:cNvGrpSpPr>
            <a:grpSpLocks noChangeAspect="1"/>
          </p:cNvGrpSpPr>
          <p:nvPr/>
        </p:nvGrpSpPr>
        <p:grpSpPr>
          <a:xfrm>
            <a:off x="425395" y="5515859"/>
            <a:ext cx="2414924" cy="1077423"/>
            <a:chOff x="4920770" y="5350512"/>
            <a:chExt cx="2950644" cy="13164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66610F-5AA7-3035-F1E9-D48C8564A0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0770" y="5350512"/>
              <a:ext cx="2950644" cy="1278679"/>
              <a:chOff x="248078" y="186635"/>
              <a:chExt cx="2031413" cy="880324"/>
            </a:xfrm>
          </p:grpSpPr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383DA42F-6E29-4DD0-E160-FF34B05A6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488" y="186635"/>
                <a:ext cx="1294003" cy="68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l-GR" sz="1200" dirty="0">
                    <a:solidFill>
                      <a:srgbClr val="800000"/>
                    </a:solidFill>
                  </a:rPr>
                  <a:t>ΠΑΝΕΠΙΣΤΗΜΙΟ ΚΡΗΤΗΣ</a:t>
                </a:r>
                <a:endParaRPr lang="en-US" sz="1200" dirty="0">
                  <a:solidFill>
                    <a:srgbClr val="800000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endParaRPr lang="el-GR" sz="800" dirty="0">
                  <a:solidFill>
                    <a:srgbClr val="800000"/>
                  </a:solidFill>
                  <a:latin typeface="Times New Roman" pitchFamily="18" charset="0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800000"/>
                    </a:solidFill>
                  </a:rPr>
                  <a:t>UNIVERSITY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800000"/>
                    </a:solidFill>
                  </a:rPr>
                  <a:t>OF CRETE</a:t>
                </a:r>
                <a:endParaRPr lang="el-GR" sz="1200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15" name="Picture 9" descr="digma 01 ">
                <a:extLst>
                  <a:ext uri="{FF2B5EF4-FFF2-40B4-BE49-F238E27FC236}">
                    <a16:creationId xmlns:a16="http://schemas.microsoft.com/office/drawing/2014/main" id="{35DBE1BE-7D04-FE77-5F7A-5FFC5C982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8078" y="209328"/>
                <a:ext cx="847455" cy="8576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9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4A577E-B69B-3C05-9DF3-70F409CAFD08}"/>
                </a:ext>
              </a:extLst>
            </p:cNvPr>
            <p:cNvCxnSpPr>
              <a:cxnSpLocks/>
            </p:cNvCxnSpPr>
            <p:nvPr/>
          </p:nvCxnSpPr>
          <p:spPr>
            <a:xfrm>
              <a:off x="6323323" y="5979532"/>
              <a:ext cx="121663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2415AA-35EB-ABC2-BC27-EFDAC2CF9AB1}"/>
                </a:ext>
              </a:extLst>
            </p:cNvPr>
            <p:cNvCxnSpPr>
              <a:cxnSpLocks/>
            </p:cNvCxnSpPr>
            <p:nvPr/>
          </p:nvCxnSpPr>
          <p:spPr>
            <a:xfrm>
              <a:off x="6263407" y="6666947"/>
              <a:ext cx="121663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D7C5-5F7D-4C6E-706A-8E00C23C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N-M method with constraints</a:t>
            </a:r>
            <a:endParaRPr lang="en-G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0905FF-87C4-010B-22B4-6CEE612447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546225"/>
                <a:ext cx="7886700" cy="4351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During the NM procedure the parameter combinations are filtered to constrain them within the boundaries of the parameter space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1800" dirty="0"/>
                  <a:t>Default constraints:</a:t>
                </a:r>
              </a:p>
              <a:p>
                <a:r>
                  <a:rPr lang="en-US" sz="1800" dirty="0"/>
                  <a:t>all parameters must be positive.</a:t>
                </a:r>
              </a:p>
              <a:p>
                <a:r>
                  <a:rPr lang="el-GR" sz="1800" i="1" dirty="0">
                    <a:latin typeface="Times New Roman" pitchFamily="18" charset="0"/>
                    <a:cs typeface="Times New Roman" pitchFamily="18" charset="0"/>
                  </a:rPr>
                  <a:t>κ</a:t>
                </a:r>
                <a:r>
                  <a:rPr lang="en-US" sz="1800" baseline="-25000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l-GR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l-GR" sz="1800" i="1" dirty="0">
                    <a:latin typeface="Times New Roman" pitchFamily="18" charset="0"/>
                    <a:cs typeface="Times New Roman" pitchFamily="18" charset="0"/>
                  </a:rPr>
                  <a:t>κ</a:t>
                </a:r>
                <a:r>
                  <a:rPr lang="el-GR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l-GR" sz="1800" i="1" dirty="0">
                    <a:latin typeface="Times New Roman" pitchFamily="18" charset="0"/>
                    <a:cs typeface="Times New Roman" pitchFamily="18" charset="0"/>
                  </a:rPr>
                  <a:t>κ</a:t>
                </a:r>
                <a:r>
                  <a:rPr lang="en-US" sz="1800" baseline="-250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l-GR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/>
                  <a:t>must be  &lt; 1</a:t>
                </a:r>
              </a:p>
              <a:p>
                <a:r>
                  <a:rPr lang="en-US" sz="1800" dirty="0"/>
                  <a:t>maturity levels must increase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800" dirty="0"/>
                  <a:t>)</a:t>
                </a:r>
              </a:p>
              <a:p>
                <a:r>
                  <a:rPr lang="en-US" sz="1800" dirty="0"/>
                  <a:t>constraint for reaching birth</a:t>
                </a:r>
              </a:p>
              <a:p>
                <a:r>
                  <a:rPr lang="en-US" sz="1800" dirty="0"/>
                  <a:t>constraint for reaching puberty</a:t>
                </a:r>
              </a:p>
              <a:p>
                <a:endParaRPr lang="en-GR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0905FF-87C4-010B-22B4-6CEE61244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546225"/>
                <a:ext cx="7886700" cy="4351339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9326-F1F8-83E7-DA88-B47060FDE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3CA81-28C9-B174-7356-F975F28588DC}"/>
              </a:ext>
            </a:extLst>
          </p:cNvPr>
          <p:cNvSpPr/>
          <p:nvPr/>
        </p:nvSpPr>
        <p:spPr>
          <a:xfrm>
            <a:off x="5561564" y="5284317"/>
            <a:ext cx="27671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</a:rPr>
              <a:t>MATLAB functions</a:t>
            </a: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</a:rPr>
              <a:t>debtool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</a:rPr>
              <a:t>/lib/pet/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</a:rPr>
              <a:t>filter_dmod.m</a:t>
            </a:r>
            <a:endParaRPr lang="en-US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</a:rPr>
              <a:t>dmod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</a:rPr>
              <a:t> : typified model (std,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</a:rPr>
              <a:t>abj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</a:rPr>
              <a:t>etc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</a:rPr>
              <a:t>)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ABE4-FFA3-82F8-55B4-98CB6985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027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R" dirty="0">
                <a:solidFill>
                  <a:srgbClr val="0070C0"/>
                </a:solidFill>
              </a:rPr>
              <a:t>seudo-data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6DF2B-1D03-9D51-4C94-29548F74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398590"/>
            <a:ext cx="3886200" cy="4351339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Define the area of the parameter space where the parameter values are reasonable</a:t>
            </a:r>
          </a:p>
          <a:p>
            <a:r>
              <a:rPr lang="en-US" sz="2000" dirty="0">
                <a:solidFill>
                  <a:schemeClr val="bg2"/>
                </a:solidFill>
              </a:rPr>
              <a:t>Decrease non-identifiability of parameters </a:t>
            </a:r>
          </a:p>
          <a:p>
            <a:r>
              <a:rPr lang="en-US" sz="2000" dirty="0">
                <a:solidFill>
                  <a:schemeClr val="bg2"/>
                </a:solidFill>
              </a:rPr>
              <a:t>Reduce ill-</a:t>
            </a:r>
            <a:r>
              <a:rPr lang="en-US" sz="2000" dirty="0" err="1">
                <a:solidFill>
                  <a:schemeClr val="bg2"/>
                </a:solidFill>
              </a:rPr>
              <a:t>posedness</a:t>
            </a:r>
            <a:r>
              <a:rPr lang="en-US" sz="2000" dirty="0">
                <a:solidFill>
                  <a:schemeClr val="bg2"/>
                </a:solidFill>
              </a:rPr>
              <a:t> of parameter estimation</a:t>
            </a:r>
          </a:p>
          <a:p>
            <a:r>
              <a:rPr lang="en-US" sz="2000" dirty="0">
                <a:solidFill>
                  <a:schemeClr val="bg2"/>
                </a:solidFill>
              </a:rPr>
              <a:t>Small </a:t>
            </a:r>
            <a:r>
              <a:rPr lang="en-GR" sz="2000" dirty="0">
                <a:solidFill>
                  <a:schemeClr val="bg2"/>
                </a:solidFill>
              </a:rPr>
              <a:t>weight coefficients</a:t>
            </a:r>
            <a:r>
              <a:rPr lang="en-US" sz="2000" dirty="0">
                <a:solidFill>
                  <a:schemeClr val="bg2"/>
                </a:solidFill>
              </a:rPr>
              <a:t> to prevent </a:t>
            </a:r>
            <a:r>
              <a:rPr lang="en-GR" sz="2000" dirty="0">
                <a:solidFill>
                  <a:schemeClr val="bg2"/>
                </a:solidFill>
              </a:rPr>
              <a:t>pseudo-data playing a major role when real data determine parameters well. </a:t>
            </a:r>
          </a:p>
          <a:p>
            <a:endParaRPr lang="en-GR" sz="2000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38734-93C8-068F-373F-CB2E29A032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2" y="1253330"/>
            <a:ext cx="3886200" cy="4351339"/>
          </a:xfrm>
        </p:spPr>
        <p:txBody>
          <a:bodyPr>
            <a:normAutofit/>
          </a:bodyPr>
          <a:lstStyle/>
          <a:p>
            <a:r>
              <a:rPr lang="en-GR" sz="1800" dirty="0">
                <a:solidFill>
                  <a:schemeClr val="bg2"/>
                </a:solidFill>
              </a:rPr>
              <a:t>Set of zero-variate data for the generalized animal</a:t>
            </a:r>
          </a:p>
          <a:p>
            <a:r>
              <a:rPr lang="en-US" sz="1800" dirty="0">
                <a:solidFill>
                  <a:schemeClr val="bg2"/>
                </a:solidFill>
              </a:rPr>
              <a:t>Species-specific parameters and parameters that depend on max body size should not be used as pseudo-data </a:t>
            </a:r>
          </a:p>
          <a:p>
            <a:endParaRPr lang="en-GR" sz="18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9D9BE-E7CB-2CA0-3940-6547D92C0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11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49A859BC-FB29-4E46-4802-B48FF7456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534" y="3769689"/>
                <a:ext cx="4786907" cy="163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0.02     cm d</a:t>
                </a:r>
                <a:r>
                  <a:rPr lang="en-US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-1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</a:t>
                </a:r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energy conductance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18" charset="2"/>
                  </a:rPr>
                  <a:t> </a:t>
                </a:r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18" charset="2"/>
                  </a:rPr>
                  <a:t>    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18" charset="2"/>
                  </a:rPr>
                  <a:t>0.80        -            allocation fraction to soma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18" charset="2"/>
                  </a:rPr>
                  <a:t></a:t>
                </a:r>
                <a:r>
                  <a:rPr lang="en-US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0.95        -           reproduction efficiency </a:t>
                </a: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       d</a:t>
                </a:r>
                <a:r>
                  <a:rPr lang="en-US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-1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-3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volume-spec.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som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maint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costs</a:t>
                </a:r>
                <a:endParaRPr lang="en-US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0.002    d</a:t>
                </a:r>
                <a:r>
                  <a:rPr lang="en-US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-1          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maturity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maint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rate coefficient</a:t>
                </a:r>
              </a:p>
              <a:p>
                <a:pPr>
                  <a:spcBef>
                    <a:spcPct val="20000"/>
                  </a:spcBef>
                </a:pPr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κ</a:t>
                </a:r>
                <a:r>
                  <a:rPr lang="en-US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</a:t>
                </a:r>
                <a:r>
                  <a:rPr lang="el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0.80         -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growth efficiency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49A859BC-FB29-4E46-4802-B48FF745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3534" y="3769689"/>
                <a:ext cx="4786907" cy="1639551"/>
              </a:xfrm>
              <a:prstGeom prst="rect">
                <a:avLst/>
              </a:prstGeom>
              <a:blipFill>
                <a:blip r:embed="rId2"/>
                <a:stretch>
                  <a:fillRect l="-529" b="-30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8AAFB-7BDB-4551-EC2C-BF9531E15E9A}"/>
              </a:ext>
            </a:extLst>
          </p:cNvPr>
          <p:cNvCxnSpPr>
            <a:cxnSpLocks/>
          </p:cNvCxnSpPr>
          <p:nvPr/>
        </p:nvCxnSpPr>
        <p:spPr>
          <a:xfrm>
            <a:off x="4572000" y="3574259"/>
            <a:ext cx="431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2D94E4-E004-8BFC-6324-184011ED8E30}"/>
              </a:ext>
            </a:extLst>
          </p:cNvPr>
          <p:cNvCxnSpPr>
            <a:cxnSpLocks/>
          </p:cNvCxnSpPr>
          <p:nvPr/>
        </p:nvCxnSpPr>
        <p:spPr>
          <a:xfrm>
            <a:off x="4572000" y="5559428"/>
            <a:ext cx="431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5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CC56-5B4A-4A59-D51F-6D65D4E9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>
                <a:solidFill>
                  <a:srgbClr val="0070C0"/>
                </a:solidFill>
              </a:rPr>
              <a:t>Code</a:t>
            </a:r>
            <a:r>
              <a:rPr lang="hr-HR" sz="2800" dirty="0">
                <a:solidFill>
                  <a:srgbClr val="0070C0"/>
                </a:solidFill>
              </a:rPr>
              <a:t> </a:t>
            </a:r>
            <a:r>
              <a:rPr lang="hr-HR" sz="2800" dirty="0" err="1">
                <a:solidFill>
                  <a:srgbClr val="0070C0"/>
                </a:solidFill>
              </a:rPr>
              <a:t>structure</a:t>
            </a:r>
            <a:br>
              <a:rPr lang="hr-HR" sz="2800" dirty="0">
                <a:solidFill>
                  <a:srgbClr val="0070C0"/>
                </a:solidFill>
              </a:rPr>
            </a:br>
            <a:r>
              <a:rPr lang="hr-HR" sz="2800" dirty="0">
                <a:solidFill>
                  <a:srgbClr val="0070C0"/>
                </a:solidFill>
              </a:rPr>
              <a:t>Input-Output </a:t>
            </a:r>
            <a:r>
              <a:rPr lang="en-GB" sz="2800" dirty="0">
                <a:solidFill>
                  <a:srgbClr val="0070C0"/>
                </a:solidFill>
              </a:rPr>
              <a:t>files</a:t>
            </a:r>
            <a:br>
              <a:rPr lang="en-GB" sz="2800" dirty="0">
                <a:solidFill>
                  <a:srgbClr val="0070C0"/>
                </a:solidFill>
              </a:rPr>
            </a:br>
            <a:endParaRPr lang="en-GR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D854E-8232-DE20-C373-85016665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285" y="1482727"/>
            <a:ext cx="4629150" cy="487362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mydata_my_pet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pPr lvl="1"/>
            <a:r>
              <a:rPr lang="en-US" sz="1900" dirty="0">
                <a:latin typeface="Calibri" pitchFamily="34" charset="0"/>
              </a:rPr>
              <a:t>Sets </a:t>
            </a:r>
            <a:r>
              <a:rPr lang="en-US" sz="1900" dirty="0" err="1">
                <a:latin typeface="Calibri" pitchFamily="34" charset="0"/>
              </a:rPr>
              <a:t>metaData</a:t>
            </a:r>
            <a:r>
              <a:rPr lang="en-US" sz="1900" dirty="0">
                <a:latin typeface="Calibri" pitchFamily="34" charset="0"/>
              </a:rPr>
              <a:t> (classification, eco-codes, links, references </a:t>
            </a:r>
            <a:r>
              <a:rPr lang="en-US" sz="1900" dirty="0" err="1">
                <a:latin typeface="Calibri" pitchFamily="34" charset="0"/>
              </a:rPr>
              <a:t>etc</a:t>
            </a:r>
            <a:r>
              <a:rPr lang="en-US" sz="1900" dirty="0">
                <a:latin typeface="Calibri" pitchFamily="34" charset="0"/>
              </a:rPr>
              <a:t>)</a:t>
            </a:r>
          </a:p>
          <a:p>
            <a:pPr lvl="1"/>
            <a:r>
              <a:rPr lang="en-US" sz="1900" dirty="0">
                <a:latin typeface="Calibri" pitchFamily="34" charset="0"/>
              </a:rPr>
              <a:t>Sets the data (</a:t>
            </a:r>
            <a:r>
              <a:rPr lang="en-US" sz="1900" dirty="0"/>
              <a:t>real data, pseudo data, auxiliary data) </a:t>
            </a:r>
          </a:p>
          <a:p>
            <a:pPr lvl="1"/>
            <a:r>
              <a:rPr lang="en-US" sz="1900" dirty="0"/>
              <a:t>Sets weight coefficients</a:t>
            </a:r>
          </a:p>
          <a:p>
            <a:pPr>
              <a:buFontTx/>
              <a:buNone/>
            </a:pPr>
            <a:endParaRPr lang="en-US" sz="1000" dirty="0">
              <a:latin typeface="Calibri" pitchFamily="34" charset="0"/>
            </a:endParaRPr>
          </a:p>
          <a:p>
            <a:pPr>
              <a:buNone/>
            </a:pP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predict_my_pet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  <a:p>
            <a:pPr lvl="1"/>
            <a:r>
              <a:rPr lang="en-US" sz="1900" dirty="0">
                <a:latin typeface="Calibri" pitchFamily="34" charset="0"/>
              </a:rPr>
              <a:t>Computes the predictions for the data sets in </a:t>
            </a:r>
            <a:r>
              <a:rPr lang="en-US" sz="1900" dirty="0" err="1">
                <a:latin typeface="Calibri" pitchFamily="34" charset="0"/>
              </a:rPr>
              <a:t>mydata</a:t>
            </a:r>
            <a:r>
              <a:rPr lang="en-US" sz="1900" dirty="0">
                <a:latin typeface="Calibri" pitchFamily="34" charset="0"/>
              </a:rPr>
              <a:t>-file given parameter values</a:t>
            </a:r>
          </a:p>
          <a:p>
            <a:pPr lvl="1"/>
            <a:endParaRPr lang="en-US" sz="1000" dirty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pars_init_my_pet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  <a:p>
            <a:pPr lvl="1"/>
            <a:r>
              <a:rPr lang="en-US" sz="1900" dirty="0">
                <a:latin typeface="Calibri" pitchFamily="34" charset="0"/>
              </a:rPr>
              <a:t>Sets the model</a:t>
            </a:r>
          </a:p>
          <a:p>
            <a:pPr lvl="1"/>
            <a:r>
              <a:rPr lang="en-US" sz="1900" dirty="0">
                <a:latin typeface="Calibri" pitchFamily="34" charset="0"/>
              </a:rPr>
              <a:t>Sets the initial parameter values to start  the estimation procedure</a:t>
            </a:r>
            <a:endParaRPr lang="en-US" sz="19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run_my_pet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900" dirty="0"/>
              <a:t>Checks the user's files </a:t>
            </a:r>
          </a:p>
          <a:p>
            <a:pPr lvl="1"/>
            <a:r>
              <a:rPr lang="en-US" sz="1900" dirty="0">
                <a:latin typeface="Calibri" pitchFamily="34" charset="0"/>
              </a:rPr>
              <a:t>Sets the estimation options</a:t>
            </a:r>
          </a:p>
          <a:p>
            <a:pPr lvl="1"/>
            <a:r>
              <a:rPr lang="en-US" sz="1900" dirty="0">
                <a:latin typeface="Calibri" pitchFamily="34" charset="0"/>
              </a:rPr>
              <a:t>Runs the estimation procedure</a:t>
            </a:r>
          </a:p>
          <a:p>
            <a:pPr marL="25400" indent="0">
              <a:buNone/>
            </a:pP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57FA1-DACF-A947-18E2-8023145A5C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12</a:t>
            </a:fld>
            <a:endParaRPr lang="hr-H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0E8620-29E8-75A1-22E0-A669A987C3C2}"/>
              </a:ext>
            </a:extLst>
          </p:cNvPr>
          <p:cNvGrpSpPr/>
          <p:nvPr/>
        </p:nvGrpSpPr>
        <p:grpSpPr>
          <a:xfrm>
            <a:off x="34288" y="2386901"/>
            <a:ext cx="4075227" cy="2870425"/>
            <a:chOff x="34288" y="2386901"/>
            <a:chExt cx="4075227" cy="2870425"/>
          </a:xfrm>
        </p:grpSpPr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516D3797-C5FD-6ADE-44FF-6538FBC56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8" y="2386901"/>
              <a:ext cx="4075227" cy="2740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97CF5D-2C79-5892-570C-7B78B3882980}"/>
                </a:ext>
              </a:extLst>
            </p:cNvPr>
            <p:cNvSpPr txBox="1"/>
            <p:nvPr/>
          </p:nvSpPr>
          <p:spPr>
            <a:xfrm>
              <a:off x="2105759" y="4734106"/>
              <a:ext cx="1286370" cy="5232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AB008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GR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y_pet_res.html</a:t>
              </a:r>
            </a:p>
            <a:p>
              <a:r>
                <a:rPr lang="en-GB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</a:t>
              </a:r>
              <a:r>
                <a:rPr lang="en-G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mplied properties</a:t>
              </a:r>
            </a:p>
            <a:p>
              <a:r>
                <a:rPr lang="en-GB" sz="7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related species </a:t>
              </a:r>
              <a:endParaRPr lang="en-GR" sz="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endParaRPr>
            </a:p>
            <a:p>
              <a:r>
                <a:rPr lang="en-GB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p</a:t>
              </a:r>
              <a:r>
                <a:rPr lang="en-G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opulation traits</a:t>
              </a:r>
              <a:endParaRPr lang="en-G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40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74B0-1478-433A-CF8C-25EA1F56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en-GR" dirty="0">
                <a:solidFill>
                  <a:srgbClr val="0070C0"/>
                </a:solidFill>
              </a:rPr>
              <a:t>ur pet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31696-1F7C-70B2-1C6B-B9B98334D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13</a:t>
            </a:fld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F2BD4-ADBB-223C-37FA-9A84D34E564B}"/>
              </a:ext>
            </a:extLst>
          </p:cNvPr>
          <p:cNvGrpSpPr/>
          <p:nvPr/>
        </p:nvGrpSpPr>
        <p:grpSpPr>
          <a:xfrm>
            <a:off x="4425950" y="1307129"/>
            <a:ext cx="4572000" cy="2005191"/>
            <a:chOff x="4105506" y="2330728"/>
            <a:chExt cx="4572000" cy="2005191"/>
          </a:xfrm>
        </p:grpSpPr>
        <p:pic>
          <p:nvPicPr>
            <p:cNvPr id="6" name="Picture 2" descr="Squalus acanthias stellwagen.jpg">
              <a:hlinkClick r:id="rId3"/>
              <a:extLst>
                <a:ext uri="{FF2B5EF4-FFF2-40B4-BE49-F238E27FC236}">
                  <a16:creationId xmlns:a16="http://schemas.microsoft.com/office/drawing/2014/main" id="{32179553-3F7C-215A-2FAB-FDB3606D5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506" y="2330728"/>
              <a:ext cx="4408653" cy="1728192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600C7D-E862-E523-03F1-CFF84E11E481}"/>
                </a:ext>
              </a:extLst>
            </p:cNvPr>
            <p:cNvSpPr txBox="1"/>
            <p:nvPr/>
          </p:nvSpPr>
          <p:spPr>
            <a:xfrm>
              <a:off x="4105506" y="4058920"/>
              <a:ext cx="457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0" u="none" strike="noStrike" dirty="0">
                  <a:solidFill>
                    <a:srgbClr val="1A1A1A"/>
                  </a:solidFill>
                  <a:effectLst/>
                  <a:latin typeface="Montserrat" panose="020F0502020204030204" pitchFamily="34" charset="0"/>
                  <a:hlinkClick r:id="rId5"/>
                </a:rPr>
                <a:t>British Sea Fishing</a:t>
              </a:r>
              <a:endParaRPr lang="en-GR" sz="1200" dirty="0"/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72011C7-B754-1961-D5BF-FA636476B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01722"/>
              </p:ext>
            </p:extLst>
          </p:nvPr>
        </p:nvGraphicFramePr>
        <p:xfrm>
          <a:off x="971550" y="3577333"/>
          <a:ext cx="4788218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218">
                  <a:extLst>
                    <a:ext uri="{9D8B030D-6E8A-4147-A177-3AD203B41FA5}">
                      <a16:colId xmlns:a16="http://schemas.microsoft.com/office/drawing/2014/main" val="6505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72148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Phylum: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Chordata</a:t>
                      </a:r>
                      <a:endParaRPr lang="en-G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4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Chondrichthyes</a:t>
                      </a:r>
                      <a:endParaRPr lang="en-G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1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Squaliformes</a:t>
                      </a:r>
                      <a:endParaRPr lang="en-G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9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Squalidae</a:t>
                      </a:r>
                      <a:endParaRPr lang="en-G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7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name: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Squalus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acanthias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9001"/>
                  </a:ext>
                </a:extLst>
              </a:tr>
              <a:tr h="21996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name:</a:t>
                      </a:r>
                      <a:endParaRPr lang="en-G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Spurdog</a:t>
                      </a:r>
                      <a:endParaRPr lang="en-G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4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9ABA-033F-B29E-AF56-FF4CD0DD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27"/>
            <a:ext cx="7886700" cy="1325563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Data for </a:t>
            </a:r>
            <a:r>
              <a:rPr lang="en-US" sz="4400" i="1" dirty="0">
                <a:solidFill>
                  <a:srgbClr val="0070C0"/>
                </a:solidFill>
              </a:rPr>
              <a:t>Squalus </a:t>
            </a:r>
            <a:r>
              <a:rPr lang="en-US" sz="4400" i="1" dirty="0" err="1">
                <a:solidFill>
                  <a:srgbClr val="0070C0"/>
                </a:solidFill>
              </a:rPr>
              <a:t>acanthias</a:t>
            </a:r>
            <a:endParaRPr lang="en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DB702-2B24-CC94-80B9-7F6BB1E4D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14</a:t>
            </a:fld>
            <a:endParaRPr lang="hr-H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7203B4-3A36-70DE-244C-00174815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77258"/>
              </p:ext>
            </p:extLst>
          </p:nvPr>
        </p:nvGraphicFramePr>
        <p:xfrm>
          <a:off x="628650" y="1298196"/>
          <a:ext cx="7747254" cy="454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l-G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l-G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l-G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l-G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30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l-G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bibkey</a:t>
                      </a:r>
                      <a:r>
                        <a:rPr lang="en-US" sz="1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l-GR" sz="18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at birth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JoneGeen1977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since birth at puberty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span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Steh2007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length at birth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JoneGeen1977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length at puberty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l-GR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ultimate total length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 weight at start (egg)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YigiIsme2013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Wwp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 weight at puberty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Wwi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ultimate wet weight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17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#/d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Avsa2001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E4563D-4943-2C87-59A1-2EDD849A89FB}"/>
              </a:ext>
            </a:extLst>
          </p:cNvPr>
          <p:cNvSpPr txBox="1"/>
          <p:nvPr/>
        </p:nvSpPr>
        <p:spPr>
          <a:xfrm>
            <a:off x="6249773" y="5947145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Full citation in the appendix</a:t>
            </a:r>
          </a:p>
        </p:txBody>
      </p:sp>
    </p:spTree>
    <p:extLst>
      <p:ext uri="{BB962C8B-B14F-4D97-AF65-F5344CB8AC3E}">
        <p14:creationId xmlns:p14="http://schemas.microsoft.com/office/powerpoint/2010/main" val="290069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3330-03C3-4C4B-1F9B-0AAB4FA2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25563"/>
          </a:xfrm>
        </p:spPr>
        <p:txBody>
          <a:bodyPr/>
          <a:lstStyle/>
          <a:p>
            <a:r>
              <a:rPr lang="en-GB" dirty="0" err="1">
                <a:solidFill>
                  <a:srgbClr val="0070C0"/>
                </a:solidFill>
                <a:latin typeface="Menlo" panose="020B0609030804020204" pitchFamily="49" charset="0"/>
              </a:rPr>
              <a:t>e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coCodes</a:t>
            </a:r>
            <a:endParaRPr lang="en-G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710D3-C03E-E734-B11E-E8E06C1FE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15</a:t>
            </a:fld>
            <a:endParaRPr lang="hr-HR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25D35CD-D078-F0F7-97B1-4EB255E05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82775"/>
              </p:ext>
            </p:extLst>
          </p:nvPr>
        </p:nvGraphicFramePr>
        <p:xfrm>
          <a:off x="501649" y="1423990"/>
          <a:ext cx="786765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02810907"/>
                    </a:ext>
                  </a:extLst>
                </a:gridCol>
                <a:gridCol w="2060893">
                  <a:extLst>
                    <a:ext uri="{9D8B030D-6E8A-4147-A177-3AD203B41FA5}">
                      <a16:colId xmlns:a16="http://schemas.microsoft.com/office/drawing/2014/main" val="3336187175"/>
                    </a:ext>
                  </a:extLst>
                </a:gridCol>
                <a:gridCol w="3774757">
                  <a:extLst>
                    <a:ext uri="{9D8B030D-6E8A-4147-A177-3AD203B41FA5}">
                      <a16:colId xmlns:a16="http://schemas.microsoft.com/office/drawing/2014/main" val="2150092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climate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MB, MC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subtropical: average surface temp (SST) &gt;15 °C, &lt; 25 °C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temperate: average surface temp (SST) &gt;5 °C, &lt; 15 °C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4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ecozone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MAN, 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MAm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MAS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Atlantic ocean, N; Mediterranean Sea; Atlantic ocean, S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habitat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rgbClr val="D4000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0i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Mcd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marine coastal demersal 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embryo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ovo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)viviparous, born in marine water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30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migrate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oceanodromous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live and migrate wholly in the sea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 err="1">
                          <a:solidFill>
                            <a:srgbClr val="D4000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b="0" i="0" dirty="0" err="1">
                          <a:solidFill>
                            <a:srgbClr val="D4000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Cvf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living invertebrates (Ci) and living vertebrates (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Cvf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from birth to ultimate size (bi)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0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dioecy (either male or female, also called gonochoric)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4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reprod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homogamy (no alternating generations, fertilisation obligatory)</a:t>
                      </a:r>
                      <a:endParaRPr lang="en-G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68973"/>
                  </a:ext>
                </a:extLst>
              </a:tr>
            </a:tbl>
          </a:graphicData>
        </a:graphic>
      </p:graphicFrame>
      <p:sp>
        <p:nvSpPr>
          <p:cNvPr id="9" name="Google Shape;118;g21fc1668999_0_7">
            <a:extLst>
              <a:ext uri="{FF2B5EF4-FFF2-40B4-BE49-F238E27FC236}">
                <a16:creationId xmlns:a16="http://schemas.microsoft.com/office/drawing/2014/main" id="{ED199618-69AC-B5CE-BE13-F6BA9421E40D}"/>
              </a:ext>
            </a:extLst>
          </p:cNvPr>
          <p:cNvSpPr txBox="1">
            <a:spLocks/>
          </p:cNvSpPr>
          <p:nvPr/>
        </p:nvSpPr>
        <p:spPr>
          <a:xfrm>
            <a:off x="968375" y="5997281"/>
            <a:ext cx="6934199" cy="5457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watch the video about 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ecoCodes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hlinkClick r:id="rId2"/>
              </a:rPr>
              <a:t>AmP Ecology coding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3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8621-AC48-A52A-8DB0-1F96E3AE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7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AmP entry prepare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B656F-1E0E-F93B-6854-F6A4E235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2090"/>
            <a:ext cx="7886700" cy="4351339"/>
          </a:xfrm>
        </p:spPr>
        <p:txBody>
          <a:bodyPr>
            <a:normAutofit/>
          </a:bodyPr>
          <a:lstStyle/>
          <a:p>
            <a:pPr marL="50799" indent="0">
              <a:buNone/>
            </a:pPr>
            <a:r>
              <a:rPr lang="en-GR" sz="2400" dirty="0">
                <a:solidFill>
                  <a:schemeClr val="tx1"/>
                </a:solidFill>
              </a:rPr>
              <a:t>The AmPeps writes the 4-source files</a:t>
            </a:r>
          </a:p>
          <a:p>
            <a:pPr marL="50799" indent="0">
              <a:buNone/>
            </a:pPr>
            <a:endParaRPr lang="en-GR" sz="2400" dirty="0">
              <a:solidFill>
                <a:schemeClr val="tx1"/>
              </a:solidFill>
            </a:endParaRPr>
          </a:p>
          <a:p>
            <a:r>
              <a:rPr lang="en-GR" sz="2400" dirty="0">
                <a:solidFill>
                  <a:schemeClr val="tx1"/>
                </a:solidFill>
              </a:rPr>
              <a:t>if the species exists in AmP collection </a:t>
            </a:r>
          </a:p>
          <a:p>
            <a:pPr lvl="1"/>
            <a:r>
              <a:rPr lang="en-GR" sz="2000" dirty="0">
                <a:solidFill>
                  <a:schemeClr val="tx1"/>
                </a:solidFill>
              </a:rPr>
              <a:t>it loads the files from the web which can be post-edited</a:t>
            </a:r>
          </a:p>
          <a:p>
            <a:pPr lvl="1"/>
            <a:endParaRPr lang="en-GR" sz="2000" dirty="0">
              <a:solidFill>
                <a:schemeClr val="tx1"/>
              </a:solidFill>
            </a:endParaRPr>
          </a:p>
          <a:p>
            <a:r>
              <a:rPr lang="en-GR" sz="2400" dirty="0">
                <a:solidFill>
                  <a:schemeClr val="tx1"/>
                </a:solidFill>
              </a:rPr>
              <a:t>if the species does not exist in AmP collection</a:t>
            </a:r>
          </a:p>
          <a:p>
            <a:pPr lvl="1"/>
            <a:r>
              <a:rPr lang="en-GR" sz="2000" dirty="0">
                <a:solidFill>
                  <a:schemeClr val="tx1"/>
                </a:solidFill>
              </a:rPr>
              <a:t>it searches the CoL for the nomenclature and classification</a:t>
            </a:r>
          </a:p>
          <a:p>
            <a:pPr lvl="1"/>
            <a:r>
              <a:rPr lang="en-GR" sz="2000" dirty="0">
                <a:solidFill>
                  <a:schemeClr val="tx1"/>
                </a:solidFill>
              </a:rPr>
              <a:t>if it cannot be found in CoL you can proceed with hand-filling</a:t>
            </a:r>
          </a:p>
          <a:p>
            <a:pPr marL="50799" indent="0">
              <a:buNone/>
            </a:pPr>
            <a:endParaRPr lang="en-GR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C98CF-EA50-828A-5CC2-D69A83CD76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70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2316-DC43-2232-DB38-1A62249B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827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Work on the AmPeps</a:t>
            </a:r>
            <a:r>
              <a:rPr lang="en-GR" baseline="30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49FF2-2CCB-054D-BC10-066D2D79C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C0C2E-8745-12E4-5617-E2F2B22B4392}"/>
              </a:ext>
            </a:extLst>
          </p:cNvPr>
          <p:cNvSpPr txBox="1"/>
          <p:nvPr/>
        </p:nvSpPr>
        <p:spPr>
          <a:xfrm>
            <a:off x="876300" y="1087309"/>
            <a:ext cx="6610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 the steps: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empty folder 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 in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that folder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 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AmPeps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the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command window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Click on “species” in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AmPgui</a:t>
            </a: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0" lvl="2" indent="-457200">
              <a:buFont typeface="+mj-lt"/>
              <a:buAutoNum type="arabicPeriod"/>
            </a:pPr>
            <a:endParaRPr lang="en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C846D6D-703E-D328-1947-DB8462B9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3118015"/>
            <a:ext cx="2914650" cy="345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22C73B-046A-677D-58FE-C9CE3A33A34B}"/>
                  </a:ext>
                </a:extLst>
              </p14:cNvPr>
              <p14:cNvContentPartPr/>
              <p14:nvPr/>
            </p14:nvContentPartPr>
            <p14:xfrm>
              <a:off x="2927060" y="3523923"/>
              <a:ext cx="910080" cy="50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22C73B-046A-677D-58FE-C9CE3A33A3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8420" y="3514923"/>
                <a:ext cx="9277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56AEAA-9C95-AC2C-9386-88FC0C32EF75}"/>
                  </a:ext>
                </a:extLst>
              </p14:cNvPr>
              <p14:cNvContentPartPr/>
              <p14:nvPr/>
            </p14:nvContentPartPr>
            <p14:xfrm>
              <a:off x="1949000" y="3036920"/>
              <a:ext cx="3240" cy="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56AEAA-9C95-AC2C-9386-88FC0C32EF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0360" y="3027920"/>
                <a:ext cx="2088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30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2316-DC43-2232-DB38-1A62249B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827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Work on the AmPeps</a:t>
            </a:r>
            <a:r>
              <a:rPr lang="en-GR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49FF2-2CCB-054D-BC10-066D2D79C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EA7517-29CF-B13B-B875-36D49E8E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" y="3725930"/>
            <a:ext cx="9119622" cy="2689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C0C2E-8745-12E4-5617-E2F2B22B4392}"/>
              </a:ext>
            </a:extLst>
          </p:cNvPr>
          <p:cNvSpPr txBox="1"/>
          <p:nvPr/>
        </p:nvSpPr>
        <p:spPr>
          <a:xfrm>
            <a:off x="457200" y="1538255"/>
            <a:ext cx="75565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 the steps:</a:t>
            </a:r>
          </a:p>
          <a:p>
            <a:pPr marL="457200" lvl="2" indent="-457200">
              <a:buFont typeface="+mj-lt"/>
              <a:buAutoNum type="arabicPeriod" startAt="5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the “species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dlg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” give the name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Squalus_acanthias_br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Note: Squalus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acanthias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collection</a:t>
            </a:r>
          </a:p>
          <a:p>
            <a:pPr lvl="3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      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Squalus_acanthias_br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does not exist 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457200">
              <a:buFont typeface="+mj-lt"/>
              <a:buAutoNum type="arabicPeriod" startAt="5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Proceed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hand-filling the classification (click on  “OK”)</a:t>
            </a:r>
          </a:p>
          <a:p>
            <a:pPr marL="457200" lvl="2" indent="-457200">
              <a:buFont typeface="+mj-lt"/>
              <a:buAutoNum type="arabicPeriod" startAt="5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Continue with filling the rest of information  (click on  “OK”)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457200" lvl="2" indent="-457200">
              <a:buFont typeface="+mj-lt"/>
              <a:buAutoNum type="arabicPeriod" startAt="5"/>
            </a:pPr>
            <a:endParaRPr lang="en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BC9CE3-F348-3CDB-7BE0-17054C6E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215978"/>
            <a:ext cx="2698750" cy="3350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AC7E5-3A14-CAB9-03CD-D9187807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Work on the AmPeps</a:t>
            </a:r>
            <a:r>
              <a:rPr lang="en-GR" baseline="30000" dirty="0">
                <a:solidFill>
                  <a:srgbClr val="0070C0"/>
                </a:solidFill>
              </a:rPr>
              <a:t>3</a:t>
            </a:r>
            <a:endParaRPr lang="en-GR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E0E89-9B07-5EDC-E4DB-71573A345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10680"/>
            <a:ext cx="7886700" cy="4351339"/>
          </a:xfrm>
        </p:spPr>
        <p:txBody>
          <a:bodyPr/>
          <a:lstStyle/>
          <a:p>
            <a:pPr marL="507999" indent="-457200">
              <a:buSzPct val="100000"/>
              <a:buFont typeface="+mj-lt"/>
              <a:buAutoNum type="arabicPeriod" startAt="8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Fill in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ecoCodes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T_typical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author, curator, 0-var data, biblist …</a:t>
            </a:r>
          </a:p>
          <a:p>
            <a:pPr marL="507999" indent="-457200">
              <a:buSzPct val="100000"/>
              <a:buFont typeface="+mj-lt"/>
              <a:buAutoNum type="arabicPeriod" startAt="8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99" indent="-457200">
              <a:buSzPct val="100000"/>
              <a:buFont typeface="+mj-lt"/>
              <a:buAutoNum type="arabicPeriod" startAt="8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Click on “pause/save” in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AmPgui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99" indent="-457200">
              <a:buSzPct val="100000"/>
              <a:buFont typeface="+mj-lt"/>
              <a:buAutoNum type="arabicPeriod" startAt="8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Click on “quit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AmPgui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continue with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AmPeps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in the pause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dlg</a:t>
            </a: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FF36-F7F4-F24C-77D7-4DD6CC75B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19</a:t>
            </a:fld>
            <a:endParaRPr lang="hr-H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037B08-5F87-419C-E122-982916CE7A99}"/>
                  </a:ext>
                </a:extLst>
              </p14:cNvPr>
              <p14:cNvContentPartPr/>
              <p14:nvPr/>
            </p14:nvContentPartPr>
            <p14:xfrm>
              <a:off x="2038722" y="6261223"/>
              <a:ext cx="844840" cy="271097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037B08-5F87-419C-E122-982916CE7A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723" y="6252222"/>
                <a:ext cx="862478" cy="28873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00166A-E64D-A727-6050-C6D2AD22B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663" y="4387360"/>
            <a:ext cx="5580037" cy="1916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BBDF83-F5E5-F7CF-118C-0F7C53E571B7}"/>
                  </a:ext>
                </a:extLst>
              </p14:cNvPr>
              <p14:cNvContentPartPr/>
              <p14:nvPr/>
            </p14:nvContentPartPr>
            <p14:xfrm>
              <a:off x="6457950" y="5428090"/>
              <a:ext cx="2057399" cy="307777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BBDF83-F5E5-F7CF-118C-0F7C53E571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8948" y="5419091"/>
                <a:ext cx="2075042" cy="325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28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Lecture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outline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28651" y="1489457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R" sz="2800" dirty="0"/>
              <a:t>Parameter estimation</a:t>
            </a:r>
          </a:p>
          <a:p>
            <a:pPr lvl="2"/>
            <a:r>
              <a:rPr lang="en-GR" dirty="0"/>
              <a:t>Estimation criteria</a:t>
            </a:r>
          </a:p>
          <a:p>
            <a:pPr lvl="2"/>
            <a:r>
              <a:rPr lang="en-GR" dirty="0"/>
              <a:t>Loss functions</a:t>
            </a:r>
          </a:p>
          <a:p>
            <a:pPr lvl="2"/>
            <a:r>
              <a:rPr lang="en-GB" dirty="0"/>
              <a:t>Nu</a:t>
            </a:r>
            <a:r>
              <a:rPr lang="en-GR" dirty="0"/>
              <a:t>merical implementation</a:t>
            </a:r>
          </a:p>
          <a:p>
            <a:pPr lvl="2"/>
            <a:r>
              <a:rPr lang="en-GB" dirty="0"/>
              <a:t>P</a:t>
            </a:r>
            <a:r>
              <a:rPr lang="en-GR" dirty="0"/>
              <a:t>seudo-data</a:t>
            </a:r>
          </a:p>
          <a:p>
            <a:r>
              <a:rPr lang="en-GB" sz="2800" dirty="0"/>
              <a:t>E</a:t>
            </a:r>
            <a:r>
              <a:rPr lang="en-GR" sz="2800" dirty="0"/>
              <a:t>stimation of a new species</a:t>
            </a:r>
          </a:p>
          <a:p>
            <a:pPr lvl="2"/>
            <a:r>
              <a:rPr lang="en-GR" dirty="0"/>
              <a:t>AmPeps-Guided example</a:t>
            </a:r>
          </a:p>
          <a:p>
            <a:pPr lvl="2"/>
            <a:r>
              <a:rPr lang="en-GB" dirty="0"/>
              <a:t>Prepare the 4 source files </a:t>
            </a:r>
          </a:p>
          <a:p>
            <a:pPr lvl="2"/>
            <a:r>
              <a:rPr lang="en-US" dirty="0"/>
              <a:t>Customize option for running the estimation procedure</a:t>
            </a:r>
            <a:endParaRPr lang="en-GR" dirty="0"/>
          </a:p>
          <a:p>
            <a:pPr lvl="2"/>
            <a:r>
              <a:rPr lang="en-US" dirty="0"/>
              <a:t>Estimate parameters</a:t>
            </a:r>
            <a:endParaRPr lang="en-GR" dirty="0"/>
          </a:p>
          <a:p>
            <a:r>
              <a:rPr lang="en-GR" sz="2800" dirty="0"/>
              <a:t>Evaluation of estimation</a:t>
            </a:r>
            <a:endParaRPr lang="el-GR" sz="28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hr-HR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F5E3-C545-2882-4DFA-3716F54CB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2719-AB49-8379-F23E-B3D2CB29B4DE}"/>
              </a:ext>
            </a:extLst>
          </p:cNvPr>
          <p:cNvSpPr txBox="1"/>
          <p:nvPr/>
        </p:nvSpPr>
        <p:spPr>
          <a:xfrm>
            <a:off x="3595878" y="5372101"/>
            <a:ext cx="29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4000" dirty="0"/>
              <a:t>15 min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422D0-3D53-8820-3871-5B1ED1B0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42874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AmPeps-create the 4-source files</a:t>
            </a:r>
          </a:p>
        </p:txBody>
      </p:sp>
      <p:pic>
        <p:nvPicPr>
          <p:cNvPr id="9" name="Picture 8" descr="Diagram, text, chat or text message&#10;&#10;Description automatically generated">
            <a:extLst>
              <a:ext uri="{FF2B5EF4-FFF2-40B4-BE49-F238E27FC236}">
                <a16:creationId xmlns:a16="http://schemas.microsoft.com/office/drawing/2014/main" id="{B6F5D91A-7842-206B-3EA8-2D3A1F4F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1830387"/>
            <a:ext cx="7017957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804D-6A17-44C6-6099-F2C3FCEF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run-file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E190-03DF-7679-D6F7-10FB17131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96441"/>
            <a:ext cx="7886700" cy="4859911"/>
          </a:xfrm>
        </p:spPr>
        <p:txBody>
          <a:bodyPr>
            <a:normAutofit fontScale="25000" lnSpcReduction="20000"/>
          </a:bodyPr>
          <a:lstStyle/>
          <a:p>
            <a:pPr marL="50799" indent="0">
              <a:buNone/>
            </a:pPr>
            <a:r>
              <a:rPr lang="en-US" sz="8000" dirty="0"/>
              <a:t>Set estimation options and run the estimation procedure</a:t>
            </a:r>
            <a:endParaRPr lang="en-GB" sz="8000" b="0" i="0" dirty="0">
              <a:effectLst/>
              <a:latin typeface="Menlo" panose="020B0609030804020204" pitchFamily="49" charset="0"/>
            </a:endParaRPr>
          </a:p>
          <a:p>
            <a:pPr marL="50799" indent="0">
              <a:buNone/>
            </a:pPr>
            <a:endParaRPr lang="en-GB" sz="4900" dirty="0">
              <a:latin typeface="Menlo" panose="020B0609030804020204" pitchFamily="49" charset="0"/>
            </a:endParaRPr>
          </a:p>
          <a:p>
            <a:pPr marL="50799" indent="0">
              <a:buNone/>
            </a:pPr>
            <a:r>
              <a:rPr lang="en-GB" sz="4900" b="0" i="0" dirty="0">
                <a:effectLst/>
                <a:latin typeface="Menlo" panose="020B0609030804020204" pitchFamily="49" charset="0"/>
              </a:rPr>
              <a:t>close 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all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; </a:t>
            </a:r>
          </a:p>
          <a:p>
            <a:pPr marL="50799" indent="0">
              <a:buNone/>
            </a:pPr>
            <a:r>
              <a:rPr lang="en-GB" sz="4900" b="0" i="0" dirty="0">
                <a:solidFill>
                  <a:srgbClr val="0E00FF"/>
                </a:solidFill>
                <a:effectLst/>
                <a:latin typeface="Menlo" panose="020B0609030804020204" pitchFamily="49" charset="0"/>
              </a:rPr>
              <a:t>global 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pets </a:t>
            </a:r>
            <a:br>
              <a:rPr lang="en-GB" sz="4900" b="0" i="0" dirty="0">
                <a:effectLst/>
                <a:latin typeface="Menlo" panose="020B0609030804020204" pitchFamily="49" charset="0"/>
              </a:rPr>
            </a:br>
            <a:endParaRPr lang="en-GB" sz="4900" b="0" i="0" dirty="0">
              <a:effectLst/>
              <a:latin typeface="Menlo" panose="020B0609030804020204" pitchFamily="49" charset="0"/>
            </a:endParaRPr>
          </a:p>
          <a:p>
            <a:pPr marL="50799" indent="0">
              <a:buNone/>
            </a:pPr>
            <a:r>
              <a:rPr lang="en-GB" sz="4900" b="0" i="0" dirty="0">
                <a:effectLst/>
                <a:latin typeface="Menlo" panose="020B0609030804020204" pitchFamily="49" charset="0"/>
              </a:rPr>
              <a:t>pets = {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 err="1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Squalus_acanthias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}; </a:t>
            </a: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check_my_pet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(pets); </a:t>
            </a:r>
          </a:p>
          <a:p>
            <a:pPr marL="50799" indent="0">
              <a:buNone/>
            </a:pPr>
            <a:endParaRPr lang="en-GB" sz="4900" b="0" i="0" dirty="0">
              <a:effectLst/>
              <a:latin typeface="Menlo" panose="020B0609030804020204" pitchFamily="49" charset="0"/>
            </a:endParaRP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'default'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); </a:t>
            </a: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 err="1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max_step_number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, 5e2); </a:t>
            </a: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 err="1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max_fun_evals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, 5e3); </a:t>
            </a:r>
          </a:p>
          <a:p>
            <a:pPr marL="50799" indent="0">
              <a:buNone/>
            </a:pPr>
            <a:br>
              <a:rPr lang="en-GB" sz="4900" b="0" i="0" dirty="0">
                <a:effectLst/>
                <a:latin typeface="Menlo" panose="020B0609030804020204" pitchFamily="49" charset="0"/>
              </a:rPr>
            </a:br>
            <a:endParaRPr lang="en-GB" sz="4900" b="0" i="0" dirty="0">
              <a:effectLst/>
              <a:latin typeface="Menlo" panose="020B0609030804020204" pitchFamily="49" charset="0"/>
            </a:endParaRP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 err="1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pars_init_method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, 2); </a:t>
            </a: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 err="1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results_output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, 3); </a:t>
            </a: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estim_options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(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'method'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, </a:t>
            </a:r>
            <a:r>
              <a:rPr lang="en-GB" sz="4900" b="0" i="0" dirty="0">
                <a:solidFill>
                  <a:srgbClr val="AA04F9"/>
                </a:solidFill>
                <a:effectLst/>
                <a:latin typeface="Menlo" panose="020B0609030804020204" pitchFamily="49" charset="0"/>
              </a:rPr>
              <a:t>'no’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); </a:t>
            </a:r>
          </a:p>
          <a:p>
            <a:pPr marL="50799" indent="0">
              <a:buNone/>
            </a:pPr>
            <a:endParaRPr lang="en-GB" sz="4900" b="0" i="0" dirty="0">
              <a:effectLst/>
              <a:latin typeface="Menlo" panose="020B0609030804020204" pitchFamily="49" charset="0"/>
            </a:endParaRPr>
          </a:p>
          <a:p>
            <a:pPr marL="50799" indent="0">
              <a:buNone/>
            </a:pPr>
            <a:r>
              <a:rPr lang="en-GB" sz="4900" b="0" i="0" dirty="0" err="1">
                <a:effectLst/>
                <a:latin typeface="Menlo" panose="020B0609030804020204" pitchFamily="49" charset="0"/>
              </a:rPr>
              <a:t>estim_pars</a:t>
            </a:r>
            <a:r>
              <a:rPr lang="en-GB" sz="4900" b="0" i="0" dirty="0">
                <a:effectLst/>
                <a:latin typeface="Menlo" panose="020B0609030804020204" pitchFamily="49" charset="0"/>
              </a:rPr>
              <a:t>; </a:t>
            </a:r>
          </a:p>
          <a:p>
            <a:pPr marL="50799" indent="0">
              <a:buNone/>
            </a:pPr>
            <a:br>
              <a:rPr lang="en-GB" b="0" i="0" dirty="0">
                <a:effectLst/>
                <a:latin typeface="Menlo" panose="020B0609030804020204" pitchFamily="49" charset="0"/>
              </a:rPr>
            </a:br>
            <a:endParaRPr lang="en-GB" b="0" i="0" dirty="0">
              <a:effectLst/>
              <a:latin typeface="Menlo" panose="020B0609030804020204" pitchFamily="49" charset="0"/>
            </a:endParaRPr>
          </a:p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E002-294F-2863-558F-5F64C8CC09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70D81B4-F92F-E91F-CB99-D5C85A4CE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84" y="2428171"/>
            <a:ext cx="4075227" cy="27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97E26-ED0F-7DE2-9E80-17D6EC4A3CF3}"/>
              </a:ext>
            </a:extLst>
          </p:cNvPr>
          <p:cNvSpPr txBox="1"/>
          <p:nvPr/>
        </p:nvSpPr>
        <p:spPr>
          <a:xfrm>
            <a:off x="6774426" y="4798570"/>
            <a:ext cx="1268362" cy="523220"/>
          </a:xfrm>
          <a:prstGeom prst="rect">
            <a:avLst/>
          </a:prstGeom>
          <a:solidFill>
            <a:srgbClr val="FFC000"/>
          </a:solidFill>
          <a:ln>
            <a:solidFill>
              <a:srgbClr val="AB008B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R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y_pet_res.html</a:t>
            </a:r>
          </a:p>
          <a:p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G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mplied properties</a:t>
            </a:r>
          </a:p>
          <a:p>
            <a:r>
              <a:rPr lang="en-GB" sz="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related species </a:t>
            </a:r>
            <a:endParaRPr lang="en-GR" sz="7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p</a:t>
            </a:r>
            <a:r>
              <a:rPr lang="en-G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opulation traits</a:t>
            </a:r>
            <a:endParaRPr lang="en-GR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97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804D-6A17-44C6-6099-F2C3FCEF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run-file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E190-03DF-7679-D6F7-10FB17131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96441"/>
            <a:ext cx="7886700" cy="48599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800" dirty="0"/>
              <a:t>Different options to get initial parameter values for parameter</a:t>
            </a:r>
          </a:p>
          <a:p>
            <a:pPr>
              <a:buNone/>
            </a:pPr>
            <a:r>
              <a:rPr lang="en-US" sz="8800" dirty="0"/>
              <a:t> estimation, specified with </a:t>
            </a:r>
          </a:p>
          <a:p>
            <a:pPr>
              <a:buNone/>
            </a:pPr>
            <a:endParaRPr lang="en-US" sz="8800" dirty="0"/>
          </a:p>
          <a:p>
            <a:pPr>
              <a:buNone/>
            </a:pPr>
            <a:r>
              <a:rPr lang="en-US" sz="8800" dirty="0" err="1">
                <a:latin typeface="Courier New" pitchFamily="49" charset="0"/>
                <a:cs typeface="Courier New" pitchFamily="49" charset="0"/>
              </a:rPr>
              <a:t>estim_option</a:t>
            </a:r>
            <a:r>
              <a:rPr lang="en-US" sz="88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8800" dirty="0" err="1">
                <a:latin typeface="Courier New" pitchFamily="49" charset="0"/>
                <a:cs typeface="Courier New" pitchFamily="49" charset="0"/>
              </a:rPr>
              <a:t>pars_init_method</a:t>
            </a:r>
            <a:r>
              <a:rPr lang="en-US" sz="8800" dirty="0">
                <a:latin typeface="Courier New" pitchFamily="49" charset="0"/>
                <a:cs typeface="Courier New" pitchFamily="49" charset="0"/>
              </a:rPr>
              <a:t>', n) </a:t>
            </a:r>
            <a:endParaRPr lang="el-GR" sz="8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5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0" dirty="0"/>
              <a:t>where</a:t>
            </a:r>
          </a:p>
          <a:p>
            <a:pPr>
              <a:buNone/>
            </a:pPr>
            <a:r>
              <a:rPr lang="en-US" sz="8000" dirty="0"/>
              <a:t>  n=1 - read initial estimates from .mat file (for continuation)</a:t>
            </a:r>
          </a:p>
          <a:p>
            <a:pPr>
              <a:buNone/>
            </a:pPr>
            <a:r>
              <a:rPr lang="en-US" sz="8000" dirty="0"/>
              <a:t>  n=2 - read initial estimates from </a:t>
            </a:r>
            <a:r>
              <a:rPr lang="en-US" sz="8000" dirty="0" err="1">
                <a:cs typeface="Courier New" pitchFamily="49" charset="0"/>
              </a:rPr>
              <a:t>pars_init</a:t>
            </a:r>
            <a:r>
              <a:rPr lang="en-US" sz="8000" dirty="0"/>
              <a:t>-file</a:t>
            </a:r>
            <a:r>
              <a:rPr lang="el-GR" sz="8000" dirty="0"/>
              <a:t> </a:t>
            </a:r>
            <a:r>
              <a:rPr lang="en-US" sz="8000" dirty="0"/>
              <a:t>(default)</a:t>
            </a:r>
          </a:p>
          <a:p>
            <a:pPr>
              <a:buNone/>
            </a:pPr>
            <a:endParaRPr lang="en-US" sz="8000" dirty="0"/>
          </a:p>
          <a:p>
            <a:pPr>
              <a:buNone/>
            </a:pPr>
            <a:endParaRPr lang="en-US" sz="72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7200" dirty="0">
                <a:solidFill>
                  <a:srgbClr val="00B050"/>
                </a:solidFill>
              </a:rPr>
              <a:t>With  the </a:t>
            </a:r>
            <a:r>
              <a:rPr lang="en-US" sz="7200" dirty="0" err="1">
                <a:solidFill>
                  <a:srgbClr val="00B050"/>
                </a:solidFill>
              </a:rPr>
              <a:t>DEBtool</a:t>
            </a:r>
            <a:r>
              <a:rPr lang="en-US" sz="7200" dirty="0">
                <a:solidFill>
                  <a:srgbClr val="00B050"/>
                </a:solidFill>
              </a:rPr>
              <a:t> function </a:t>
            </a:r>
            <a:r>
              <a:rPr lang="en-US" sz="7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mat2pars_init </a:t>
            </a:r>
            <a:r>
              <a:rPr lang="en-US" sz="7200" dirty="0">
                <a:solidFill>
                  <a:srgbClr val="00B050"/>
                </a:solidFill>
              </a:rPr>
              <a:t>you can copy the values from the </a:t>
            </a:r>
            <a:r>
              <a:rPr lang="en-US" sz="7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results_my_pet.mat</a:t>
            </a:r>
            <a:r>
              <a:rPr lang="en-US" sz="7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200" dirty="0">
                <a:solidFill>
                  <a:srgbClr val="00B050"/>
                </a:solidFill>
              </a:rPr>
              <a:t>file to  </a:t>
            </a:r>
            <a:r>
              <a:rPr lang="en-US" sz="7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pars_init_my_pet.m</a:t>
            </a:r>
            <a:endParaRPr lang="el-GR" sz="7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799" indent="0">
              <a:buNone/>
            </a:pPr>
            <a:br>
              <a:rPr lang="en-GB" b="0" i="0" dirty="0">
                <a:effectLst/>
                <a:latin typeface="Menlo" panose="020B0609030804020204" pitchFamily="49" charset="0"/>
              </a:rPr>
            </a:br>
            <a:endParaRPr lang="en-GB" b="0" i="0" dirty="0">
              <a:effectLst/>
              <a:latin typeface="Menlo" panose="020B0609030804020204" pitchFamily="49" charset="0"/>
            </a:endParaRPr>
          </a:p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E002-294F-2863-558F-5F64C8CC09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67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804D-6A17-44C6-6099-F2C3FCEF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run-file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E190-03DF-7679-D6F7-10FB17131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96441"/>
            <a:ext cx="7509510" cy="1325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800" dirty="0"/>
              <a:t>Many options to output the results</a:t>
            </a:r>
          </a:p>
          <a:p>
            <a:pPr>
              <a:buNone/>
            </a:pPr>
            <a:r>
              <a:rPr lang="en-US" sz="8800" dirty="0" err="1">
                <a:latin typeface="Courier New" panose="02070309020205020404" pitchFamily="49" charset="0"/>
                <a:cs typeface="Courier New" pitchFamily="49" charset="0"/>
              </a:rPr>
              <a:t>estim_option</a:t>
            </a:r>
            <a:r>
              <a:rPr lang="en-US" sz="8800" dirty="0">
                <a:latin typeface="Courier New" panose="02070309020205020404" pitchFamily="49" charset="0"/>
                <a:cs typeface="Courier New" pitchFamily="49" charset="0"/>
              </a:rPr>
              <a:t>('</a:t>
            </a:r>
            <a:r>
              <a:rPr lang="en-GB" sz="88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results_output</a:t>
            </a:r>
            <a:r>
              <a:rPr lang="en-US" sz="8800" dirty="0">
                <a:latin typeface="Courier New" panose="02070309020205020404" pitchFamily="49" charset="0"/>
                <a:cs typeface="Courier New" pitchFamily="49" charset="0"/>
              </a:rPr>
              <a:t>', n) </a:t>
            </a:r>
            <a:endParaRPr lang="el-GR" sz="8800" dirty="0">
              <a:latin typeface="Courier New" panose="02070309020205020404" pitchFamily="49" charset="0"/>
              <a:cs typeface="Courier New" pitchFamily="49" charset="0"/>
            </a:endParaRPr>
          </a:p>
          <a:p>
            <a:pPr>
              <a:buNone/>
            </a:pPr>
            <a:endParaRPr lang="en-US" sz="8800" dirty="0">
              <a:latin typeface="Courier New" panose="02070309020205020404" pitchFamily="49" charset="0"/>
              <a:cs typeface="Courier New" pitchFamily="49" charset="0"/>
            </a:endParaRPr>
          </a:p>
          <a:p>
            <a:pPr>
              <a:buNone/>
            </a:pPr>
            <a:endParaRPr lang="en-US" sz="8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799" indent="0">
              <a:buNone/>
            </a:pPr>
            <a:br>
              <a:rPr lang="en-GB" b="0" i="0" dirty="0">
                <a:effectLst/>
                <a:latin typeface="Menlo" panose="020B0609030804020204" pitchFamily="49" charset="0"/>
              </a:rPr>
            </a:br>
            <a:endParaRPr lang="en-GB" b="0" i="0" dirty="0">
              <a:effectLst/>
              <a:latin typeface="Menlo" panose="020B0609030804020204" pitchFamily="49" charset="0"/>
            </a:endParaRPr>
          </a:p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E002-294F-2863-558F-5F64C8CC09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23</a:t>
            </a:fld>
            <a:endParaRPr lang="hr-HR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EAF7D8-2C96-F10C-E2AD-1C4A72821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95319"/>
              </p:ext>
            </p:extLst>
          </p:nvPr>
        </p:nvGraphicFramePr>
        <p:xfrm>
          <a:off x="829056" y="2531616"/>
          <a:ext cx="6096000" cy="3434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5736">
                  <a:extLst>
                    <a:ext uri="{9D8B030D-6E8A-4147-A177-3AD203B41FA5}">
                      <a16:colId xmlns:a16="http://schemas.microsoft.com/office/drawing/2014/main" val="207057840"/>
                    </a:ext>
                  </a:extLst>
                </a:gridCol>
                <a:gridCol w="5160264">
                  <a:extLst>
                    <a:ext uri="{9D8B030D-6E8A-4147-A177-3AD203B41FA5}">
                      <a16:colId xmlns:a16="http://schemas.microsoft.com/office/drawing/2014/main" val="182509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R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7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saves data to .mat (no printing to html or screen and no figures) - use this for (automatic) continuations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45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saving to .mat file, prints results to html (1) or screen (-1), shows figures but does not save them </a:t>
                      </a:r>
                      <a:endParaRPr lang="en-GR" b="0" dirty="0">
                        <a:noFill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saves to .mat file, prints results to html (2) or screen (-2), shows figures but does not save them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50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 -3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2 (or -2), but also prints graphs to .</a:t>
                      </a:r>
                      <a:r>
                        <a:rPr lang="en-GB" sz="1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png</a:t>
                      </a:r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files (default is 3) </a:t>
                      </a:r>
                      <a:endParaRPr lang="en-GR" b="0" dirty="0">
                        <a:noFill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9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3 (or -3), but also prints html with implied traits </a:t>
                      </a:r>
                      <a:endParaRPr lang="en-GR" b="0" dirty="0">
                        <a:noFill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9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4 (or -4), but includes related species in the implied traits </a:t>
                      </a:r>
                      <a:endParaRPr lang="en-GR" b="0" dirty="0">
                        <a:noFill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9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5, but also prints html with population traits</a:t>
                      </a:r>
                      <a:endParaRPr lang="en-GR" b="0" dirty="0">
                        <a:noFill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2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35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8A96-5804-B2AD-EA36-2012C187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Estimation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B298-B38E-9762-CB55-CDD78938A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642" y="1569593"/>
            <a:ext cx="7886700" cy="4547743"/>
          </a:xfrm>
        </p:spPr>
        <p:txBody>
          <a:bodyPr>
            <a:normAutofit/>
          </a:bodyPr>
          <a:lstStyle/>
          <a:p>
            <a:pPr marL="50799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Activate the estimation method</a:t>
            </a:r>
          </a:p>
          <a:p>
            <a:pPr marL="742950" lvl="2" indent="-342900">
              <a:buNone/>
            </a:pP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estim_options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('method', 'nm');</a:t>
            </a:r>
          </a:p>
          <a:p>
            <a:pPr marL="742950" lvl="2" indent="-342900">
              <a:buNone/>
            </a:pPr>
            <a:endParaRPr lang="en-US" sz="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50799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Save results in .mat file by setting  </a:t>
            </a:r>
          </a:p>
          <a:p>
            <a:pPr marL="50799" indent="0"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estim_options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results_output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’, 2 or -2);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  <a:p>
            <a:pPr marL="50799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0799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50799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run_my_pet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C663C-790D-7601-C190-41C8ECBE3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67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8A96-5804-B2AD-EA36-2012C187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25563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Estimation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B298-B38E-9762-CB55-CDD78938A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54" y="1087501"/>
            <a:ext cx="7886700" cy="4951351"/>
          </a:xfrm>
        </p:spPr>
        <p:txBody>
          <a:bodyPr>
            <a:normAutofit fontScale="85000" lnSpcReduction="20000"/>
          </a:bodyPr>
          <a:lstStyle/>
          <a:p>
            <a:pPr marL="50799" indent="0">
              <a:buNone/>
            </a:pPr>
            <a:r>
              <a:rPr lang="en-GB" dirty="0"/>
              <a:t>&gt;&gt; </a:t>
            </a:r>
            <a:r>
              <a:rPr lang="en-GB" dirty="0" err="1"/>
              <a:t>run_Squalus_acanthias</a:t>
            </a:r>
            <a:endParaRPr lang="en-GB" dirty="0"/>
          </a:p>
          <a:p>
            <a:pPr marL="50799" indent="0">
              <a:buNone/>
            </a:pPr>
            <a:r>
              <a:rPr lang="en-GB" sz="1800" dirty="0"/>
              <a:t>step 1 </a:t>
            </a:r>
            <a:r>
              <a:rPr lang="en-GB" sz="1800" dirty="0" err="1"/>
              <a:t>ssq</a:t>
            </a:r>
            <a:r>
              <a:rPr lang="en-GB" sz="1800" dirty="0"/>
              <a:t> 1.339-1.604 initial</a:t>
            </a:r>
          </a:p>
          <a:p>
            <a:pPr marL="50799" indent="0">
              <a:buNone/>
            </a:pPr>
            <a:r>
              <a:rPr lang="en-GB" sz="1800" dirty="0"/>
              <a:t>step 10 </a:t>
            </a:r>
            <a:r>
              <a:rPr lang="en-GB" sz="1800" dirty="0" err="1"/>
              <a:t>ssq</a:t>
            </a:r>
            <a:r>
              <a:rPr lang="en-GB" sz="1800" dirty="0"/>
              <a:t> 1.2488-1.3711 reflect</a:t>
            </a:r>
          </a:p>
          <a:p>
            <a:pPr marL="50799" indent="0">
              <a:buNone/>
            </a:pPr>
            <a:r>
              <a:rPr lang="en-GB" sz="1800" dirty="0"/>
              <a:t>step 20 </a:t>
            </a:r>
            <a:r>
              <a:rPr lang="en-GB" sz="1800" dirty="0" err="1"/>
              <a:t>ssq</a:t>
            </a:r>
            <a:r>
              <a:rPr lang="en-GB" sz="1800" dirty="0"/>
              <a:t> 1.0901-1.2488 reflect</a:t>
            </a:r>
          </a:p>
          <a:p>
            <a:pPr marL="50799" indent="0">
              <a:buNone/>
            </a:pPr>
            <a:r>
              <a:rPr lang="en-GB" sz="1800" dirty="0"/>
              <a:t>step 30 </a:t>
            </a:r>
            <a:r>
              <a:rPr lang="en-GB" sz="1800" dirty="0" err="1"/>
              <a:t>ssq</a:t>
            </a:r>
            <a:r>
              <a:rPr lang="en-GB" sz="1800" dirty="0"/>
              <a:t> 0.99753-1.1191 reflect</a:t>
            </a:r>
          </a:p>
          <a:p>
            <a:pPr marL="50799" indent="0">
              <a:buNone/>
            </a:pPr>
            <a:r>
              <a:rPr lang="en-GB" sz="1800" dirty="0"/>
              <a:t>step 40 </a:t>
            </a:r>
            <a:r>
              <a:rPr lang="en-GB" sz="1800" dirty="0" err="1"/>
              <a:t>ssq</a:t>
            </a:r>
            <a:r>
              <a:rPr lang="en-GB" sz="1800" dirty="0"/>
              <a:t> 0.82861-1.022 expand</a:t>
            </a:r>
          </a:p>
          <a:p>
            <a:pPr marL="50799" indent="0">
              <a:buNone/>
            </a:pPr>
            <a:r>
              <a:rPr lang="en-GB" sz="1800" dirty="0"/>
              <a:t>.</a:t>
            </a:r>
          </a:p>
          <a:p>
            <a:pPr marL="50799" indent="0">
              <a:buNone/>
            </a:pPr>
            <a:r>
              <a:rPr lang="en-GB" sz="1800" dirty="0"/>
              <a:t>.</a:t>
            </a:r>
          </a:p>
          <a:p>
            <a:pPr marL="50799" indent="0">
              <a:buNone/>
            </a:pPr>
            <a:r>
              <a:rPr lang="en-GB" sz="1800" dirty="0"/>
              <a:t>step 440 </a:t>
            </a:r>
            <a:r>
              <a:rPr lang="en-GB" sz="1800" dirty="0" err="1"/>
              <a:t>ssq</a:t>
            </a:r>
            <a:r>
              <a:rPr lang="en-GB" sz="1800" dirty="0"/>
              <a:t> 0.11305-0.11312 reflect</a:t>
            </a:r>
          </a:p>
          <a:p>
            <a:pPr marL="50799" indent="0">
              <a:buNone/>
            </a:pPr>
            <a:r>
              <a:rPr lang="en-GB" sz="1800" dirty="0"/>
              <a:t>step 450 </a:t>
            </a:r>
            <a:r>
              <a:rPr lang="en-GB" sz="1800" dirty="0" err="1"/>
              <a:t>ssq</a:t>
            </a:r>
            <a:r>
              <a:rPr lang="en-GB" sz="1800" dirty="0"/>
              <a:t> 0.11295-0.11308 expand</a:t>
            </a:r>
          </a:p>
          <a:p>
            <a:pPr marL="50799" indent="0">
              <a:buNone/>
            </a:pPr>
            <a:r>
              <a:rPr lang="en-GB" sz="1800" dirty="0"/>
              <a:t>step 460 </a:t>
            </a:r>
            <a:r>
              <a:rPr lang="en-GB" sz="1800" dirty="0" err="1"/>
              <a:t>ssq</a:t>
            </a:r>
            <a:r>
              <a:rPr lang="en-GB" sz="1800" dirty="0"/>
              <a:t> 0.11295-0.11304 reflect</a:t>
            </a:r>
          </a:p>
          <a:p>
            <a:pPr marL="50799" indent="0">
              <a:buNone/>
            </a:pPr>
            <a:r>
              <a:rPr lang="en-GB" sz="1800" dirty="0"/>
              <a:t>step 470 </a:t>
            </a:r>
            <a:r>
              <a:rPr lang="en-GB" sz="1800" dirty="0" err="1"/>
              <a:t>ssq</a:t>
            </a:r>
            <a:r>
              <a:rPr lang="en-GB" sz="1800" dirty="0"/>
              <a:t> 0.11288-0.11296 reflect</a:t>
            </a:r>
          </a:p>
          <a:p>
            <a:pPr marL="50799" indent="0">
              <a:buNone/>
            </a:pPr>
            <a:r>
              <a:rPr lang="en-GB" sz="1800" dirty="0"/>
              <a:t>step 480 </a:t>
            </a:r>
            <a:r>
              <a:rPr lang="en-GB" sz="1800" dirty="0" err="1"/>
              <a:t>ssq</a:t>
            </a:r>
            <a:r>
              <a:rPr lang="en-GB" sz="1800" dirty="0"/>
              <a:t> 0.11281-0.11291 expand</a:t>
            </a:r>
          </a:p>
          <a:p>
            <a:pPr marL="50799" indent="0">
              <a:buNone/>
            </a:pPr>
            <a:r>
              <a:rPr lang="en-GB" sz="1800" dirty="0"/>
              <a:t>step 490 </a:t>
            </a:r>
            <a:r>
              <a:rPr lang="en-GB" sz="1800" dirty="0" err="1"/>
              <a:t>ssq</a:t>
            </a:r>
            <a:r>
              <a:rPr lang="en-GB" sz="1800" dirty="0"/>
              <a:t> 0.11245-0.11276 reflect</a:t>
            </a:r>
          </a:p>
          <a:p>
            <a:pPr marL="50799" indent="0">
              <a:buNone/>
            </a:pPr>
            <a:r>
              <a:rPr lang="en-GB" sz="1800" dirty="0"/>
              <a:t>step 500 </a:t>
            </a:r>
            <a:r>
              <a:rPr lang="en-GB" sz="1800" dirty="0" err="1"/>
              <a:t>ssq</a:t>
            </a:r>
            <a:r>
              <a:rPr lang="en-GB" sz="1800" dirty="0"/>
              <a:t> 0.11219-0.11255 expand</a:t>
            </a:r>
          </a:p>
          <a:p>
            <a:pPr marL="50799" indent="0">
              <a:buNone/>
            </a:pPr>
            <a:r>
              <a:rPr lang="en-GB" sz="1800" dirty="0"/>
              <a:t>No convergences with 500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C663C-790D-7601-C190-41C8ECBE3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17F1E-A76A-4195-0CDD-7411D186873E}"/>
              </a:ext>
            </a:extLst>
          </p:cNvPr>
          <p:cNvSpPr/>
          <p:nvPr/>
        </p:nvSpPr>
        <p:spPr>
          <a:xfrm>
            <a:off x="1570917" y="1841698"/>
            <a:ext cx="549983" cy="258563"/>
          </a:xfrm>
          <a:prstGeom prst="rect">
            <a:avLst/>
          </a:prstGeom>
          <a:solidFill>
            <a:srgbClr val="FF0000">
              <a:alpha val="31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12C0BC-13CE-37BE-5FCD-29B9529C0277}"/>
              </a:ext>
            </a:extLst>
          </p:cNvPr>
          <p:cNvCxnSpPr>
            <a:cxnSpLocks/>
          </p:cNvCxnSpPr>
          <p:nvPr/>
        </p:nvCxnSpPr>
        <p:spPr>
          <a:xfrm flipV="1">
            <a:off x="2120900" y="1574833"/>
            <a:ext cx="3807533" cy="266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A53435-BA80-B3B5-E1C6-569845653CB0}"/>
              </a:ext>
            </a:extLst>
          </p:cNvPr>
          <p:cNvCxnSpPr>
            <a:cxnSpLocks/>
          </p:cNvCxnSpPr>
          <p:nvPr/>
        </p:nvCxnSpPr>
        <p:spPr>
          <a:xfrm>
            <a:off x="2743200" y="2100261"/>
            <a:ext cx="2966285" cy="88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B2905F-4FE2-9028-5D98-CAFF8641A949}"/>
              </a:ext>
            </a:extLst>
          </p:cNvPr>
          <p:cNvSpPr txBox="1"/>
          <p:nvPr/>
        </p:nvSpPr>
        <p:spPr>
          <a:xfrm>
            <a:off x="5797296" y="1420944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R" dirty="0"/>
              <a:t>in value of loss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DD9F9-F9CA-0A06-7A21-911A4409675D}"/>
              </a:ext>
            </a:extLst>
          </p:cNvPr>
          <p:cNvSpPr txBox="1"/>
          <p:nvPr/>
        </p:nvSpPr>
        <p:spPr>
          <a:xfrm>
            <a:off x="5709485" y="2074366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R" dirty="0"/>
              <a:t>ax value of loss function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5B5D0-7C32-0178-C7CB-56504C35DDBD}"/>
              </a:ext>
            </a:extLst>
          </p:cNvPr>
          <p:cNvSpPr/>
          <p:nvPr/>
        </p:nvSpPr>
        <p:spPr>
          <a:xfrm>
            <a:off x="2193217" y="1854398"/>
            <a:ext cx="549983" cy="258563"/>
          </a:xfrm>
          <a:prstGeom prst="rect">
            <a:avLst/>
          </a:prstGeom>
          <a:solidFill>
            <a:srgbClr val="FFC000">
              <a:alpha val="44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6044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9D1-AB6B-3B87-30AD-31885A2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</a:t>
            </a:r>
            <a:r>
              <a:rPr lang="en-GR" dirty="0">
                <a:solidFill>
                  <a:srgbClr val="0070C0"/>
                </a:solidFill>
              </a:rPr>
              <a:t>y_pet_res.html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13EA4-EC1A-2CAB-38E7-EF5F4BFB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4A8-9A68-5152-C99A-64F053B79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7" name="Picture 6" descr="A picture containing text, font, screenshot, receipt&#10;&#10;Description automatically generated">
            <a:extLst>
              <a:ext uri="{FF2B5EF4-FFF2-40B4-BE49-F238E27FC236}">
                <a16:creationId xmlns:a16="http://schemas.microsoft.com/office/drawing/2014/main" id="{B383C222-7CFF-B440-48B2-796B766B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07449"/>
            <a:ext cx="9144000" cy="48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F5E3-C545-2882-4DFA-3716F54CB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27</a:t>
            </a:fld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2719-AB49-8379-F23E-B3D2CB29B4DE}"/>
              </a:ext>
            </a:extLst>
          </p:cNvPr>
          <p:cNvSpPr txBox="1"/>
          <p:nvPr/>
        </p:nvSpPr>
        <p:spPr>
          <a:xfrm>
            <a:off x="4003674" y="5937390"/>
            <a:ext cx="29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4000" dirty="0"/>
              <a:t>5 min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422D0-3D53-8820-3871-5B1ED1B0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42874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Estimation – “1 continuation”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4E146-9F85-07DA-81EF-7302C4BF58D1}"/>
              </a:ext>
            </a:extLst>
          </p:cNvPr>
          <p:cNvSpPr txBox="1"/>
          <p:nvPr/>
        </p:nvSpPr>
        <p:spPr>
          <a:xfrm>
            <a:off x="995498" y="1143486"/>
            <a:ext cx="744281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9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Continue the estimation procedure;  </a:t>
            </a:r>
          </a:p>
          <a:p>
            <a:pPr marL="50799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read parameter values from the .mat file by setting </a:t>
            </a:r>
          </a:p>
          <a:p>
            <a:pPr marL="50799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</a:p>
          <a:p>
            <a:pPr marL="50799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estim_options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pars_init_method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', 1);</a:t>
            </a:r>
          </a:p>
          <a:p>
            <a:pPr marL="50799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0799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15706-6645-4A06-4B85-4CB6DC3B7ED9}"/>
              </a:ext>
            </a:extLst>
          </p:cNvPr>
          <p:cNvGrpSpPr/>
          <p:nvPr/>
        </p:nvGrpSpPr>
        <p:grpSpPr>
          <a:xfrm>
            <a:off x="721868" y="2667704"/>
            <a:ext cx="7700263" cy="3231585"/>
            <a:chOff x="1463674" y="2661214"/>
            <a:chExt cx="7700263" cy="3231585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1B2EE1D3-BD01-32C7-2810-59B07A777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674" y="2661214"/>
              <a:ext cx="7700263" cy="323158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19699-E0D2-D696-86C7-93FC3701F0F3}"/>
                </a:ext>
              </a:extLst>
            </p:cNvPr>
            <p:cNvSpPr txBox="1"/>
            <p:nvPr/>
          </p:nvSpPr>
          <p:spPr>
            <a:xfrm>
              <a:off x="5422899" y="4684420"/>
              <a:ext cx="2521565" cy="95410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AB008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G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y_pet_res.html</a:t>
              </a:r>
            </a:p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</a:t>
              </a:r>
              <a:r>
                <a:rPr lang="en-G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mplied properties</a:t>
              </a:r>
            </a:p>
            <a:p>
              <a:r>
                <a:rPr lang="en-GB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related species </a:t>
              </a:r>
              <a:endParaRPr lang="en-G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endParaRPr>
            </a:p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p</a:t>
              </a:r>
              <a:r>
                <a:rPr lang="en-G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anose="020F0502020204030204" pitchFamily="34" charset="0"/>
                </a:rPr>
                <a:t>opulation traits</a:t>
              </a:r>
              <a:endParaRPr lang="en-G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368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9D1-AB6B-3B87-30AD-31885A2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</a:t>
            </a:r>
            <a:r>
              <a:rPr lang="en-GR" dirty="0">
                <a:solidFill>
                  <a:srgbClr val="0070C0"/>
                </a:solidFill>
              </a:rPr>
              <a:t>y_pet_res.html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13EA4-EC1A-2CAB-38E7-EF5F4BFB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4A8-9A68-5152-C99A-64F053B79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28</a:t>
            </a:fld>
            <a:endParaRPr lang="hr-HR"/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FAF64F2-1994-6D77-5883-7C475D8C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542493"/>
            <a:ext cx="9144000" cy="4941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F5A591-2746-AFE2-2566-B7D147364950}"/>
              </a:ext>
            </a:extLst>
          </p:cNvPr>
          <p:cNvSpPr txBox="1"/>
          <p:nvPr/>
        </p:nvSpPr>
        <p:spPr>
          <a:xfrm>
            <a:off x="641350" y="1167923"/>
            <a:ext cx="581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 after 1 continuation</a:t>
            </a:r>
            <a:endParaRPr lang="en-G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C6A9-4C3E-224A-922D-67EA2BAC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cs typeface="Courier New" pitchFamily="49" charset="0"/>
              </a:rPr>
              <a:t>After estimation…</a:t>
            </a:r>
            <a:r>
              <a:rPr lang="en-US" sz="4400" baseline="30000" dirty="0">
                <a:solidFill>
                  <a:srgbClr val="0070C0"/>
                </a:solidFill>
                <a:cs typeface="Courier New" pitchFamily="49" charset="0"/>
              </a:rPr>
              <a:t>1</a:t>
            </a:r>
            <a:endParaRPr lang="en-GR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0D83D1-0F91-6751-D9B5-5DE39DAF93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199" y="1463612"/>
                <a:ext cx="8202059" cy="47499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Check goodness of fit </a:t>
                </a:r>
              </a:p>
              <a:p>
                <a:pPr marL="533387" lvl="1" indent="0"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MRE (mean relative error) [0,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marL="533387" lvl="1" indent="0"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SMSE (Symmetric Mean Squared Error) [0,1]</a:t>
                </a:r>
              </a:p>
              <a:p>
                <a:pPr marL="533387" lvl="1" indent="0">
                  <a:buNone/>
                </a:pPr>
                <a:endParaRPr lang="en-US" sz="1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Compute 1</a:t>
                </a:r>
                <a:r>
                  <a:rPr lang="en-US" sz="20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st</a:t>
                </a:r>
                <a:r>
                  <a:rPr lang="en-US" sz="2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and 2</a:t>
                </a:r>
                <a:r>
                  <a:rPr lang="en-US" sz="20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nd</a:t>
                </a:r>
                <a:r>
                  <a:rPr lang="en-US" sz="2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order elasticities of the loss function: add as last line </a:t>
                </a:r>
                <a:r>
                  <a:rPr lang="en-US" sz="20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prt_elas</a:t>
                </a:r>
                <a:r>
                  <a:rPr lang="en-US" sz="20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in the run-file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1</a:t>
                </a:r>
                <a:r>
                  <a:rPr lang="en-US" sz="18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st </a:t>
                </a:r>
                <a:r>
                  <a:rPr lang="en-G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highlight>
                      <a:srgbClr val="FFFF00"/>
                    </a:highlight>
                    <a:latin typeface="Segoe UI" panose="020B0502040204020203" pitchFamily="34" charset="0"/>
                    <a:ea typeface="Times New Roman" panose="02020603050405020304" pitchFamily="18" charset="0"/>
                  </a:rPr>
                  <a:t>-order measures  the prortional change in the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loss function </a:t>
                </a:r>
                <a:r>
                  <a:rPr lang="en-G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highlight>
                      <a:srgbClr val="FFFF00"/>
                    </a:highlight>
                    <a:latin typeface="Segoe UI" panose="020B0502040204020203" pitchFamily="34" charset="0"/>
                    <a:ea typeface="Times New Roman" panose="02020603050405020304" pitchFamily="18" charset="0"/>
                  </a:rPr>
                  <a:t>due to a proportional change in a parameter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2</a:t>
                </a:r>
                <a:r>
                  <a:rPr lang="en-US" sz="16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st </a:t>
                </a:r>
                <a:r>
                  <a:rPr lang="en-G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highlight>
                      <a:srgbClr val="FFFF00"/>
                    </a:highlight>
                    <a:latin typeface="Segoe UI" panose="020B0502040204020203" pitchFamily="34" charset="0"/>
                    <a:ea typeface="Times New Roman" panose="02020603050405020304" pitchFamily="18" charset="0"/>
                  </a:rPr>
                  <a:t>–order, or </a:t>
                </a:r>
                <a:r>
                  <a:rPr lang="en-G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highlight>
                      <a:srgbClr val="FFFF00"/>
                    </a:highlight>
                    <a:latin typeface="Segoe UI" panose="020B0502040204020203" pitchFamily="34" charset="0"/>
                    <a:ea typeface="Times New Roman" panose="02020603050405020304" pitchFamily="18" charset="0"/>
                  </a:rPr>
                  <a:t>the curvature coefficient, measures the rate of change of the first-order elasticity</a:t>
                </a:r>
                <a:r>
                  <a:rPr lang="en-G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highlight>
                      <a:srgbClr val="FFFF00"/>
                    </a:highlight>
                  </a:rPr>
                  <a:t> 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</a:endParaRPr>
              </a:p>
              <a:p>
                <a:pPr marL="50799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Check for </a:t>
                </a:r>
                <a:r>
                  <a:rPr lang="el-GR" sz="2000" dirty="0" err="1">
                    <a:solidFill>
                      <a:schemeClr val="tx1"/>
                    </a:solidFill>
                  </a:rPr>
                  <a:t>biologically</a:t>
                </a:r>
                <a:r>
                  <a:rPr lang="el-GR" sz="2000" dirty="0">
                    <a:solidFill>
                      <a:schemeClr val="tx1"/>
                    </a:solidFill>
                  </a:rPr>
                  <a:t> and </a:t>
                </a:r>
                <a:r>
                  <a:rPr lang="el-GR" sz="2000" dirty="0" err="1">
                    <a:solidFill>
                      <a:schemeClr val="tx1"/>
                    </a:solidFill>
                  </a:rPr>
                  <a:t>physically</a:t>
                </a:r>
                <a:r>
                  <a:rPr lang="el-GR" sz="2000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err="1">
                    <a:solidFill>
                      <a:schemeClr val="tx1"/>
                    </a:solidFill>
                  </a:rPr>
                  <a:t>acceptable</a:t>
                </a:r>
                <a:r>
                  <a:rPr lang="el-GR" sz="2000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err="1">
                    <a:solidFill>
                      <a:schemeClr val="tx1"/>
                    </a:solidFill>
                  </a:rPr>
                  <a:t>implied</a:t>
                </a:r>
                <a:r>
                  <a:rPr lang="el-GR" sz="2000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err="1">
                    <a:solidFill>
                      <a:schemeClr val="tx1"/>
                    </a:solidFill>
                  </a:rPr>
                  <a:t>properties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Biological &amp;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physical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realism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ha</a:t>
                </a:r>
                <a:r>
                  <a:rPr lang="en-US" sz="2000" u="sng" dirty="0" err="1">
                    <a:solidFill>
                      <a:schemeClr val="tx1"/>
                    </a:solidFill>
                  </a:rPr>
                  <a:t>ve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priority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over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goodness</a:t>
                </a:r>
                <a:r>
                  <a:rPr lang="el-GR" sz="2000" u="sng" dirty="0">
                    <a:solidFill>
                      <a:schemeClr val="tx1"/>
                    </a:solidFill>
                  </a:rPr>
                  <a:t> of </a:t>
                </a:r>
                <a:r>
                  <a:rPr lang="el-GR" sz="2000" u="sng" dirty="0" err="1">
                    <a:solidFill>
                      <a:schemeClr val="tx1"/>
                    </a:solidFill>
                  </a:rPr>
                  <a:t>fit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0799" indent="0">
                  <a:buNone/>
                </a:pPr>
                <a:endParaRPr lang="sv-SE" sz="1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0799" indent="0">
                  <a:buNone/>
                </a:pPr>
                <a:endParaRPr lang="en-US" sz="1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0799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0D83D1-0F91-6751-D9B5-5DE39DAF9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463612"/>
                <a:ext cx="8202059" cy="4749901"/>
              </a:xfrm>
              <a:blipFill>
                <a:blip r:embed="rId3"/>
                <a:stretch>
                  <a:fillRect l="-774" t="-1067" r="-123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F783A-DE4A-8DA5-BB7E-A6B2EA7A8D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3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1EC6B-445C-D44A-57D2-615EA2B4EC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</a:t>
            </a:fld>
            <a:endParaRPr lang="hr-HR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ADC8BB-E435-8F60-DE9F-3FFDB9F01D0B}"/>
              </a:ext>
            </a:extLst>
          </p:cNvPr>
          <p:cNvGrpSpPr/>
          <p:nvPr/>
        </p:nvGrpSpPr>
        <p:grpSpPr>
          <a:xfrm>
            <a:off x="303968" y="1958874"/>
            <a:ext cx="369332" cy="2866368"/>
            <a:chOff x="303968" y="1958874"/>
            <a:chExt cx="369332" cy="2866368"/>
          </a:xfrm>
        </p:grpSpPr>
        <p:cxnSp>
          <p:nvCxnSpPr>
            <p:cNvPr id="17" name="Straight Arrow Connector 111">
              <a:extLst>
                <a:ext uri="{FF2B5EF4-FFF2-40B4-BE49-F238E27FC236}">
                  <a16:creationId xmlns:a16="http://schemas.microsoft.com/office/drawing/2014/main" id="{21B4FA5A-B703-5B43-7404-C1525D5EF2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534" y="1958874"/>
              <a:ext cx="0" cy="2866368"/>
            </a:xfrm>
            <a:prstGeom prst="straightConnector1">
              <a:avLst/>
            </a:prstGeom>
            <a:noFill/>
            <a:ln w="53975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73">
              <a:extLst>
                <a:ext uri="{FF2B5EF4-FFF2-40B4-BE49-F238E27FC236}">
                  <a16:creationId xmlns:a16="http://schemas.microsoft.com/office/drawing/2014/main" id="{88DEBBB0-880B-1751-41B4-D6A331086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3836" y="2996116"/>
              <a:ext cx="1184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GR" sz="1800" dirty="0"/>
                <a:t>prediction</a:t>
              </a:r>
              <a:endParaRPr lang="nl-NL" altLang="en-GR" sz="18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42BD7E-08EF-ABB0-E186-59878A8E5E38}"/>
              </a:ext>
            </a:extLst>
          </p:cNvPr>
          <p:cNvGrpSpPr/>
          <p:nvPr/>
        </p:nvGrpSpPr>
        <p:grpSpPr>
          <a:xfrm>
            <a:off x="961907" y="1958874"/>
            <a:ext cx="369332" cy="2855115"/>
            <a:chOff x="961907" y="1958874"/>
            <a:chExt cx="369332" cy="2855115"/>
          </a:xfrm>
        </p:grpSpPr>
        <p:cxnSp>
          <p:nvCxnSpPr>
            <p:cNvPr id="18" name="Straight Arrow Connector 111">
              <a:extLst>
                <a:ext uri="{FF2B5EF4-FFF2-40B4-BE49-F238E27FC236}">
                  <a16:creationId xmlns:a16="http://schemas.microsoft.com/office/drawing/2014/main" id="{293ED5B1-471D-38C1-9CD3-8BC022FB64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5605" y="1958874"/>
              <a:ext cx="0" cy="2855115"/>
            </a:xfrm>
            <a:prstGeom prst="straightConnector1">
              <a:avLst/>
            </a:prstGeom>
            <a:noFill/>
            <a:ln w="539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74">
              <a:extLst>
                <a:ext uri="{FF2B5EF4-FFF2-40B4-BE49-F238E27FC236}">
                  <a16:creationId xmlns:a16="http://schemas.microsoft.com/office/drawing/2014/main" id="{B67755B3-14E8-2DEC-6E8E-455C36634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28455" y="3005047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GR" sz="1800" dirty="0"/>
                <a:t>estimation</a:t>
              </a:r>
              <a:endParaRPr lang="nl-NL" altLang="en-GR" sz="18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202392-1F86-48FA-0255-AC7477E7C4E8}"/>
              </a:ext>
            </a:extLst>
          </p:cNvPr>
          <p:cNvGrpSpPr/>
          <p:nvPr/>
        </p:nvGrpSpPr>
        <p:grpSpPr>
          <a:xfrm>
            <a:off x="216485" y="4614231"/>
            <a:ext cx="7754304" cy="1275472"/>
            <a:chOff x="216485" y="4614231"/>
            <a:chExt cx="7754304" cy="12754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B36B38-8BC3-C229-0507-180293BC0586}"/>
                </a:ext>
              </a:extLst>
            </p:cNvPr>
            <p:cNvSpPr/>
            <p:nvPr/>
          </p:nvSpPr>
          <p:spPr>
            <a:xfrm>
              <a:off x="2346146" y="4669001"/>
              <a:ext cx="1997869" cy="84058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8BA4F182-9D3F-1958-092B-CC3D931C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6567" y="5488416"/>
              <a:ext cx="160332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solidFill>
                    <a:srgbClr val="009900"/>
                  </a:solidFill>
                  <a:latin typeface="Calibri" panose="020F0502020204030204" pitchFamily="34" charset="0"/>
                </a:rPr>
                <a:t>Zero-variate Observations</a:t>
              </a: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C32B5984-F31F-2E43-22DF-D31451F72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144" y="4669000"/>
              <a:ext cx="143821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900" i="1" dirty="0">
                  <a:latin typeface="Calibri" panose="020F0502020204030204" pitchFamily="34" charset="0"/>
                </a:rPr>
                <a:t>W</a:t>
              </a:r>
              <a:r>
                <a:rPr lang="en-AU" altLang="en-GR" sz="900" baseline="-25000" dirty="0">
                  <a:latin typeface="Calibri" panose="020F0502020204030204" pitchFamily="34" charset="0"/>
                </a:rPr>
                <a:t>m</a:t>
              </a:r>
              <a:r>
                <a:rPr lang="en-AU" altLang="en-GR" sz="900" dirty="0">
                  <a:latin typeface="Calibri" panose="020F0502020204030204" pitchFamily="34" charset="0"/>
                </a:rPr>
                <a:t> maximum dry mass (g)</a:t>
              </a:r>
            </a:p>
          </p:txBody>
        </p:sp>
        <p:sp>
          <p:nvSpPr>
            <p:cNvPr id="13" name="TextBox 89">
              <a:extLst>
                <a:ext uri="{FF2B5EF4-FFF2-40B4-BE49-F238E27FC236}">
                  <a16:creationId xmlns:a16="http://schemas.microsoft.com/office/drawing/2014/main" id="{241759E3-4018-7B06-924D-4A45B847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144" y="4830925"/>
              <a:ext cx="16834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900" i="1" dirty="0" err="1">
                  <a:latin typeface="Calibri" panose="020F0502020204030204" pitchFamily="34" charset="0"/>
                </a:rPr>
                <a:t>L</a:t>
              </a:r>
              <a:r>
                <a:rPr lang="en-AU" altLang="en-GR" sz="900" baseline="-25000" dirty="0" err="1">
                  <a:latin typeface="Calibri" panose="020F0502020204030204" pitchFamily="34" charset="0"/>
                </a:rPr>
                <a:t>Wm</a:t>
              </a:r>
              <a:r>
                <a:rPr lang="en-AU" altLang="en-GR" sz="900" dirty="0">
                  <a:latin typeface="Calibri" panose="020F0502020204030204" pitchFamily="34" charset="0"/>
                </a:rPr>
                <a:t> maximum body length (cm)</a:t>
              </a:r>
            </a:p>
          </p:txBody>
        </p:sp>
        <p:sp>
          <p:nvSpPr>
            <p:cNvPr id="14" name="TextBox 107">
              <a:extLst>
                <a:ext uri="{FF2B5EF4-FFF2-40B4-BE49-F238E27FC236}">
                  <a16:creationId xmlns:a16="http://schemas.microsoft.com/office/drawing/2014/main" id="{C6847820-39A2-A177-5050-9541C9AD2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979" y="5093578"/>
              <a:ext cx="2856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latin typeface="Calibri" panose="020F0502020204030204" pitchFamily="34" charset="0"/>
                </a:rPr>
                <a:t>...</a:t>
              </a:r>
            </a:p>
          </p:txBody>
        </p:sp>
        <p:sp>
          <p:nvSpPr>
            <p:cNvPr id="16" name="TextBox 109">
              <a:extLst>
                <a:ext uri="{FF2B5EF4-FFF2-40B4-BE49-F238E27FC236}">
                  <a16:creationId xmlns:a16="http://schemas.microsoft.com/office/drawing/2014/main" id="{DE6D3B64-261A-72B3-56B2-74A0FACAC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85" y="5174796"/>
              <a:ext cx="1568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2400" dirty="0">
                  <a:solidFill>
                    <a:srgbClr val="009900"/>
                  </a:solidFill>
                  <a:latin typeface="Calibri" panose="020F0502020204030204" pitchFamily="34" charset="0"/>
                </a:rPr>
                <a:t>Real World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ACEB3B-8D2F-6D35-AB6B-BCA1676D25FC}"/>
                </a:ext>
              </a:extLst>
            </p:cNvPr>
            <p:cNvGrpSpPr/>
            <p:nvPr/>
          </p:nvGrpSpPr>
          <p:grpSpPr>
            <a:xfrm>
              <a:off x="6226523" y="4614231"/>
              <a:ext cx="1744266" cy="1275472"/>
              <a:chOff x="8189140" y="4292601"/>
              <a:chExt cx="2325689" cy="170063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7CA158-CE8E-E3C1-BC6F-09A5BB99EE2D}"/>
                  </a:ext>
                </a:extLst>
              </p:cNvPr>
              <p:cNvSpPr/>
              <p:nvPr/>
            </p:nvSpPr>
            <p:spPr>
              <a:xfrm>
                <a:off x="8211366" y="4292601"/>
                <a:ext cx="2303463" cy="136842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 sz="1050"/>
              </a:p>
            </p:txBody>
          </p:sp>
          <p:sp>
            <p:nvSpPr>
              <p:cNvPr id="47" name="TextBox 37">
                <a:extLst>
                  <a:ext uri="{FF2B5EF4-FFF2-40B4-BE49-F238E27FC236}">
                    <a16:creationId xmlns:a16="http://schemas.microsoft.com/office/drawing/2014/main" id="{A11126FE-2974-51F1-45AC-C34C42F0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7984" y="5654676"/>
                <a:ext cx="2058684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105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Uni-variate Observations</a:t>
                </a:r>
              </a:p>
            </p:txBody>
          </p:sp>
          <p:sp>
            <p:nvSpPr>
              <p:cNvPr id="48" name="TextBox 38">
                <a:extLst>
                  <a:ext uri="{FF2B5EF4-FFF2-40B4-BE49-F238E27FC236}">
                    <a16:creationId xmlns:a16="http://schemas.microsoft.com/office/drawing/2014/main" id="{15355C04-2D4E-2628-0D93-D7C181DC4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54328" y="4365625"/>
                <a:ext cx="118878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W  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(weight, g)</a:t>
                </a:r>
              </a:p>
            </p:txBody>
          </p:sp>
          <p:sp>
            <p:nvSpPr>
              <p:cNvPr id="49" name="TextBox 39">
                <a:extLst>
                  <a:ext uri="{FF2B5EF4-FFF2-40B4-BE49-F238E27FC236}">
                    <a16:creationId xmlns:a16="http://schemas.microsoft.com/office/drawing/2014/main" id="{1F233FE4-2830-F5B9-D8C5-60062DBA9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9140" y="4365626"/>
                <a:ext cx="1071233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t 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(time, days)</a:t>
                </a:r>
              </a:p>
            </p:txBody>
          </p:sp>
          <p:sp>
            <p:nvSpPr>
              <p:cNvPr id="50" name="TextBox 40">
                <a:extLst>
                  <a:ext uri="{FF2B5EF4-FFF2-40B4-BE49-F238E27FC236}">
                    <a16:creationId xmlns:a16="http://schemas.microsoft.com/office/drawing/2014/main" id="{081023DE-B5C3-C186-1AA6-1E2388C7F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3391" y="4652962"/>
                <a:ext cx="671552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(</a:t>
                </a:r>
                <a:r>
                  <a:rPr lang="en-AU" altLang="en-GR" sz="900" i="1" dirty="0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1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)</a:t>
                </a:r>
                <a:endParaRPr lang="en-AU" altLang="en-GR" sz="900" i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TextBox 41">
                <a:extLst>
                  <a:ext uri="{FF2B5EF4-FFF2-40B4-BE49-F238E27FC236}">
                    <a16:creationId xmlns:a16="http://schemas.microsoft.com/office/drawing/2014/main" id="{B9EC8E88-63FD-CCF0-29BC-EE5281256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8204" y="4652962"/>
                <a:ext cx="348813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2" name="TextBox 40">
                <a:extLst>
                  <a:ext uri="{FF2B5EF4-FFF2-40B4-BE49-F238E27FC236}">
                    <a16:creationId xmlns:a16="http://schemas.microsoft.com/office/drawing/2014/main" id="{D993A8EE-15E4-915B-4C26-D8D153D5F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3391" y="4860927"/>
                <a:ext cx="671552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(</a:t>
                </a:r>
                <a:r>
                  <a:rPr lang="en-AU" altLang="en-GR" sz="900" i="1" dirty="0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2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)</a:t>
                </a:r>
                <a:endParaRPr lang="en-AU" altLang="en-GR" sz="900" i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3E4602BC-8F46-1B37-FC21-C1AEC3195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8204" y="4860927"/>
                <a:ext cx="348813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4" name="TextBox 40">
                <a:extLst>
                  <a:ext uri="{FF2B5EF4-FFF2-40B4-BE49-F238E27FC236}">
                    <a16:creationId xmlns:a16="http://schemas.microsoft.com/office/drawing/2014/main" id="{5A857190-567D-171E-E247-D2A5FFA72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3391" y="5076827"/>
                <a:ext cx="671552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W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(</a:t>
                </a:r>
                <a:r>
                  <a:rPr lang="en-AU" altLang="en-GR" sz="900" i="1" dirty="0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 dirty="0">
                    <a:latin typeface="Calibri" panose="020F0502020204030204" pitchFamily="34" charset="0"/>
                  </a:rPr>
                  <a:t>3</a:t>
                </a:r>
                <a:r>
                  <a:rPr lang="en-AU" altLang="en-GR" sz="900" dirty="0">
                    <a:latin typeface="Calibri" panose="020F0502020204030204" pitchFamily="34" charset="0"/>
                  </a:rPr>
                  <a:t>)</a:t>
                </a:r>
                <a:endParaRPr lang="en-AU" altLang="en-GR" sz="900" i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TextBox 41">
                <a:extLst>
                  <a:ext uri="{FF2B5EF4-FFF2-40B4-BE49-F238E27FC236}">
                    <a16:creationId xmlns:a16="http://schemas.microsoft.com/office/drawing/2014/main" id="{6779714F-3FEF-6C96-B715-21D6488AF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8204" y="5076827"/>
                <a:ext cx="348813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900" i="1">
                    <a:latin typeface="Calibri" panose="020F0502020204030204" pitchFamily="34" charset="0"/>
                  </a:rPr>
                  <a:t>t</a:t>
                </a:r>
                <a:r>
                  <a:rPr lang="en-AU" altLang="en-GR" sz="900" baseline="-25000">
                    <a:latin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6" name="TextBox 107">
                <a:extLst>
                  <a:ext uri="{FF2B5EF4-FFF2-40B4-BE49-F238E27FC236}">
                    <a16:creationId xmlns:a16="http://schemas.microsoft.com/office/drawing/2014/main" id="{1B8E3597-0F93-0ED1-C9AD-2D44261DB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41541" y="5208588"/>
                <a:ext cx="380875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AU" altLang="en-GR" sz="1050">
                    <a:latin typeface="Calibri" panose="020F0502020204030204" pitchFamily="34" charset="0"/>
                  </a:rPr>
                  <a:t>...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F3B628-1A65-AD17-DD11-0024ACFAE801}"/>
                </a:ext>
              </a:extLst>
            </p:cNvPr>
            <p:cNvSpPr txBox="1"/>
            <p:nvPr/>
          </p:nvSpPr>
          <p:spPr>
            <a:xfrm>
              <a:off x="262965" y="4879359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800" dirty="0"/>
                <a:t>Organism data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B9521F5-FFD0-A123-F00C-E18A6BFF5C2C}"/>
              </a:ext>
            </a:extLst>
          </p:cNvPr>
          <p:cNvGrpSpPr/>
          <p:nvPr/>
        </p:nvGrpSpPr>
        <p:grpSpPr>
          <a:xfrm>
            <a:off x="2234180" y="3186399"/>
            <a:ext cx="4894148" cy="1775607"/>
            <a:chOff x="2234180" y="3186399"/>
            <a:chExt cx="4894148" cy="17756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63AE929-7041-6FB2-1207-EA868C2733E3}"/>
                </a:ext>
              </a:extLst>
            </p:cNvPr>
            <p:cNvCxnSpPr>
              <a:cxnSpLocks/>
            </p:cNvCxnSpPr>
            <p:nvPr/>
          </p:nvCxnSpPr>
          <p:spPr>
            <a:xfrm>
              <a:off x="3058118" y="3954131"/>
              <a:ext cx="7133" cy="61326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BBFD6D5-366E-1E82-C003-F12EB0352567}"/>
                </a:ext>
              </a:extLst>
            </p:cNvPr>
            <p:cNvSpPr/>
            <p:nvPr/>
          </p:nvSpPr>
          <p:spPr>
            <a:xfrm>
              <a:off x="2234180" y="3186399"/>
              <a:ext cx="446581" cy="1775607"/>
            </a:xfrm>
            <a:custGeom>
              <a:avLst/>
              <a:gdLst>
                <a:gd name="connsiteX0" fmla="*/ 560651 w 560651"/>
                <a:gd name="connsiteY0" fmla="*/ 0 h 1897380"/>
                <a:gd name="connsiteX1" fmla="*/ 366341 w 560651"/>
                <a:gd name="connsiteY1" fmla="*/ 468630 h 1897380"/>
                <a:gd name="connsiteX2" fmla="*/ 581 w 560651"/>
                <a:gd name="connsiteY2" fmla="*/ 1611630 h 1897380"/>
                <a:gd name="connsiteX3" fmla="*/ 274901 w 560651"/>
                <a:gd name="connsiteY3" fmla="*/ 1897380 h 1897380"/>
                <a:gd name="connsiteX4" fmla="*/ 274901 w 560651"/>
                <a:gd name="connsiteY4" fmla="*/ 1897380 h 189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51" h="1897380">
                  <a:moveTo>
                    <a:pt x="560651" y="0"/>
                  </a:moveTo>
                  <a:cubicBezTo>
                    <a:pt x="510168" y="100012"/>
                    <a:pt x="459686" y="200025"/>
                    <a:pt x="366341" y="468630"/>
                  </a:cubicBezTo>
                  <a:cubicBezTo>
                    <a:pt x="272996" y="737235"/>
                    <a:pt x="15821" y="1373505"/>
                    <a:pt x="581" y="1611630"/>
                  </a:cubicBezTo>
                  <a:cubicBezTo>
                    <a:pt x="-14659" y="1849755"/>
                    <a:pt x="274901" y="1897380"/>
                    <a:pt x="274901" y="1897380"/>
                  </a:cubicBezTo>
                  <a:lnTo>
                    <a:pt x="274901" y="1897380"/>
                  </a:ln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C181014-4770-EC56-A1A5-48DAF54E93FA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5976841" y="3678395"/>
              <a:ext cx="651398" cy="990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73136A6-47BD-9210-9383-A3463EDEC594}"/>
                </a:ext>
              </a:extLst>
            </p:cNvPr>
            <p:cNvSpPr/>
            <p:nvPr/>
          </p:nvSpPr>
          <p:spPr>
            <a:xfrm>
              <a:off x="3695506" y="3361525"/>
              <a:ext cx="397548" cy="1469400"/>
            </a:xfrm>
            <a:custGeom>
              <a:avLst/>
              <a:gdLst>
                <a:gd name="connsiteX0" fmla="*/ 441434 w 441434"/>
                <a:gd name="connsiteY0" fmla="*/ 0 h 1277007"/>
                <a:gd name="connsiteX1" fmla="*/ 315310 w 441434"/>
                <a:gd name="connsiteY1" fmla="*/ 898635 h 1277007"/>
                <a:gd name="connsiteX2" fmla="*/ 0 w 441434"/>
                <a:gd name="connsiteY2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34" h="1277007">
                  <a:moveTo>
                    <a:pt x="441434" y="0"/>
                  </a:moveTo>
                  <a:cubicBezTo>
                    <a:pt x="415158" y="342900"/>
                    <a:pt x="388882" y="685801"/>
                    <a:pt x="315310" y="898635"/>
                  </a:cubicBezTo>
                  <a:cubicBezTo>
                    <a:pt x="241738" y="1111469"/>
                    <a:pt x="120869" y="1194238"/>
                    <a:pt x="0" y="1277007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05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60E4F8-5CFF-622C-5CC0-F4C0A5573CB7}"/>
                </a:ext>
              </a:extLst>
            </p:cNvPr>
            <p:cNvCxnSpPr>
              <a:cxnSpLocks/>
            </p:cNvCxnSpPr>
            <p:nvPr/>
          </p:nvCxnSpPr>
          <p:spPr>
            <a:xfrm>
              <a:off x="7121195" y="3895314"/>
              <a:ext cx="7133" cy="61326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B65972-EB50-595B-9274-0C411D584EDC}"/>
              </a:ext>
            </a:extLst>
          </p:cNvPr>
          <p:cNvGrpSpPr/>
          <p:nvPr/>
        </p:nvGrpSpPr>
        <p:grpSpPr>
          <a:xfrm>
            <a:off x="54639" y="925147"/>
            <a:ext cx="7952452" cy="931457"/>
            <a:chOff x="54639" y="925147"/>
            <a:chExt cx="7952452" cy="9314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731FA-2BD2-92D3-8E7F-A6314F13835E}"/>
                </a:ext>
              </a:extLst>
            </p:cNvPr>
            <p:cNvSpPr/>
            <p:nvPr/>
          </p:nvSpPr>
          <p:spPr>
            <a:xfrm rot="5400000">
              <a:off x="4753325" y="483608"/>
              <a:ext cx="426896" cy="22830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FBFB6C-6CF3-5659-D408-1B02A812A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793" y="1090437"/>
              <a:ext cx="155683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solidFill>
                    <a:srgbClr val="C00000"/>
                  </a:solidFill>
                  <a:latin typeface="Calibri" panose="020F0502020204030204" pitchFamily="34" charset="0"/>
                </a:rPr>
                <a:t>Core Primary Parameters</a:t>
              </a: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45AC3367-245D-4282-394F-1ED3CBE4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3803" y="1099130"/>
              <a:ext cx="13147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solidFill>
                    <a:srgbClr val="C00000"/>
                  </a:solidFill>
                  <a:latin typeface="Calibri" panose="020F0502020204030204" pitchFamily="34" charset="0"/>
                </a:rPr>
                <a:t>Auxiliary Parameters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9FB174-C39E-C548-F893-04FC6389BCFD}"/>
                </a:ext>
              </a:extLst>
            </p:cNvPr>
            <p:cNvSpPr/>
            <p:nvPr/>
          </p:nvSpPr>
          <p:spPr>
            <a:xfrm rot="5400000">
              <a:off x="7034945" y="880706"/>
              <a:ext cx="432197" cy="15120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p:sp>
          <p:nvSpPr>
            <p:cNvPr id="15" name="TextBox 108">
              <a:extLst>
                <a:ext uri="{FF2B5EF4-FFF2-40B4-BE49-F238E27FC236}">
                  <a16:creationId xmlns:a16="http://schemas.microsoft.com/office/drawing/2014/main" id="{463F2D1F-9237-50EF-040A-FB32AF30B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9" y="925147"/>
              <a:ext cx="20794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2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Abstract World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C0C4C7-A3FC-776C-788A-9A01C5D5F3F6}"/>
                </a:ext>
              </a:extLst>
            </p:cNvPr>
            <p:cNvSpPr/>
            <p:nvPr/>
          </p:nvSpPr>
          <p:spPr>
            <a:xfrm rot="5400000">
              <a:off x="2680262" y="1079630"/>
              <a:ext cx="446965" cy="11069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17334F8-1273-153C-BC48-ED1173EC2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144" y="1093295"/>
              <a:ext cx="100219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solidFill>
                    <a:srgbClr val="C00000"/>
                  </a:solidFill>
                  <a:latin typeface="Calibri" panose="020F0502020204030204" pitchFamily="34" charset="0"/>
                </a:rPr>
                <a:t>State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45E848-C01D-2DAA-878A-51A927C2DC8E}"/>
                    </a:ext>
                  </a:extLst>
                </p:cNvPr>
                <p:cNvSpPr txBox="1"/>
                <p:nvPr/>
              </p:nvSpPr>
              <p:spPr>
                <a:xfrm>
                  <a:off x="2579745" y="1517886"/>
                  <a:ext cx="491738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R" sz="105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45E848-C01D-2DAA-878A-51A927C2D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745" y="1517886"/>
                  <a:ext cx="491738" cy="161583"/>
                </a:xfrm>
                <a:prstGeom prst="rect">
                  <a:avLst/>
                </a:prstGeom>
                <a:blipFill>
                  <a:blip r:embed="rId2"/>
                  <a:stretch>
                    <a:fillRect l="-5128" t="-7143" r="-10256" b="-35714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1466A-DAFE-5669-E45A-EAFFD9286D5C}"/>
                    </a:ext>
                  </a:extLst>
                </p:cNvPr>
                <p:cNvSpPr txBox="1"/>
                <p:nvPr/>
              </p:nvSpPr>
              <p:spPr>
                <a:xfrm>
                  <a:off x="4136192" y="1501815"/>
                  <a:ext cx="1432893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,[</m:t>
                        </m:r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05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𝐴𝑚</m:t>
                                </m:r>
                              </m:sub>
                            </m:s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},[</m:t>
                            </m:r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], </m:t>
                        </m:r>
                        <m:r>
                          <a:rPr lang="el-GR" sz="105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l-GR" sz="105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… </m:t>
                        </m:r>
                      </m:oMath>
                    </m:oMathPara>
                  </a14:m>
                  <a:endParaRPr lang="en-GR" sz="105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1466A-DAFE-5669-E45A-EAFFD9286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192" y="1501815"/>
                  <a:ext cx="1432893" cy="161583"/>
                </a:xfrm>
                <a:prstGeom prst="rect">
                  <a:avLst/>
                </a:prstGeom>
                <a:blipFill>
                  <a:blip r:embed="rId3"/>
                  <a:stretch>
                    <a:fillRect l="-877" t="-14286" r="-3509" b="-35714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7CF945-587B-BE60-1A6C-16CF4A42CF48}"/>
                    </a:ext>
                  </a:extLst>
                </p:cNvPr>
                <p:cNvSpPr txBox="1"/>
                <p:nvPr/>
              </p:nvSpPr>
              <p:spPr>
                <a:xfrm>
                  <a:off x="6568347" y="1521516"/>
                  <a:ext cx="987835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05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050">
                                <a:latin typeface="Cambria Math" panose="02040503050406030204" pitchFamily="18" charset="0"/>
                              </a:rPr>
                              <m:t>Μ</m:t>
                            </m:r>
                          </m:sub>
                        </m:sSub>
                        <m:r>
                          <a:rPr lang="el-GR" sz="105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05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05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l-GR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l-GR" sz="105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05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lang="el-GR" sz="1050" i="1">
                            <a:latin typeface="Cambria Math" panose="02040503050406030204" pitchFamily="18" charset="0"/>
                          </a:rPr>
                          <m:t>,…</m:t>
                        </m:r>
                      </m:oMath>
                    </m:oMathPara>
                  </a14:m>
                  <a:endParaRPr lang="en-GR" sz="105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7CF945-587B-BE60-1A6C-16CF4A42C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347" y="1521516"/>
                  <a:ext cx="987835" cy="161583"/>
                </a:xfrm>
                <a:prstGeom prst="rect">
                  <a:avLst/>
                </a:prstGeom>
                <a:blipFill>
                  <a:blip r:embed="rId4"/>
                  <a:stretch>
                    <a:fillRect l="-1250" b="-38462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2612D6-8D92-C3F3-346E-C814953C5470}"/>
                </a:ext>
              </a:extLst>
            </p:cNvPr>
            <p:cNvSpPr txBox="1"/>
            <p:nvPr/>
          </p:nvSpPr>
          <p:spPr>
            <a:xfrm>
              <a:off x="514994" y="145197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800" dirty="0"/>
                <a:t>Model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BAA126-172B-DC45-C703-4C4C0C424576}"/>
              </a:ext>
            </a:extLst>
          </p:cNvPr>
          <p:cNvGrpSpPr/>
          <p:nvPr/>
        </p:nvGrpSpPr>
        <p:grpSpPr>
          <a:xfrm>
            <a:off x="1842699" y="1950611"/>
            <a:ext cx="6162009" cy="1838536"/>
            <a:chOff x="1842699" y="1950611"/>
            <a:chExt cx="6162009" cy="1838536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BCDC270-A020-C336-AD30-80E6C2231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353943" y="2933903"/>
              <a:ext cx="123142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GR" sz="1050" dirty="0">
                  <a:solidFill>
                    <a:srgbClr val="0070C0"/>
                  </a:solidFill>
                  <a:latin typeface="Calibri" panose="020F0502020204030204" pitchFamily="34" charset="0"/>
                </a:rPr>
                <a:t>Mapping Functions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40CEB-9F98-8A89-88F7-D75BE317C378}"/>
                </a:ext>
              </a:extLst>
            </p:cNvPr>
            <p:cNvSpPr/>
            <p:nvPr/>
          </p:nvSpPr>
          <p:spPr>
            <a:xfrm>
              <a:off x="2344478" y="2475865"/>
              <a:ext cx="5660230" cy="1309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9C5335-C424-9C89-4DEF-0EBFD2E8792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211" y="1967366"/>
              <a:ext cx="6573" cy="438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B8485E5-EA70-70CA-A662-6171AAA6BB8F}"/>
                    </a:ext>
                  </a:extLst>
                </p:cNvPr>
                <p:cNvSpPr/>
                <p:nvPr/>
              </p:nvSpPr>
              <p:spPr>
                <a:xfrm>
                  <a:off x="5427804" y="2463776"/>
                  <a:ext cx="1159356" cy="444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𝐴𝑚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R" sz="1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B8485E5-EA70-70CA-A662-6171AAA6BB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804" y="2463776"/>
                  <a:ext cx="1159356" cy="4444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737D5E9-C76B-0035-7D9B-73DC3CC76D9F}"/>
                    </a:ext>
                  </a:extLst>
                </p:cNvPr>
                <p:cNvSpPr/>
                <p:nvPr/>
              </p:nvSpPr>
              <p:spPr>
                <a:xfrm>
                  <a:off x="3917396" y="3014215"/>
                  <a:ext cx="163621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R" sz="1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l-G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𝓌</m:t>
                      </m:r>
                    </m:oMath>
                  </a14:m>
                  <a:r>
                    <a:rPr lang="en-GR" sz="1200" dirty="0"/>
                    <a:t>)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737D5E9-C76B-0035-7D9B-73DC3CC76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396" y="3014215"/>
                  <a:ext cx="1636217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B59A3A0-053A-9C05-6E6F-7B77215CA62C}"/>
                    </a:ext>
                  </a:extLst>
                </p:cNvPr>
                <p:cNvSpPr/>
                <p:nvPr/>
              </p:nvSpPr>
              <p:spPr>
                <a:xfrm>
                  <a:off x="3927184" y="2445148"/>
                  <a:ext cx="1132939" cy="4775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2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𝐴𝑚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R" sz="12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B59A3A0-053A-9C05-6E6F-7B77215CA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184" y="2445148"/>
                  <a:ext cx="1132939" cy="477567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976DFCA-D5BD-6C7A-696F-DE240A7B253A}"/>
                    </a:ext>
                  </a:extLst>
                </p:cNvPr>
                <p:cNvSpPr/>
                <p:nvPr/>
              </p:nvSpPr>
              <p:spPr>
                <a:xfrm>
                  <a:off x="2526313" y="2832196"/>
                  <a:ext cx="945708" cy="468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𝑤𝑚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2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sub>
                            </m:sSub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R" sz="1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976DFCA-D5BD-6C7A-696F-DE240A7B25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313" y="2832196"/>
                  <a:ext cx="945708" cy="4682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193C02B-60B7-906E-B8E5-F818D9826991}"/>
                </a:ext>
              </a:extLst>
            </p:cNvPr>
            <p:cNvSpPr/>
            <p:nvPr/>
          </p:nvSpPr>
          <p:spPr>
            <a:xfrm>
              <a:off x="3209244" y="2647778"/>
              <a:ext cx="743887" cy="204205"/>
            </a:xfrm>
            <a:custGeom>
              <a:avLst/>
              <a:gdLst>
                <a:gd name="connsiteX0" fmla="*/ 341522 w 341522"/>
                <a:gd name="connsiteY0" fmla="*/ 0 h 738130"/>
                <a:gd name="connsiteX1" fmla="*/ 55084 w 341522"/>
                <a:gd name="connsiteY1" fmla="*/ 429657 h 738130"/>
                <a:gd name="connsiteX2" fmla="*/ 11016 w 341522"/>
                <a:gd name="connsiteY2" fmla="*/ 738130 h 73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522" h="738130">
                  <a:moveTo>
                    <a:pt x="341522" y="0"/>
                  </a:moveTo>
                  <a:cubicBezTo>
                    <a:pt x="225845" y="153317"/>
                    <a:pt x="110168" y="306635"/>
                    <a:pt x="55084" y="429657"/>
                  </a:cubicBezTo>
                  <a:cubicBezTo>
                    <a:pt x="0" y="552679"/>
                    <a:pt x="5508" y="645404"/>
                    <a:pt x="11016" y="73813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F02FB56-5699-9102-0CBD-FF496AF59B39}"/>
                    </a:ext>
                  </a:extLst>
                </p:cNvPr>
                <p:cNvSpPr/>
                <p:nvPr/>
              </p:nvSpPr>
              <p:spPr>
                <a:xfrm>
                  <a:off x="4788232" y="3351655"/>
                  <a:ext cx="1960857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l-GR" sz="1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2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R" sz="12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F02FB56-5699-9102-0CBD-FF496AF59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232" y="3351655"/>
                  <a:ext cx="1960857" cy="4374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578830E-2F2B-4EA8-E2A8-AC7D65BF2729}"/>
                    </a:ext>
                  </a:extLst>
                </p:cNvPr>
                <p:cNvSpPr txBox="1"/>
                <p:nvPr/>
              </p:nvSpPr>
              <p:spPr>
                <a:xfrm>
                  <a:off x="6568346" y="2845152"/>
                  <a:ext cx="789960" cy="3412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𝓌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05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0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R" sz="105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578830E-2F2B-4EA8-E2A8-AC7D65BF2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346" y="2845152"/>
                  <a:ext cx="789960" cy="341247"/>
                </a:xfrm>
                <a:prstGeom prst="rect">
                  <a:avLst/>
                </a:prstGeom>
                <a:blipFill>
                  <a:blip r:embed="rId10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D4B5A4-2B3B-EB54-ABAF-4CC765EC43F5}"/>
                </a:ext>
              </a:extLst>
            </p:cNvPr>
            <p:cNvSpPr/>
            <p:nvPr/>
          </p:nvSpPr>
          <p:spPr>
            <a:xfrm>
              <a:off x="6576123" y="2687549"/>
              <a:ext cx="427498" cy="136017"/>
            </a:xfrm>
            <a:custGeom>
              <a:avLst/>
              <a:gdLst>
                <a:gd name="connsiteX0" fmla="*/ 0 w 569997"/>
                <a:gd name="connsiteY0" fmla="*/ 0 h 181356"/>
                <a:gd name="connsiteX1" fmla="*/ 362607 w 569997"/>
                <a:gd name="connsiteY1" fmla="*/ 47296 h 181356"/>
                <a:gd name="connsiteX2" fmla="*/ 551793 w 569997"/>
                <a:gd name="connsiteY2" fmla="*/ 173420 h 181356"/>
                <a:gd name="connsiteX3" fmla="*/ 551793 w 569997"/>
                <a:gd name="connsiteY3" fmla="*/ 157655 h 18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97" h="181356">
                  <a:moveTo>
                    <a:pt x="0" y="0"/>
                  </a:moveTo>
                  <a:cubicBezTo>
                    <a:pt x="135321" y="9196"/>
                    <a:pt x="270642" y="18393"/>
                    <a:pt x="362607" y="47296"/>
                  </a:cubicBezTo>
                  <a:cubicBezTo>
                    <a:pt x="454572" y="76199"/>
                    <a:pt x="520262" y="155027"/>
                    <a:pt x="551793" y="173420"/>
                  </a:cubicBezTo>
                  <a:cubicBezTo>
                    <a:pt x="583324" y="191813"/>
                    <a:pt x="567558" y="174734"/>
                    <a:pt x="551793" y="15765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F6C489-E056-5983-C543-7F1384ED2561}"/>
                </a:ext>
              </a:extLst>
            </p:cNvPr>
            <p:cNvCxnSpPr>
              <a:endCxn id="30" idx="3"/>
            </p:cNvCxnSpPr>
            <p:nvPr/>
          </p:nvCxnSpPr>
          <p:spPr>
            <a:xfrm flipH="1">
              <a:off x="5553613" y="3072129"/>
              <a:ext cx="921754" cy="80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3A2150C-A76F-425E-77FE-F8B30E9F01F5}"/>
                </a:ext>
              </a:extLst>
            </p:cNvPr>
            <p:cNvCxnSpPr>
              <a:cxnSpLocks/>
            </p:cNvCxnSpPr>
            <p:nvPr/>
          </p:nvCxnSpPr>
          <p:spPr>
            <a:xfrm>
              <a:off x="2837242" y="1961585"/>
              <a:ext cx="6573" cy="438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33006CE-765D-FF3B-D17D-FBA4FA9F9918}"/>
                </a:ext>
              </a:extLst>
            </p:cNvPr>
            <p:cNvCxnSpPr>
              <a:cxnSpLocks/>
            </p:cNvCxnSpPr>
            <p:nvPr/>
          </p:nvCxnSpPr>
          <p:spPr>
            <a:xfrm>
              <a:off x="7241526" y="1950611"/>
              <a:ext cx="6573" cy="438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75">
            <a:extLst>
              <a:ext uri="{FF2B5EF4-FFF2-40B4-BE49-F238E27FC236}">
                <a16:creationId xmlns:a16="http://schemas.microsoft.com/office/drawing/2014/main" id="{C596D10A-EFCC-C7DD-E392-EA5B2EA1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858" y="6291092"/>
            <a:ext cx="3548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GR" sz="1200" dirty="0" err="1">
                <a:solidFill>
                  <a:schemeClr val="bg1">
                    <a:lumMod val="50000"/>
                  </a:schemeClr>
                </a:solidFill>
              </a:rPr>
              <a:t>Lika</a:t>
            </a:r>
            <a:r>
              <a:rPr lang="en-US" altLang="en-GR" sz="1200" dirty="0">
                <a:solidFill>
                  <a:schemeClr val="bg1">
                    <a:lumMod val="50000"/>
                  </a:schemeClr>
                </a:solidFill>
              </a:rPr>
              <a:t> et al. (2011) J. Sea Research </a:t>
            </a:r>
            <a:r>
              <a:rPr lang="en-US" altLang="en-GR" sz="1200" b="1" dirty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US" altLang="en-GR" sz="1200" dirty="0">
                <a:solidFill>
                  <a:schemeClr val="bg1">
                    <a:lumMod val="50000"/>
                  </a:schemeClr>
                </a:solidFill>
              </a:rPr>
              <a:t>:270-277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11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doi.org/10.1016/j.seares.2011.07.010</a:t>
            </a:r>
            <a:endParaRPr lang="el-GR" altLang="en-G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C6A9-4C3E-224A-922D-67EA2BAC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cs typeface="Courier New" pitchFamily="49" charset="0"/>
              </a:rPr>
              <a:t>After estimation…</a:t>
            </a:r>
            <a:r>
              <a:rPr lang="en-US" sz="4400" baseline="30000" dirty="0">
                <a:solidFill>
                  <a:srgbClr val="0070C0"/>
                </a:solidFill>
                <a:cs typeface="Courier New" pitchFamily="49" charset="0"/>
              </a:rPr>
              <a:t>2</a:t>
            </a:r>
            <a:endParaRPr lang="en-GR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83D1-0F91-6751-D9B5-5DE39DAF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2" y="1690690"/>
            <a:ext cx="8387334" cy="4831207"/>
          </a:xfrm>
        </p:spPr>
        <p:txBody>
          <a:bodyPr>
            <a:normAutofit/>
          </a:bodyPr>
          <a:lstStyle/>
          <a:p>
            <a:pPr marL="179388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Overwriting the </a:t>
            </a:r>
            <a:r>
              <a:rPr lang="en-US" sz="2000" dirty="0" err="1">
                <a:solidFill>
                  <a:schemeClr val="tx1"/>
                </a:solidFill>
              </a:rPr>
              <a:t>pars_init</a:t>
            </a:r>
            <a:r>
              <a:rPr lang="en-US" sz="2000" dirty="0">
                <a:solidFill>
                  <a:schemeClr val="tx1"/>
                </a:solidFill>
              </a:rPr>
              <a:t>-file</a:t>
            </a:r>
          </a:p>
          <a:p>
            <a:pPr marL="179388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With  the </a:t>
            </a:r>
            <a:r>
              <a:rPr lang="en-US" sz="2000" dirty="0" err="1">
                <a:solidFill>
                  <a:schemeClr val="tx1"/>
                </a:solidFill>
              </a:rPr>
              <a:t>DEBtool</a:t>
            </a:r>
            <a:r>
              <a:rPr lang="en-US" sz="2000" dirty="0">
                <a:solidFill>
                  <a:schemeClr val="tx1"/>
                </a:solidFill>
              </a:rPr>
              <a:t> function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mat2pars_init </a:t>
            </a:r>
            <a:r>
              <a:rPr lang="en-US" sz="2000" dirty="0">
                <a:solidFill>
                  <a:schemeClr val="tx1"/>
                </a:solidFill>
              </a:rPr>
              <a:t>you can copy the values   </a:t>
            </a:r>
          </a:p>
          <a:p>
            <a:pPr marL="179388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from the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results_my_pet.mat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file to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pars_init_my_pet.m</a:t>
            </a:r>
            <a:endParaRPr lang="el-G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799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50799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Compute implied properties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judge credibility and consistency for the resulting parameter combination</a:t>
            </a:r>
          </a:p>
          <a:p>
            <a:pPr marL="50799" indent="0">
              <a:buNone/>
            </a:pPr>
            <a:r>
              <a:rPr lang="sv-S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v-SE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sv-S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estim_options</a:t>
            </a:r>
            <a:r>
              <a:rPr 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('results’, 4 or -4); </a:t>
            </a:r>
          </a:p>
          <a:p>
            <a:pPr marL="627063" indent="-627063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27063" indent="-627063">
              <a:buNone/>
            </a:pPr>
            <a:r>
              <a:rPr lang="en-US" sz="2000" dirty="0">
                <a:solidFill>
                  <a:schemeClr val="tx1"/>
                </a:solidFill>
              </a:rPr>
              <a:t>Compare parameters and implied properties with those of related species</a:t>
            </a:r>
          </a:p>
          <a:p>
            <a:pPr marL="179388" lvl="1" indent="0">
              <a:buNone/>
            </a:pPr>
            <a:r>
              <a:rPr lang="sv-SE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sv-S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estim_options</a:t>
            </a:r>
            <a:r>
              <a:rPr lang="en-US" sz="1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('results’, 5 or -5);</a:t>
            </a:r>
          </a:p>
          <a:p>
            <a:pPr marL="179388" lvl="1" indent="0">
              <a:buNone/>
            </a:pPr>
            <a:endParaRPr lang="en-US" sz="1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79388" lvl="1" indent="0">
              <a:buNone/>
            </a:pPr>
            <a:endParaRPr lang="en-US" sz="1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79388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F783A-DE4A-8DA5-BB7E-A6B2EA7A8D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11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9D1-AB6B-3B87-30AD-31885A2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</a:t>
            </a:r>
            <a:r>
              <a:rPr lang="en-GR" dirty="0">
                <a:solidFill>
                  <a:srgbClr val="0070C0"/>
                </a:solidFill>
              </a:rPr>
              <a:t>y_pet_res.html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4A8-9A68-5152-C99A-64F053B79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31</a:t>
            </a:fld>
            <a:endParaRPr lang="hr-HR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FAC7B46-A2DB-51EF-B2CB-72B169A0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1167573"/>
            <a:ext cx="7454903" cy="5553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C54959-C420-6E60-B925-3D3DA0FCB702}"/>
              </a:ext>
            </a:extLst>
          </p:cNvPr>
          <p:cNvSpPr txBox="1"/>
          <p:nvPr/>
        </p:nvSpPr>
        <p:spPr>
          <a:xfrm>
            <a:off x="3162300" y="136523"/>
            <a:ext cx="581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estim_options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('results’, 4 or -4)</a:t>
            </a:r>
            <a:endParaRPr lang="en-G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7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9D1-AB6B-3B87-30AD-31885A2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</a:t>
            </a:r>
            <a:r>
              <a:rPr lang="en-GR" dirty="0">
                <a:solidFill>
                  <a:srgbClr val="0070C0"/>
                </a:solidFill>
              </a:rPr>
              <a:t>y_pet_res.html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4A8-9A68-5152-C99A-64F053B79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32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54959-C420-6E60-B925-3D3DA0FCB702}"/>
              </a:ext>
            </a:extLst>
          </p:cNvPr>
          <p:cNvSpPr txBox="1"/>
          <p:nvPr/>
        </p:nvSpPr>
        <p:spPr>
          <a:xfrm>
            <a:off x="2527300" y="1277419"/>
            <a:ext cx="581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estim_options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('results’, 5 or -5)</a:t>
            </a:r>
            <a:endParaRPr lang="en-GR" sz="18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E2D5C4E1-37A2-AFDC-08B2-ECC09276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511"/>
            <a:ext cx="9144000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0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4BBC43D-1E80-1DEE-B720-2C8A1146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066" y="3005785"/>
            <a:ext cx="2698750" cy="3350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82316-DC43-2232-DB38-1A62249B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827"/>
            <a:ext cx="7886700" cy="1325563"/>
          </a:xfrm>
        </p:spPr>
        <p:txBody>
          <a:bodyPr/>
          <a:lstStyle/>
          <a:p>
            <a:r>
              <a:rPr lang="en-GR" dirty="0"/>
              <a:t>Add a uni-variate dataset</a:t>
            </a:r>
            <a:endParaRPr lang="en-GR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49FF2-2CCB-054D-BC10-066D2D79C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33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C0C2E-8745-12E4-5617-E2F2B22B4392}"/>
              </a:ext>
            </a:extLst>
          </p:cNvPr>
          <p:cNvSpPr txBox="1"/>
          <p:nvPr/>
        </p:nvSpPr>
        <p:spPr>
          <a:xfrm>
            <a:off x="876300" y="1087309"/>
            <a:ext cx="66103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 the steps: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your working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folder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 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AmPeps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the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command window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Click on “resume” in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AmPgui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 the 1-var data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Redo estimation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Check changes in the goodness of fit </a:t>
            </a: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0" lvl="2" indent="-457200">
              <a:buFont typeface="+mj-lt"/>
              <a:buAutoNum type="arabicPeriod"/>
            </a:pPr>
            <a:endParaRPr lang="en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22C73B-046A-677D-58FE-C9CE3A33A34B}"/>
                  </a:ext>
                </a:extLst>
              </p14:cNvPr>
              <p14:cNvContentPartPr/>
              <p14:nvPr/>
            </p14:nvContentPartPr>
            <p14:xfrm>
              <a:off x="7543800" y="5737865"/>
              <a:ext cx="628697" cy="261768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22C73B-046A-677D-58FE-C9CE3A33A3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4803" y="5728876"/>
                <a:ext cx="646331" cy="279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56AEAA-9C95-AC2C-9386-88FC0C32EF75}"/>
                  </a:ext>
                </a:extLst>
              </p14:cNvPr>
              <p14:cNvContentPartPr/>
              <p14:nvPr/>
            </p14:nvContentPartPr>
            <p14:xfrm>
              <a:off x="1949000" y="3036920"/>
              <a:ext cx="3240" cy="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56AEAA-9C95-AC2C-9386-88FC0C32EF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0360" y="3027920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55C3DE-D293-26AE-66D9-8E20D0BB14BE}"/>
                  </a:ext>
                </a:extLst>
              </p14:cNvPr>
              <p14:cNvContentPartPr/>
              <p14:nvPr/>
            </p14:nvContentPartPr>
            <p14:xfrm>
              <a:off x="7493047" y="4878284"/>
              <a:ext cx="819197" cy="341086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55C3DE-D293-26AE-66D9-8E20D0BB14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4049" y="4869289"/>
                <a:ext cx="836833" cy="35871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29D8D0C-ED2A-75C9-2311-39A99582C837}"/>
              </a:ext>
            </a:extLst>
          </p:cNvPr>
          <p:cNvSpPr txBox="1"/>
          <p:nvPr/>
        </p:nvSpPr>
        <p:spPr>
          <a:xfrm>
            <a:off x="8415142" y="571486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</a:t>
            </a:r>
            <a:r>
              <a:rPr lang="en-US" b="1" dirty="0" err="1"/>
              <a:t>st</a:t>
            </a:r>
            <a:endParaRPr lang="en-G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15A93-F1DA-C5FF-2799-9ACBFA2A0D58}"/>
              </a:ext>
            </a:extLst>
          </p:cNvPr>
          <p:cNvSpPr txBox="1"/>
          <p:nvPr/>
        </p:nvSpPr>
        <p:spPr>
          <a:xfrm>
            <a:off x="8415142" y="491159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</a:t>
            </a:r>
            <a:r>
              <a:rPr lang="en-US" b="1" dirty="0" err="1"/>
              <a:t>nd</a:t>
            </a:r>
            <a:endParaRPr lang="en-GR" b="1" dirty="0"/>
          </a:p>
        </p:txBody>
      </p:sp>
    </p:spTree>
    <p:extLst>
      <p:ext uri="{BB962C8B-B14F-4D97-AF65-F5344CB8AC3E}">
        <p14:creationId xmlns:p14="http://schemas.microsoft.com/office/powerpoint/2010/main" val="2016481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9D1-AB6B-3B87-30AD-31885A2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325563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R" dirty="0"/>
              <a:t>y_pet_res.html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13EA4-EC1A-2CAB-38E7-EF5F4BFB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4A8-9A68-5152-C99A-64F053B79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34</a:t>
            </a:fld>
            <a:endParaRPr lang="hr-HR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BFACABF-D792-E957-7149-592423BD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37255"/>
            <a:ext cx="9144000" cy="50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EBCCC-554C-4A23-74F5-C3BE635BCC57}"/>
              </a:ext>
            </a:extLst>
          </p:cNvPr>
          <p:cNvSpPr txBox="1"/>
          <p:nvPr/>
        </p:nvSpPr>
        <p:spPr>
          <a:xfrm>
            <a:off x="641350" y="1167923"/>
            <a:ext cx="581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 after 3 continuations</a:t>
            </a:r>
            <a:endParaRPr lang="en-GR" sz="1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069A3-5C6B-E1AF-F846-B8646BB1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93" y="4427535"/>
            <a:ext cx="3099907" cy="23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82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89B9-95F0-051D-9BF4-53A88FEB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Appendix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E3089-D105-E3E7-4596-7DD06ADAA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0799" indent="0">
              <a:buNone/>
            </a:pPr>
            <a:r>
              <a:rPr lang="en-US" dirty="0"/>
              <a:t>References for </a:t>
            </a:r>
            <a:r>
              <a:rPr lang="en-US" i="1" dirty="0"/>
              <a:t>Squalus </a:t>
            </a:r>
            <a:r>
              <a:rPr lang="en-US" i="1" dirty="0" err="1"/>
              <a:t>acanthias</a:t>
            </a:r>
            <a:endParaRPr lang="en-US" i="1" dirty="0"/>
          </a:p>
          <a:p>
            <a:pPr marL="50799" indent="0">
              <a:buNone/>
            </a:pPr>
            <a:endParaRPr lang="en-US" i="1" dirty="0"/>
          </a:p>
          <a:p>
            <a:pPr>
              <a:buNone/>
            </a:pPr>
            <a:r>
              <a:rPr lang="en-US" sz="2800" b="1" dirty="0"/>
              <a:t>[Avsar2001] </a:t>
            </a:r>
            <a:r>
              <a:rPr lang="en-US" sz="2800" dirty="0"/>
              <a:t>D. </a:t>
            </a:r>
            <a:r>
              <a:rPr lang="en-US" sz="2800" dirty="0" err="1"/>
              <a:t>Avsar</a:t>
            </a:r>
            <a:r>
              <a:rPr lang="en-US" sz="2800" dirty="0"/>
              <a:t>. 2001. Age, Growth, Reproduction and Feeding of the </a:t>
            </a:r>
            <a:r>
              <a:rPr lang="en-US" sz="2800" dirty="0" err="1"/>
              <a:t>Spurdog</a:t>
            </a:r>
            <a:r>
              <a:rPr lang="en-US" sz="2800" dirty="0"/>
              <a:t> (</a:t>
            </a:r>
            <a:r>
              <a:rPr lang="en-US" sz="2800" i="1" dirty="0"/>
              <a:t>Squalus </a:t>
            </a:r>
            <a:r>
              <a:rPr lang="en-US" sz="2800" i="1" dirty="0" err="1"/>
              <a:t>acanthias</a:t>
            </a:r>
            <a:r>
              <a:rPr lang="en-US" sz="2800" i="1" dirty="0"/>
              <a:t> </a:t>
            </a:r>
            <a:r>
              <a:rPr lang="en-US" sz="2800" dirty="0"/>
              <a:t>Linnaeus, 1758) in the South-eastern Black Sea Estuarine, Coastal and Shelf. Science, 52: 269-278</a:t>
            </a:r>
          </a:p>
          <a:p>
            <a:pPr>
              <a:buNone/>
            </a:pPr>
            <a:r>
              <a:rPr lang="en-US" sz="2800" b="1" dirty="0"/>
              <a:t>[JoneGeen1977</a:t>
            </a:r>
            <a:r>
              <a:rPr lang="en-US" sz="2800" dirty="0"/>
              <a:t> </a:t>
            </a:r>
            <a:r>
              <a:rPr lang="en-US" sz="2800" b="1" dirty="0"/>
              <a:t>] </a:t>
            </a:r>
            <a:r>
              <a:rPr lang="en-US" sz="2800" dirty="0"/>
              <a:t>Jones, B. C. and </a:t>
            </a:r>
            <a:r>
              <a:rPr lang="en-US" sz="2800" dirty="0" err="1"/>
              <a:t>Geen</a:t>
            </a:r>
            <a:r>
              <a:rPr lang="en-US" sz="2800" dirty="0"/>
              <a:t>, G. H. 1977. Reproduction and Embryonic Development of Spiny Dogfish (</a:t>
            </a:r>
            <a:r>
              <a:rPr lang="en-US" sz="2800" i="1" dirty="0"/>
              <a:t>Squalus </a:t>
            </a:r>
            <a:r>
              <a:rPr lang="en-US" sz="2800" i="1" dirty="0" err="1"/>
              <a:t>acanthias</a:t>
            </a:r>
            <a:r>
              <a:rPr lang="en-US" sz="2800" dirty="0"/>
              <a:t>) in the Strait of Georgia, British Columbia. J Fish Res Board Can, 34: 1286-1292</a:t>
            </a:r>
          </a:p>
          <a:p>
            <a:pPr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[Steh2007] </a:t>
            </a:r>
            <a:r>
              <a:rPr lang="en-GB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L. L. Stehlik. 1972.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Spiny Dogfish, </a:t>
            </a:r>
            <a:r>
              <a:rPr lang="en-GB" sz="28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Squalus </a:t>
            </a:r>
            <a:r>
              <a:rPr lang="en-GB" sz="2800" b="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acanthias</a:t>
            </a:r>
            <a:r>
              <a:rPr lang="en-GB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Life History and Habitat Characteristics. NOAA Technical Memorandum, NMFS-NE-203</a:t>
            </a: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dk1"/>
                </a:solidFill>
              </a:rPr>
              <a:t>[YigiIsme2013] </a:t>
            </a:r>
            <a:r>
              <a:rPr lang="en-US" sz="2800" dirty="0" err="1"/>
              <a:t>Yigin</a:t>
            </a:r>
            <a:r>
              <a:rPr lang="en-US" sz="2800" dirty="0"/>
              <a:t>, C.C. and </a:t>
            </a:r>
            <a:r>
              <a:rPr lang="en-US" sz="2800" dirty="0" err="1"/>
              <a:t>Ismen</a:t>
            </a:r>
            <a:r>
              <a:rPr lang="en-US" sz="2800" dirty="0"/>
              <a:t>, A. 2013. Reproductive Biology of Spiny Dogfish </a:t>
            </a:r>
            <a:r>
              <a:rPr lang="en-US" sz="2800" i="1" dirty="0"/>
              <a:t>Squalus </a:t>
            </a:r>
            <a:r>
              <a:rPr lang="en-US" sz="2800" i="1" dirty="0" err="1"/>
              <a:t>acanthias</a:t>
            </a:r>
            <a:r>
              <a:rPr lang="en-US" sz="2800" dirty="0"/>
              <a:t>, in the North Aegean Sea. Turkish Journal of Fisheries and Aquatic Sciences, 13:169-177</a:t>
            </a: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E056-EF12-AF1F-304E-420A1684A9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811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628651" y="17234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hr-HR" sz="3600" dirty="0"/>
              <a:t>Thank you for your attention!!!</a:t>
            </a:r>
            <a:endParaRPr sz="3600"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hr-HR"/>
              <a:pPr/>
              <a:t>36</a:t>
            </a:fld>
            <a:endParaRPr/>
          </a:p>
        </p:txBody>
      </p:sp>
      <p:pic>
        <p:nvPicPr>
          <p:cNvPr id="145" name="Google Shape;1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04" y="139662"/>
            <a:ext cx="17164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DA68D359-FA7A-1C00-595A-B3214973726C}"/>
              </a:ext>
            </a:extLst>
          </p:cNvPr>
          <p:cNvSpPr txBox="1">
            <a:spLocks/>
          </p:cNvSpPr>
          <p:nvPr/>
        </p:nvSpPr>
        <p:spPr>
          <a:xfrm>
            <a:off x="1208325" y="3635375"/>
            <a:ext cx="68580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063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15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331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4E8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4E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94C9F2"/>
              </a:buClr>
              <a:buNone/>
            </a:pPr>
            <a:r>
              <a:rPr lang="en-US" dirty="0">
                <a:solidFill>
                  <a:srgbClr val="1E5F9F"/>
                </a:solidFill>
              </a:rPr>
              <a:t>Dina Lika</a:t>
            </a:r>
          </a:p>
          <a:p>
            <a:pPr marL="0" indent="0" algn="ctr">
              <a:buClr>
                <a:srgbClr val="94C9F2"/>
              </a:buClr>
              <a:buSzPts val="2000"/>
              <a:buNone/>
            </a:pPr>
            <a:r>
              <a:rPr lang="en-US" sz="2000" dirty="0" err="1">
                <a:solidFill>
                  <a:srgbClr val="1E5F9F"/>
                </a:solidFill>
              </a:rPr>
              <a:t>lika@uoc.gr</a:t>
            </a:r>
            <a:endParaRPr lang="en-US" dirty="0">
              <a:solidFill>
                <a:srgbClr val="1E5F9F"/>
              </a:solidFill>
            </a:endParaRPr>
          </a:p>
          <a:p>
            <a:pPr marL="0" indent="0" algn="ctr">
              <a:buClr>
                <a:srgbClr val="94C9F2"/>
              </a:buClr>
              <a:buSzPts val="2000"/>
              <a:buNone/>
            </a:pPr>
            <a:r>
              <a:rPr lang="en-US" sz="2000" dirty="0">
                <a:solidFill>
                  <a:srgbClr val="1E5F9F"/>
                </a:solidFill>
              </a:rPr>
              <a:t>University of Crete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EA7E64-2C10-8E7A-1464-AAAA69C21D32}"/>
              </a:ext>
            </a:extLst>
          </p:cNvPr>
          <p:cNvGrpSpPr>
            <a:grpSpLocks noChangeAspect="1"/>
          </p:cNvGrpSpPr>
          <p:nvPr/>
        </p:nvGrpSpPr>
        <p:grpSpPr>
          <a:xfrm>
            <a:off x="425395" y="5515859"/>
            <a:ext cx="2414924" cy="1077423"/>
            <a:chOff x="4920770" y="5350512"/>
            <a:chExt cx="2950644" cy="13164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E4D105-9811-1841-FB01-BDCCCD9FE6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0770" y="5350512"/>
              <a:ext cx="2950644" cy="1278679"/>
              <a:chOff x="248078" y="186635"/>
              <a:chExt cx="2031413" cy="880324"/>
            </a:xfrm>
          </p:grpSpPr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9806302C-B83B-22BE-4D5E-C67F8AA7B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488" y="186635"/>
                <a:ext cx="1294003" cy="68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l-GR" sz="1200" dirty="0">
                    <a:solidFill>
                      <a:srgbClr val="800000"/>
                    </a:solidFill>
                  </a:rPr>
                  <a:t>ΠΑΝΕΠΙΣΤΗΜΙΟ ΚΡΗΤΗΣ</a:t>
                </a:r>
                <a:endParaRPr lang="en-US" sz="1200" dirty="0">
                  <a:solidFill>
                    <a:srgbClr val="800000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endParaRPr lang="el-GR" sz="800" dirty="0">
                  <a:solidFill>
                    <a:srgbClr val="800000"/>
                  </a:solidFill>
                  <a:latin typeface="Times New Roman" pitchFamily="18" charset="0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800000"/>
                    </a:solidFill>
                  </a:rPr>
                  <a:t>UNIVERSITY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800000"/>
                    </a:solidFill>
                  </a:rPr>
                  <a:t>OF CRETE</a:t>
                </a:r>
                <a:endParaRPr lang="el-GR" sz="1200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13" name="Picture 9" descr="digma 01 ">
                <a:extLst>
                  <a:ext uri="{FF2B5EF4-FFF2-40B4-BE49-F238E27FC236}">
                    <a16:creationId xmlns:a16="http://schemas.microsoft.com/office/drawing/2014/main" id="{9A2724E7-D842-0A12-F936-6144F4C03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8078" y="209328"/>
                <a:ext cx="847455" cy="8576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9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94D859-F3EF-55E6-BFC4-AA2477AEA6DD}"/>
                </a:ext>
              </a:extLst>
            </p:cNvPr>
            <p:cNvCxnSpPr>
              <a:cxnSpLocks/>
            </p:cNvCxnSpPr>
            <p:nvPr/>
          </p:nvCxnSpPr>
          <p:spPr>
            <a:xfrm>
              <a:off x="6323323" y="5979532"/>
              <a:ext cx="121663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5008DD-7536-E619-BAE3-650B3305D472}"/>
                </a:ext>
              </a:extLst>
            </p:cNvPr>
            <p:cNvCxnSpPr>
              <a:cxnSpLocks/>
            </p:cNvCxnSpPr>
            <p:nvPr/>
          </p:nvCxnSpPr>
          <p:spPr>
            <a:xfrm>
              <a:off x="6263407" y="6666947"/>
              <a:ext cx="121663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EEF3-E77B-F539-724C-4B01A2A8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25563"/>
          </a:xfrm>
        </p:spPr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585A8-72D5-C750-187E-95F4F85C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5925"/>
            <a:ext cx="7886700" cy="4351339"/>
          </a:xfrm>
        </p:spPr>
        <p:txBody>
          <a:bodyPr>
            <a:normAutofit fontScale="92500" lnSpcReduction="10000"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Söhne"/>
              </a:rPr>
              <a:t>Understand and apply the concept o</a:t>
            </a:r>
            <a:r>
              <a:rPr lang="en-GB" dirty="0">
                <a:solidFill>
                  <a:schemeClr val="tx1"/>
                </a:solidFill>
              </a:rPr>
              <a:t>f fi</a:t>
            </a:r>
            <a:r>
              <a:rPr lang="en-GB" sz="2800" dirty="0">
                <a:solidFill>
                  <a:schemeClr val="tx1"/>
                </a:solidFill>
              </a:rPr>
              <a:t>tting multiple</a:t>
            </a:r>
            <a:r>
              <a:rPr lang="en-GB" sz="2800" u="sng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models, which share parameters, to multiple</a:t>
            </a:r>
            <a:r>
              <a:rPr lang="en-GB" sz="2800" u="sng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data</a:t>
            </a:r>
            <a:r>
              <a:rPr lang="en-GB" sz="2800" u="sng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sets, which may differ in dimensions, in a single parameter estimation.</a:t>
            </a:r>
          </a:p>
          <a:p>
            <a:r>
              <a:rPr lang="en-US" dirty="0">
                <a:solidFill>
                  <a:schemeClr val="tx1"/>
                </a:solidFill>
              </a:rPr>
              <a:t>Be able to prepare </a:t>
            </a:r>
            <a:r>
              <a:rPr lang="en-GR" dirty="0">
                <a:solidFill>
                  <a:schemeClr val="tx1"/>
                </a:solidFill>
              </a:rPr>
              <a:t>the 4 AmP source files to do the AmP parameter estimation.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Söhne"/>
              </a:rPr>
              <a:t>Learn how to configure and customize the options for running the parameter estimation procedure.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Söhne"/>
              </a:rPr>
              <a:t>Develop skills for evaluating the quality of parameter estimates and model fit by comparing simulated and observed data, assessing goodness-of-fit.</a:t>
            </a:r>
            <a:endParaRPr lang="en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2423-AABE-FF0C-367E-3C6B2D54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1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7884-A02E-83FC-B884-59F3AA81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3691788" cy="136071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R" dirty="0">
                <a:solidFill>
                  <a:srgbClr val="0070C0"/>
                </a:solidFill>
              </a:rPr>
              <a:t>arameter estimation</a:t>
            </a:r>
            <a:br>
              <a:rPr lang="en-GR" dirty="0">
                <a:solidFill>
                  <a:srgbClr val="0070C0"/>
                </a:solidFill>
              </a:rPr>
            </a:br>
            <a:br>
              <a:rPr lang="en-GR" dirty="0">
                <a:solidFill>
                  <a:srgbClr val="0070C0"/>
                </a:solidFill>
              </a:rPr>
            </a:br>
            <a:endParaRPr lang="en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1299BC-A3CA-9D6D-BE63-BCE98F0D6229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346811" y="1903511"/>
                <a:ext cx="3136617" cy="3865917"/>
              </a:xfrm>
            </p:spPr>
            <p:txBody>
              <a:bodyPr/>
              <a:lstStyle/>
              <a:p>
                <a:pPr marL="514345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Data </a:t>
                </a:r>
              </a:p>
              <a:p>
                <a:pPr marL="685783" lvl="1" indent="0"/>
                <a:r>
                  <a:rPr lang="en-GB" dirty="0"/>
                  <a:t>time-length</a:t>
                </a:r>
              </a:p>
              <a:p>
                <a:pPr marL="514345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Model using von </a:t>
                </a:r>
                <a:r>
                  <a:rPr lang="en-GB" dirty="0" err="1"/>
                  <a:t>Bertalanffy</a:t>
                </a:r>
                <a:r>
                  <a:rPr lang="en-GB" dirty="0"/>
                  <a:t> equation</a:t>
                </a:r>
              </a:p>
              <a:p>
                <a:pPr marL="685783" lvl="1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:  length at birth</a:t>
                </a:r>
              </a:p>
              <a:p>
                <a:pPr marL="685783" lvl="1" indent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/>
                  <a:t>ultimate length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783" lvl="1" indent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 VB growth rate</a:t>
                </a:r>
              </a:p>
              <a:p>
                <a:pPr marL="514345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</a:t>
                </a:r>
                <a:r>
                  <a:rPr lang="en-GR" dirty="0"/>
                  <a:t>stimate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R" dirty="0"/>
                  <a:t> in VB equation</a:t>
                </a:r>
              </a:p>
              <a:p>
                <a:endParaRPr lang="en-GR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1299BC-A3CA-9D6D-BE63-BCE98F0D6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46811" y="1903511"/>
                <a:ext cx="3136617" cy="386591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B37F3-7B1C-51CC-1D8E-1C58474B2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4</a:t>
            </a:fld>
            <a:endParaRPr lang="hr-H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D81EFB-04E2-08C3-4950-EBF27C31DCD2}"/>
              </a:ext>
            </a:extLst>
          </p:cNvPr>
          <p:cNvGrpSpPr/>
          <p:nvPr/>
        </p:nvGrpSpPr>
        <p:grpSpPr>
          <a:xfrm>
            <a:off x="4584302" y="4557542"/>
            <a:ext cx="4572000" cy="1765927"/>
            <a:chOff x="4584302" y="4557542"/>
            <a:chExt cx="4572000" cy="17659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EC712-BB67-5286-D09A-638430801161}"/>
                </a:ext>
              </a:extLst>
            </p:cNvPr>
            <p:cNvSpPr txBox="1"/>
            <p:nvPr/>
          </p:nvSpPr>
          <p:spPr>
            <a:xfrm>
              <a:off x="4584302" y="4557542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/>
                <a:t>Von </a:t>
              </a:r>
              <a:r>
                <a:rPr lang="en-US" sz="2000" dirty="0" err="1"/>
                <a:t>Bertalanffy</a:t>
              </a:r>
              <a:r>
                <a:rPr lang="en-US" sz="2000" dirty="0"/>
                <a:t> equation</a:t>
              </a:r>
              <a:endParaRPr lang="el-GR" sz="2000" dirty="0"/>
            </a:p>
          </p:txBody>
        </p:sp>
        <p:pic>
          <p:nvPicPr>
            <p:cNvPr id="8" name="Picture 7" descr="A picture containing text, watch, clock, gauge&#10;&#10;Description automatically generated">
              <a:extLst>
                <a:ext uri="{FF2B5EF4-FFF2-40B4-BE49-F238E27FC236}">
                  <a16:creationId xmlns:a16="http://schemas.microsoft.com/office/drawing/2014/main" id="{C7F30AD1-678C-9FBC-65D4-A38CA0973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3202" y="5009690"/>
              <a:ext cx="3378200" cy="508000"/>
            </a:xfrm>
            <a:prstGeom prst="rect">
              <a:avLst/>
            </a:prstGeom>
          </p:spPr>
        </p:pic>
        <p:pic>
          <p:nvPicPr>
            <p:cNvPr id="9" name="Picture 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87210DBF-9854-CD21-20FB-AC438B7A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2487" y="5901872"/>
              <a:ext cx="2266950" cy="4215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1BE956-E148-6BE6-559C-3BA2864C7C3B}"/>
                </a:ext>
              </a:extLst>
            </p:cNvPr>
            <p:cNvSpPr txBox="1"/>
            <p:nvPr/>
          </p:nvSpPr>
          <p:spPr>
            <a:xfrm>
              <a:off x="4584302" y="5561212"/>
              <a:ext cx="2013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R" dirty="0"/>
                <a:t>ompound parameters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9C4D3-AA7B-E8D1-5B6D-A42EA4B69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599" y="1180165"/>
            <a:ext cx="4385828" cy="32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7884-A02E-83FC-B884-59F3AA81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3691788" cy="136071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R" dirty="0">
                <a:solidFill>
                  <a:srgbClr val="0070C0"/>
                </a:solidFill>
              </a:rPr>
              <a:t>arameter estimation</a:t>
            </a:r>
            <a:br>
              <a:rPr lang="en-GR" dirty="0">
                <a:solidFill>
                  <a:srgbClr val="0070C0"/>
                </a:solidFill>
              </a:rPr>
            </a:br>
            <a:br>
              <a:rPr lang="en-GR" dirty="0">
                <a:solidFill>
                  <a:srgbClr val="0070C0"/>
                </a:solidFill>
              </a:rPr>
            </a:br>
            <a:endParaRPr lang="en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1299BC-A3CA-9D6D-BE63-BCE98F0D6229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89173" y="1510863"/>
                <a:ext cx="4050128" cy="3568460"/>
              </a:xfrm>
            </p:spPr>
            <p:txBody>
              <a:bodyPr/>
              <a:lstStyle/>
              <a:p>
                <a:pPr marL="514345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</a:t>
                </a:r>
                <a:r>
                  <a:rPr lang="en-GR" sz="2400" dirty="0"/>
                  <a:t>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R" sz="2400" dirty="0"/>
                  <a:t> in VB</a:t>
                </a:r>
              </a:p>
              <a:p>
                <a:pPr marL="228595" indent="0"/>
                <a:endParaRPr lang="en-GR" sz="2000" dirty="0"/>
              </a:p>
              <a:p>
                <a:pPr marL="514345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alibri" panose="020F0502020204030204" pitchFamily="34" charset="0"/>
                  </a:rPr>
                  <a:t>Estimation criteria </a:t>
                </a:r>
              </a:p>
              <a:p>
                <a:pPr marL="228595" indent="0"/>
                <a:r>
                  <a:rPr lang="en-GB" dirty="0"/>
                  <a:t>      </a:t>
                </a:r>
                <a:r>
                  <a:rPr lang="en-GB" sz="1800" dirty="0"/>
                  <a:t>S</a:t>
                </a:r>
                <a:r>
                  <a:rPr lang="en-GR" sz="1800" dirty="0"/>
                  <a:t>imple non-linear regression</a:t>
                </a:r>
              </a:p>
              <a:p>
                <a:pPr marL="685783" lvl="1" indent="0"/>
                <a:r>
                  <a:rPr lang="en-US" sz="1800" dirty="0"/>
                  <a:t>Minimization of the sum of squared deviations between data </a:t>
                </a:r>
                <a:r>
                  <a:rPr lang="en-US" sz="1800" i="1" dirty="0" err="1">
                    <a:latin typeface="Times New Roman" pitchFamily="18" charset="0"/>
                  </a:rPr>
                  <a:t>d</a:t>
                </a:r>
                <a:r>
                  <a:rPr lang="en-US" sz="1800" i="1" baseline="-25000" dirty="0" err="1">
                    <a:latin typeface="Times New Roman" pitchFamily="18" charset="0"/>
                  </a:rPr>
                  <a:t>j</a:t>
                </a:r>
                <a:r>
                  <a:rPr lang="en-US" sz="1800" i="1" dirty="0">
                    <a:latin typeface="Times New Roman" pitchFamily="18" charset="0"/>
                  </a:rPr>
                  <a:t> </a:t>
                </a:r>
                <a:r>
                  <a:rPr lang="en-US" sz="1800" dirty="0"/>
                  <a:t>and predictions </a:t>
                </a:r>
                <a:r>
                  <a:rPr lang="en-US" sz="1800" i="1" dirty="0" err="1">
                    <a:latin typeface="Times New Roman" pitchFamily="18" charset="0"/>
                  </a:rPr>
                  <a:t>p</a:t>
                </a:r>
                <a:r>
                  <a:rPr lang="en-US" sz="1800" i="1" baseline="-25000" dirty="0" err="1">
                    <a:latin typeface="Times New Roman" pitchFamily="18" charset="0"/>
                  </a:rPr>
                  <a:t>j</a:t>
                </a:r>
                <a:r>
                  <a:rPr lang="en-US" sz="1800" i="1" baseline="-25000" dirty="0">
                    <a:latin typeface="Times New Roman" pitchFamily="18" charset="0"/>
                  </a:rPr>
                  <a:t> </a:t>
                </a:r>
                <a:endParaRPr lang="en-US" sz="1800" dirty="0">
                  <a:cs typeface="Calibri" panose="020F0502020204030204" pitchFamily="34" charset="0"/>
                </a:endParaRPr>
              </a:p>
              <a:p>
                <a:pPr marL="228595" indent="0"/>
                <a:r>
                  <a:rPr lang="en-US" sz="1800" dirty="0">
                    <a:cs typeface="Calibri" panose="020F0502020204030204" pitchFamily="34" charset="0"/>
                  </a:rPr>
                  <a:t>      </a:t>
                </a:r>
                <a:r>
                  <a:rPr lang="en-GR" sz="1800" dirty="0"/>
                  <a:t>Loss function</a:t>
                </a:r>
              </a:p>
              <a:p>
                <a:pPr marL="228595" indent="0"/>
                <a:r>
                  <a:rPr lang="en-GR" dirty="0"/>
                  <a:t>      </a:t>
                </a:r>
              </a:p>
              <a:p>
                <a:endParaRPr lang="en-GR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1299BC-A3CA-9D6D-BE63-BCE98F0D6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89173" y="1510863"/>
                <a:ext cx="4050128" cy="3568460"/>
              </a:xfrm>
              <a:blipFill>
                <a:blip r:embed="rId2"/>
                <a:stretch>
                  <a:fillRect r="-93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B37F3-7B1C-51CC-1D8E-1C58474B2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5</a:t>
            </a:fld>
            <a:endParaRPr lang="hr-H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D81EFB-04E2-08C3-4950-EBF27C31DCD2}"/>
              </a:ext>
            </a:extLst>
          </p:cNvPr>
          <p:cNvGrpSpPr/>
          <p:nvPr/>
        </p:nvGrpSpPr>
        <p:grpSpPr>
          <a:xfrm>
            <a:off x="4758478" y="4557542"/>
            <a:ext cx="4572000" cy="1765927"/>
            <a:chOff x="4584302" y="4557542"/>
            <a:chExt cx="4572000" cy="17659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EC712-BB67-5286-D09A-638430801161}"/>
                </a:ext>
              </a:extLst>
            </p:cNvPr>
            <p:cNvSpPr txBox="1"/>
            <p:nvPr/>
          </p:nvSpPr>
          <p:spPr>
            <a:xfrm>
              <a:off x="4584302" y="4557542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/>
                <a:t>Von </a:t>
              </a:r>
              <a:r>
                <a:rPr lang="en-US" sz="2000" dirty="0" err="1"/>
                <a:t>Bertallanfy</a:t>
              </a:r>
              <a:r>
                <a:rPr lang="en-US" sz="2000" dirty="0"/>
                <a:t> equation</a:t>
              </a:r>
              <a:endParaRPr lang="el-GR" sz="2000" dirty="0"/>
            </a:p>
          </p:txBody>
        </p:sp>
        <p:pic>
          <p:nvPicPr>
            <p:cNvPr id="8" name="Picture 7" descr="A picture containing text, watch, clock, gauge&#10;&#10;Description automatically generated">
              <a:extLst>
                <a:ext uri="{FF2B5EF4-FFF2-40B4-BE49-F238E27FC236}">
                  <a16:creationId xmlns:a16="http://schemas.microsoft.com/office/drawing/2014/main" id="{C7F30AD1-678C-9FBC-65D4-A38CA0973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202" y="5009690"/>
              <a:ext cx="3378200" cy="508000"/>
            </a:xfrm>
            <a:prstGeom prst="rect">
              <a:avLst/>
            </a:prstGeom>
          </p:spPr>
        </p:pic>
        <p:pic>
          <p:nvPicPr>
            <p:cNvPr id="9" name="Picture 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87210DBF-9854-CD21-20FB-AC438B7A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2487" y="5901872"/>
              <a:ext cx="2266950" cy="4215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1BE956-E148-6BE6-559C-3BA2864C7C3B}"/>
                </a:ext>
              </a:extLst>
            </p:cNvPr>
            <p:cNvSpPr txBox="1"/>
            <p:nvPr/>
          </p:nvSpPr>
          <p:spPr>
            <a:xfrm>
              <a:off x="4584302" y="5561212"/>
              <a:ext cx="2013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R" dirty="0"/>
                <a:t>ompound parameters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E2AEE7-DD8C-BBB9-2C13-941619E1DFFF}"/>
              </a:ext>
            </a:extLst>
          </p:cNvPr>
          <p:cNvGrpSpPr/>
          <p:nvPr/>
        </p:nvGrpSpPr>
        <p:grpSpPr>
          <a:xfrm>
            <a:off x="4357396" y="1164167"/>
            <a:ext cx="4330940" cy="3248204"/>
            <a:chOff x="4183220" y="1164167"/>
            <a:chExt cx="4330940" cy="32482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6044BD9-536D-09A5-60DE-EC2CF614D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3220" y="1164167"/>
              <a:ext cx="4330940" cy="324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B5BE55-1609-F36B-84E9-DD64C5BC1CFD}"/>
                    </a:ext>
                  </a:extLst>
                </p:cNvPr>
                <p:cNvSpPr txBox="1"/>
                <p:nvPr/>
              </p:nvSpPr>
              <p:spPr>
                <a:xfrm>
                  <a:off x="5795962" y="1464733"/>
                  <a:ext cx="33019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R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B5BE55-1609-F36B-84E9-DD64C5BC1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962" y="1464733"/>
                  <a:ext cx="330199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FFCFED-913E-3D0A-B947-DC244E8B4F47}"/>
                </a:ext>
              </a:extLst>
            </p:cNvPr>
            <p:cNvSpPr/>
            <p:nvPr/>
          </p:nvSpPr>
          <p:spPr>
            <a:xfrm flipH="1" flipV="1">
              <a:off x="5985933" y="1993488"/>
              <a:ext cx="67734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0800C0-F19F-94F8-03A7-75E3AF366B5A}"/>
                </a:ext>
              </a:extLst>
            </p:cNvPr>
            <p:cNvCxnSpPr>
              <a:cxnSpLocks/>
            </p:cNvCxnSpPr>
            <p:nvPr/>
          </p:nvCxnSpPr>
          <p:spPr>
            <a:xfrm rot="300000">
              <a:off x="6011919" y="1871932"/>
              <a:ext cx="16933" cy="18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9C589C4-3843-4F0A-1E71-1D8AA3454D4E}"/>
                    </a:ext>
                  </a:extLst>
                </p:cNvPr>
                <p:cNvSpPr txBox="1"/>
                <p:nvPr/>
              </p:nvSpPr>
              <p:spPr>
                <a:xfrm>
                  <a:off x="6564803" y="2016347"/>
                  <a:ext cx="97899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R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9C589C4-3843-4F0A-1E71-1D8AA3454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803" y="2016347"/>
                  <a:ext cx="978997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2A06E4C-67B7-8EA1-26FE-0F75E8E80944}"/>
                    </a:ext>
                  </a:extLst>
                </p:cNvPr>
                <p:cNvSpPr txBox="1"/>
                <p:nvPr/>
              </p:nvSpPr>
              <p:spPr>
                <a:xfrm>
                  <a:off x="5873065" y="2007270"/>
                  <a:ext cx="33019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R" sz="1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2A06E4C-67B7-8EA1-26FE-0F75E8E80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065" y="2007270"/>
                  <a:ext cx="330199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B0CC7A1-35E4-0A7E-DE01-3D20DAC5AC1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1932490"/>
              <a:ext cx="685800" cy="224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3A281A-0056-ED2E-58A0-425F0EC0B4F9}"/>
                  </a:ext>
                </a:extLst>
              </p:cNvPr>
              <p:cNvSpPr txBox="1"/>
              <p:nvPr/>
            </p:nvSpPr>
            <p:spPr>
              <a:xfrm>
                <a:off x="918422" y="4603398"/>
                <a:ext cx="2181119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R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3A281A-0056-ED2E-58A0-425F0EC0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22" y="4603398"/>
                <a:ext cx="2181119" cy="879856"/>
              </a:xfrm>
              <a:prstGeom prst="rect">
                <a:avLst/>
              </a:prstGeom>
              <a:blipFill>
                <a:blip r:embed="rId9"/>
                <a:stretch>
                  <a:fillRect l="-9302" t="-97143" b="-14571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5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CCFFF2F-CC6F-5B04-17F8-B94E3895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73" y="3963148"/>
            <a:ext cx="3061330" cy="2295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47884-A02E-83FC-B884-59F3AA81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4577159" cy="92808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AmP</a:t>
            </a:r>
            <a:r>
              <a:rPr lang="en-GB" dirty="0">
                <a:solidFill>
                  <a:srgbClr val="0070C0"/>
                </a:solidFill>
              </a:rPr>
              <a:t> P</a:t>
            </a:r>
            <a:r>
              <a:rPr lang="en-GR" dirty="0">
                <a:solidFill>
                  <a:srgbClr val="0070C0"/>
                </a:solidFill>
              </a:rPr>
              <a:t>arameter estimation</a:t>
            </a:r>
            <a:br>
              <a:rPr lang="en-GR" dirty="0">
                <a:solidFill>
                  <a:srgbClr val="0070C0"/>
                </a:solidFill>
              </a:rPr>
            </a:b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299BC-A3CA-9D6D-BE63-BCE98F0D62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9468" y="1360593"/>
            <a:ext cx="4192532" cy="4898693"/>
          </a:xfrm>
        </p:spPr>
        <p:txBody>
          <a:bodyPr>
            <a:normAutofit lnSpcReduction="10000"/>
          </a:bodyPr>
          <a:lstStyle/>
          <a:p>
            <a:pPr marL="514345" indent="-285750">
              <a:buFont typeface="Arial" panose="020B0604020202020204" pitchFamily="34" charset="0"/>
              <a:buChar char="•"/>
            </a:pPr>
            <a:r>
              <a:rPr lang="en-GB" sz="2400" dirty="0"/>
              <a:t>Data </a:t>
            </a:r>
          </a:p>
          <a:p>
            <a:pPr marL="685783" lvl="1" indent="0"/>
            <a:r>
              <a:rPr lang="en-GB" sz="1800" dirty="0"/>
              <a:t>time-length</a:t>
            </a:r>
          </a:p>
          <a:p>
            <a:pPr marL="685783" lvl="1" indent="0"/>
            <a:r>
              <a:rPr lang="en-GB" sz="1800" dirty="0"/>
              <a:t>Length-fecundity</a:t>
            </a:r>
          </a:p>
          <a:p>
            <a:pPr marL="685783" lvl="1" indent="0"/>
            <a:r>
              <a:rPr lang="en-GB" sz="1800" dirty="0"/>
              <a:t>age at birth</a:t>
            </a:r>
            <a:endParaRPr lang="en-GR" sz="1800" dirty="0"/>
          </a:p>
          <a:p>
            <a:pPr marL="514345" indent="-285750">
              <a:buFont typeface="Arial" panose="020B0604020202020204" pitchFamily="34" charset="0"/>
              <a:buChar char="•"/>
            </a:pPr>
            <a:r>
              <a:rPr lang="en-GB" sz="2400" dirty="0"/>
              <a:t>Fitting </a:t>
            </a:r>
            <a:r>
              <a:rPr lang="en-GB" sz="2400" u="sng" dirty="0"/>
              <a:t>multiple models</a:t>
            </a:r>
            <a:r>
              <a:rPr lang="en-GB" sz="2400" dirty="0"/>
              <a:t>, which share parameters, to </a:t>
            </a:r>
            <a:r>
              <a:rPr lang="en-GB" sz="2400" u="sng" dirty="0"/>
              <a:t>multiple data sets</a:t>
            </a:r>
            <a:r>
              <a:rPr lang="en-GB" sz="2400" dirty="0"/>
              <a:t>, which may differ in dimensions, in a single parameter estimation.</a:t>
            </a:r>
          </a:p>
          <a:p>
            <a:pPr marL="571495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Estimation criteria </a:t>
            </a:r>
          </a:p>
          <a:p>
            <a:pPr marL="457188" lvl="1" indent="0" algn="just">
              <a:lnSpc>
                <a:spcPct val="100000"/>
              </a:lnSpc>
            </a:pPr>
            <a:r>
              <a:rPr lang="en-US" sz="1800" dirty="0"/>
              <a:t>Minimization of a weighted sum of   squared deviations between data and predictions</a:t>
            </a:r>
            <a:endParaRPr lang="en-G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B37F3-7B1C-51CC-1D8E-1C58474B2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D8137-4E98-E8E8-E4BD-54468170D100}"/>
              </a:ext>
            </a:extLst>
          </p:cNvPr>
          <p:cNvSpPr txBox="1"/>
          <p:nvPr/>
        </p:nvSpPr>
        <p:spPr>
          <a:xfrm>
            <a:off x="5108573" y="892835"/>
            <a:ext cx="2772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Data for</a:t>
            </a:r>
            <a:r>
              <a:rPr lang="en-GB" sz="1800" i="1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u="none" strike="noStrike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Lasaea</a:t>
            </a:r>
            <a:r>
              <a:rPr lang="en-GB" sz="1800" i="1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rubra</a:t>
            </a:r>
            <a:endParaRPr lang="en-G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69F0A1-AF6A-806A-EAC9-6C8CAFC35A92}"/>
                  </a:ext>
                </a:extLst>
              </p:cNvPr>
              <p:cNvSpPr txBox="1"/>
              <p:nvPr/>
            </p:nvSpPr>
            <p:spPr>
              <a:xfrm>
                <a:off x="5166629" y="1385280"/>
                <a:ext cx="2421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/>
                  <a:t>A</a:t>
                </a:r>
                <a:r>
                  <a:rPr lang="en-US" sz="1800" dirty="0" err="1"/>
                  <a:t>ge</a:t>
                </a:r>
                <a:r>
                  <a:rPr lang="en-US" sz="1800" dirty="0"/>
                  <a:t> at birth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R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69F0A1-AF6A-806A-EAC9-6C8CAFC3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29" y="1385280"/>
                <a:ext cx="2421368" cy="369332"/>
              </a:xfrm>
              <a:prstGeom prst="rect">
                <a:avLst/>
              </a:prstGeom>
              <a:blipFill>
                <a:blip r:embed="rId3"/>
                <a:stretch>
                  <a:fillRect l="-2618" t="-3226" b="-2258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5E1A1AED-5501-3EE3-F833-228E4D54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54" y="1734107"/>
            <a:ext cx="3136205" cy="23521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9DE71B-FFF1-26EF-A761-F63B8F4C13CD}"/>
              </a:ext>
            </a:extLst>
          </p:cNvPr>
          <p:cNvSpPr txBox="1"/>
          <p:nvPr/>
        </p:nvSpPr>
        <p:spPr>
          <a:xfrm>
            <a:off x="4401593" y="6404856"/>
            <a:ext cx="3784598" cy="26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Data from </a:t>
            </a:r>
            <a:r>
              <a:rPr lang="en-GB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Grath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en-GB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Foighil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(1986) </a:t>
            </a:r>
            <a:r>
              <a:rPr lang="en-GB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Ophelia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25(3):209--219</a:t>
            </a:r>
            <a:endParaRPr lang="en-GB" sz="1100" i="1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6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7E3F-D66C-994D-5F30-D6CFED6D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>
                <a:solidFill>
                  <a:srgbClr val="0070C0"/>
                </a:solidFill>
              </a:rPr>
              <a:t>Estimation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6DD6401-3EF1-ACB8-16E8-23089D5FD6D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607906"/>
                <a:ext cx="7886700" cy="435133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000" dirty="0"/>
                  <a:t>Minimization of a weighted sum of squared deviations between </a:t>
                </a:r>
                <a:endParaRPr lang="el-GR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data </a:t>
                </a:r>
                <a:r>
                  <a:rPr lang="en-US" sz="2000" i="1" dirty="0" err="1">
                    <a:latin typeface="Times New Roman" pitchFamily="18" charset="0"/>
                  </a:rPr>
                  <a:t>d</a:t>
                </a:r>
                <a:r>
                  <a:rPr lang="en-US" sz="2000" i="1" baseline="-25000" dirty="0" err="1">
                    <a:latin typeface="Times New Roman" pitchFamily="18" charset="0"/>
                  </a:rPr>
                  <a:t>ij</a:t>
                </a:r>
                <a:r>
                  <a:rPr lang="en-US" sz="2000" i="1" dirty="0">
                    <a:latin typeface="Times New Roman" pitchFamily="18" charset="0"/>
                  </a:rPr>
                  <a:t> </a:t>
                </a:r>
                <a:r>
                  <a:rPr lang="en-US" sz="2000" dirty="0"/>
                  <a:t>and predictions </a:t>
                </a:r>
                <a:r>
                  <a:rPr lang="en-US" sz="2000" i="1" dirty="0" err="1">
                    <a:latin typeface="Times New Roman" pitchFamily="18" charset="0"/>
                  </a:rPr>
                  <a:t>p</a:t>
                </a:r>
                <a:r>
                  <a:rPr lang="en-US" sz="2000" i="1" baseline="-25000" dirty="0" err="1">
                    <a:latin typeface="Times New Roman" pitchFamily="18" charset="0"/>
                  </a:rPr>
                  <a:t>ij</a:t>
                </a:r>
                <a:r>
                  <a:rPr lang="en-US" sz="2000" i="1" baseline="-25000" dirty="0">
                    <a:latin typeface="Times New Roman" pitchFamily="18" charset="0"/>
                  </a:rPr>
                  <a:t> </a:t>
                </a:r>
                <a:endParaRPr lang="en-US" sz="2000" dirty="0"/>
              </a:p>
              <a:p>
                <a:pPr marL="0" indent="0" algn="ctr">
                  <a:buNone/>
                </a:pPr>
                <a:endParaRPr lang="en-US" sz="2000" i="1" baseline="-25000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 weight coefficients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itchFamily="18" charset="0"/>
                  </a:rPr>
                  <a:t>w</a:t>
                </a:r>
                <a:r>
                  <a:rPr lang="en-US" sz="2000" i="1" baseline="-25000" dirty="0" err="1">
                    <a:solidFill>
                      <a:schemeClr val="tx1"/>
                    </a:solidFill>
                    <a:latin typeface="Times New Roman" pitchFamily="18" charset="0"/>
                  </a:rPr>
                  <a:t>ij</a:t>
                </a:r>
                <a:r>
                  <a:rPr lang="en-US" sz="2000" i="1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l-GR" sz="2000" i="1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account for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differences in units of the various 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 certainty of the individual data-sets</a:t>
                </a:r>
                <a:r>
                  <a:rPr lang="el-GR" sz="2000" dirty="0">
                    <a:solidFill>
                      <a:schemeClr val="tx1"/>
                    </a:solidFill>
                  </a:rPr>
                  <a:t>/</a:t>
                </a:r>
                <a:r>
                  <a:rPr lang="en-US" sz="2000" dirty="0">
                    <a:solidFill>
                      <a:schemeClr val="tx1"/>
                    </a:solidFill>
                  </a:rPr>
                  <a:t>points</a:t>
                </a:r>
                <a:endParaRPr lang="en-GR" sz="2000" dirty="0">
                  <a:solidFill>
                    <a:schemeClr val="tx1"/>
                  </a:solidFill>
                </a:endParaRPr>
              </a:p>
              <a:p>
                <a:endParaRPr lang="en-GR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6DD6401-3EF1-ACB8-16E8-23089D5FD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607906"/>
                <a:ext cx="7886700" cy="4351339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48920-163D-FFE0-898A-03C7850FF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A7117-7547-B2C9-D08B-0D1256FEFEC7}"/>
              </a:ext>
            </a:extLst>
          </p:cNvPr>
          <p:cNvSpPr/>
          <p:nvPr/>
        </p:nvSpPr>
        <p:spPr>
          <a:xfrm>
            <a:off x="302528" y="5997686"/>
            <a:ext cx="57246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Marques et al. (2019)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 J Sea Research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143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48-56</a:t>
            </a:r>
            <a:r>
              <a:rPr lang="en-US" sz="1100" dirty="0"/>
              <a:t> </a:t>
            </a:r>
            <a:r>
              <a:rPr lang="en-GB" sz="1100" dirty="0">
                <a:hlinkClick r:id="rId3" tooltip="Persistent link using digital object identifier"/>
              </a:rPr>
              <a:t>doi.org/10.1016/j.seares.2018.07.004</a:t>
            </a:r>
            <a:r>
              <a:rPr lang="en-GB" sz="1100" dirty="0">
                <a:latin typeface="Arial" panose="020B0604020202020204" pitchFamily="34" charset="0"/>
              </a:rPr>
              <a:t> </a:t>
            </a:r>
            <a:endParaRPr lang="en-G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12FE4-E28C-66E2-3D65-72C1408E3A11}"/>
              </a:ext>
            </a:extLst>
          </p:cNvPr>
          <p:cNvSpPr txBox="1"/>
          <p:nvPr/>
        </p:nvSpPr>
        <p:spPr>
          <a:xfrm>
            <a:off x="302528" y="6400291"/>
            <a:ext cx="2714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100" dirty="0">
                <a:solidFill>
                  <a:schemeClr val="bg1">
                    <a:lumMod val="50000"/>
                  </a:schemeClr>
                </a:solidFill>
              </a:rPr>
              <a:t>DEB Video:  </a:t>
            </a:r>
            <a:r>
              <a:rPr lang="en-US" sz="1100" dirty="0">
                <a:hlinkClick r:id="rId4"/>
              </a:rPr>
              <a:t>Point parameter estimation</a:t>
            </a:r>
            <a:r>
              <a:rPr lang="en-GR" sz="1100" dirty="0">
                <a:hlinkClick r:id="rId4"/>
              </a:rPr>
              <a:t> </a:t>
            </a:r>
            <a:endParaRPr lang="en-GR" sz="1100" dirty="0"/>
          </a:p>
        </p:txBody>
      </p:sp>
    </p:spTree>
    <p:extLst>
      <p:ext uri="{BB962C8B-B14F-4D97-AF65-F5344CB8AC3E}">
        <p14:creationId xmlns:p14="http://schemas.microsoft.com/office/powerpoint/2010/main" val="347124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A2E1-0D82-DA7C-2548-82DEA3F1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functions</a:t>
            </a:r>
            <a:endParaRPr lang="en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D419C1-53EF-55D9-9958-688A8A2DB49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R" sz="2000" dirty="0"/>
              </a:p>
              <a:p>
                <a:pPr marL="0" indent="0">
                  <a:buNone/>
                </a:pPr>
                <a:endParaRPr lang="en-GR" sz="1800" dirty="0"/>
              </a:p>
              <a:p>
                <a:pPr marL="0" indent="0">
                  <a:buNone/>
                </a:pPr>
                <a:endParaRPr lang="en-G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𝑠𝑏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R" sz="2000" dirty="0"/>
              </a:p>
              <a:p>
                <a:pPr marL="0" indent="0">
                  <a:buNone/>
                </a:pPr>
                <a:endParaRPr lang="en-GR" sz="1800" dirty="0"/>
              </a:p>
              <a:p>
                <a:pPr marL="0" indent="0">
                  <a:buNone/>
                </a:pPr>
                <a:endParaRPr lang="en-GR" sz="1800" dirty="0"/>
              </a:p>
              <a:p>
                <a:pPr marL="0" indent="0">
                  <a:buNone/>
                </a:pPr>
                <a:endParaRPr lang="en-GR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D419C1-53EF-55D9-9958-688A8A2DB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894" t="-235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50E2-1192-A1C4-2B28-8908D996A3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F8751-1046-961D-B070-DC12D3B09AE4}"/>
              </a:ext>
            </a:extLst>
          </p:cNvPr>
          <p:cNvSpPr txBox="1"/>
          <p:nvPr/>
        </p:nvSpPr>
        <p:spPr>
          <a:xfrm>
            <a:off x="4695929" y="2076239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40001"/>
                </a:solidFill>
              </a:rPr>
              <a:t>n</a:t>
            </a:r>
            <a:r>
              <a:rPr lang="en-GR" sz="1800" dirty="0">
                <a:solidFill>
                  <a:srgbClr val="D40001"/>
                </a:solidFill>
              </a:rPr>
              <a:t>on-symmetric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E4B0-2899-E55D-F11A-B2E840099ECD}"/>
              </a:ext>
            </a:extLst>
          </p:cNvPr>
          <p:cNvSpPr txBox="1"/>
          <p:nvPr/>
        </p:nvSpPr>
        <p:spPr>
          <a:xfrm>
            <a:off x="4584088" y="36501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</a:rPr>
              <a:t>s</a:t>
            </a:r>
            <a:r>
              <a:rPr lang="en-GR" sz="1800" dirty="0">
                <a:solidFill>
                  <a:srgbClr val="C00000"/>
                </a:solidFill>
              </a:rPr>
              <a:t>ymmetric bounded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6CFC3C-0545-096C-5CD2-664536FF41E5}"/>
                  </a:ext>
                </a:extLst>
              </p:cNvPr>
              <p:cNvSpPr txBox="1"/>
              <p:nvPr/>
            </p:nvSpPr>
            <p:spPr>
              <a:xfrm>
                <a:off x="3124620" y="5666038"/>
                <a:ext cx="1556649" cy="612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6CFC3C-0545-096C-5CD2-664536FF4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20" y="5666038"/>
                <a:ext cx="1556649" cy="612540"/>
              </a:xfrm>
              <a:prstGeom prst="rect">
                <a:avLst/>
              </a:prstGeom>
              <a:blipFill>
                <a:blip r:embed="rId4"/>
                <a:stretch>
                  <a:fillRect t="-112000" b="-1700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2437B-DFFE-AD1D-E344-DDE2AE698221}"/>
                  </a:ext>
                </a:extLst>
              </p:cNvPr>
              <p:cNvSpPr txBox="1"/>
              <p:nvPr/>
            </p:nvSpPr>
            <p:spPr>
              <a:xfrm>
                <a:off x="5158260" y="5632899"/>
                <a:ext cx="1458440" cy="612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2437B-DFFE-AD1D-E344-DDE2AE69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0" y="5632899"/>
                <a:ext cx="1458440" cy="612535"/>
              </a:xfrm>
              <a:prstGeom prst="rect">
                <a:avLst/>
              </a:prstGeom>
              <a:blipFill>
                <a:blip r:embed="rId5"/>
                <a:stretch>
                  <a:fillRect t="-112000" r="-870" b="-1680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90E5E61-4249-D900-E8E5-358862B328B1}"/>
              </a:ext>
            </a:extLst>
          </p:cNvPr>
          <p:cNvSpPr/>
          <p:nvPr/>
        </p:nvSpPr>
        <p:spPr>
          <a:xfrm>
            <a:off x="2057404" y="5813869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m</a:t>
            </a:r>
            <a:r>
              <a:rPr lang="en-GR" sz="1600" dirty="0">
                <a:solidFill>
                  <a:srgbClr val="C00000"/>
                </a:solidFill>
              </a:rPr>
              <a:t>eans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BA656B-4637-8458-8109-70DA30C107E5}"/>
              </a:ext>
            </a:extLst>
          </p:cNvPr>
          <p:cNvCxnSpPr>
            <a:cxnSpLocks/>
          </p:cNvCxnSpPr>
          <p:nvPr/>
        </p:nvCxnSpPr>
        <p:spPr>
          <a:xfrm flipH="1">
            <a:off x="2552384" y="4903689"/>
            <a:ext cx="39055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4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B05D-77C2-967B-52FD-A795C3F7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18254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Numerical implementation</a:t>
            </a:r>
            <a:endParaRPr lang="en-GR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79D8A-EB8E-BB58-E78E-12FCC2FB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15" y="1658687"/>
            <a:ext cx="3886200" cy="43513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/>
              <a:t>A simplex method for ﬁnding a parameter set that minimizes the loss function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>
              <a:buFontTx/>
              <a:buNone/>
            </a:pPr>
            <a:r>
              <a:rPr lang="en-US" sz="2800" dirty="0"/>
              <a:t>For 2 parameters, a simplex is a triangle (1+No. of free parameters)</a:t>
            </a:r>
          </a:p>
          <a:p>
            <a:pPr>
              <a:buFontTx/>
              <a:buNone/>
            </a:pPr>
            <a:r>
              <a:rPr lang="en-US" sz="2800" dirty="0"/>
              <a:t>The function is evaluated at the vertices of the simplex</a:t>
            </a:r>
          </a:p>
          <a:p>
            <a:pPr>
              <a:buFontTx/>
              <a:buNone/>
            </a:pPr>
            <a:r>
              <a:rPr lang="en-US" sz="2800" dirty="0"/>
              <a:t>The worst vertex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/>
              <a:t> , where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/>
              <a:t> is largest, is rejected and replaced with a new vertex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/>
              <a:t> obtained vi</a:t>
            </a:r>
            <a:r>
              <a:rPr lang="el-GR" sz="2800" dirty="0"/>
              <a:t>a </a:t>
            </a:r>
            <a:r>
              <a:rPr lang="en-US" sz="2800" dirty="0"/>
              <a:t>a </a:t>
            </a:r>
            <a:r>
              <a:rPr lang="el-GR" sz="2800" dirty="0" err="1"/>
              <a:t>sequence</a:t>
            </a:r>
            <a:r>
              <a:rPr lang="el-GR" sz="2800" dirty="0"/>
              <a:t> of</a:t>
            </a:r>
            <a:r>
              <a:rPr lang="en-US" sz="2800" dirty="0"/>
              <a:t> </a:t>
            </a:r>
            <a:r>
              <a:rPr lang="el-GR" sz="2800" dirty="0" err="1"/>
              <a:t>transformations</a:t>
            </a:r>
            <a:r>
              <a:rPr lang="el-GR" sz="2800" dirty="0"/>
              <a:t> </a:t>
            </a:r>
            <a:r>
              <a:rPr lang="en-US" sz="2800" dirty="0"/>
              <a:t>(reflect, expand or contract) or shrink the triangle towards the best.</a:t>
            </a:r>
          </a:p>
          <a:p>
            <a:pPr>
              <a:buFontTx/>
              <a:buNone/>
            </a:pPr>
            <a:r>
              <a:rPr lang="en-US" sz="2800" dirty="0"/>
              <a:t>The process generates a sequence of triangles (different shapes), for which the function values at the vertices get smaller and smaller.  </a:t>
            </a:r>
          </a:p>
          <a:p>
            <a:pPr>
              <a:buFontTx/>
              <a:buNone/>
            </a:pPr>
            <a:r>
              <a:rPr lang="en-US" sz="2800" dirty="0"/>
              <a:t>The size of the triangles is reduced and the coordinates of the minimum point are found.  </a:t>
            </a:r>
          </a:p>
          <a:p>
            <a:pPr>
              <a:buFontTx/>
              <a:buNone/>
            </a:pPr>
            <a:r>
              <a:rPr lang="en-US" dirty="0"/>
              <a:t>Stopping rules</a:t>
            </a:r>
            <a:endParaRPr lang="en-US" sz="2800" dirty="0"/>
          </a:p>
          <a:p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E7E4-B846-7743-84FB-3AA44B9C8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FD3C12-22E0-90D7-F372-317E74ADB87B}"/>
              </a:ext>
            </a:extLst>
          </p:cNvPr>
          <p:cNvSpPr txBox="1">
            <a:spLocks/>
          </p:cNvSpPr>
          <p:nvPr/>
        </p:nvSpPr>
        <p:spPr>
          <a:xfrm>
            <a:off x="326992" y="104026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298" indent="0">
              <a:buNone/>
            </a:pPr>
            <a:r>
              <a:rPr lang="en-US" dirty="0" err="1">
                <a:solidFill>
                  <a:srgbClr val="0033CC"/>
                </a:solidFill>
              </a:rPr>
              <a:t>Nelder</a:t>
            </a:r>
            <a:r>
              <a:rPr lang="en-US" dirty="0">
                <a:solidFill>
                  <a:srgbClr val="0033CC"/>
                </a:solidFill>
              </a:rPr>
              <a:t>-Mead method</a:t>
            </a:r>
            <a:endParaRPr lang="en-G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D883F-1951-A251-7657-8B315488FA38}"/>
              </a:ext>
            </a:extLst>
          </p:cNvPr>
          <p:cNvGrpSpPr/>
          <p:nvPr/>
        </p:nvGrpSpPr>
        <p:grpSpPr>
          <a:xfrm>
            <a:off x="5323403" y="1370559"/>
            <a:ext cx="3493605" cy="3894463"/>
            <a:chOff x="6618888" y="1080207"/>
            <a:chExt cx="5547714" cy="5805708"/>
          </a:xfrm>
        </p:grpSpPr>
        <p:pic>
          <p:nvPicPr>
            <p:cNvPr id="12" name="Picture 5" descr="NelderMead 1.jpg">
              <a:hlinkClick r:id="rId2"/>
              <a:extLst>
                <a:ext uri="{FF2B5EF4-FFF2-40B4-BE49-F238E27FC236}">
                  <a16:creationId xmlns:a16="http://schemas.microsoft.com/office/drawing/2014/main" id="{576541E7-C4C5-9F84-0D1A-0FC2FFE3A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8888" y="1739902"/>
              <a:ext cx="1800225" cy="1066800"/>
            </a:xfrm>
            <a:prstGeom prst="rect">
              <a:avLst/>
            </a:prstGeom>
            <a:noFill/>
          </p:spPr>
        </p:pic>
        <p:pic>
          <p:nvPicPr>
            <p:cNvPr id="13" name="Picture 7" descr="NelderMead 2.jpg">
              <a:hlinkClick r:id="rId4"/>
              <a:extLst>
                <a:ext uri="{FF2B5EF4-FFF2-40B4-BE49-F238E27FC236}">
                  <a16:creationId xmlns:a16="http://schemas.microsoft.com/office/drawing/2014/main" id="{87D8A723-028C-5663-0C93-6930FE1D3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59020" y="1411780"/>
              <a:ext cx="2519361" cy="1431925"/>
            </a:xfrm>
            <a:prstGeom prst="rect">
              <a:avLst/>
            </a:prstGeom>
            <a:noFill/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CDEDDC54-EA92-F3DD-0525-C9D3CFBCD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887" y="1080207"/>
              <a:ext cx="1270195" cy="39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/>
                <a:t>Reflection</a:t>
              </a:r>
              <a:endParaRPr lang="el-GR" sz="1300" dirty="0"/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0B82FBA4-AF27-2CC1-1E2E-8DBABCF18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6201" y="1080207"/>
              <a:ext cx="1320720" cy="39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/>
                <a:t>Expansion</a:t>
              </a:r>
              <a:endParaRPr lang="el-GR" sz="1300" dirty="0"/>
            </a:p>
          </p:txBody>
        </p:sp>
        <p:pic>
          <p:nvPicPr>
            <p:cNvPr id="16" name="Picture 15" descr="NelderMead 4.jpg">
              <a:hlinkClick r:id="rId6"/>
              <a:extLst>
                <a:ext uri="{FF2B5EF4-FFF2-40B4-BE49-F238E27FC236}">
                  <a16:creationId xmlns:a16="http://schemas.microsoft.com/office/drawing/2014/main" id="{EF7DD316-F777-798A-6642-27A9CB731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21655" y="3651894"/>
              <a:ext cx="2009775" cy="1190625"/>
            </a:xfrm>
            <a:prstGeom prst="rect">
              <a:avLst/>
            </a:prstGeom>
            <a:noFill/>
          </p:spPr>
        </p:pic>
        <p:pic>
          <p:nvPicPr>
            <p:cNvPr id="17" name="Picture 13" descr="NelderMead 3.jpg">
              <a:hlinkClick r:id="rId8"/>
              <a:extLst>
                <a:ext uri="{FF2B5EF4-FFF2-40B4-BE49-F238E27FC236}">
                  <a16:creationId xmlns:a16="http://schemas.microsoft.com/office/drawing/2014/main" id="{77FD9FA7-7157-9A1F-E195-560362BCB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513815" y="3588926"/>
              <a:ext cx="2009775" cy="1190625"/>
            </a:xfrm>
            <a:prstGeom prst="rect">
              <a:avLst/>
            </a:prstGeom>
            <a:noFill/>
          </p:spPr>
        </p:pic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CBF9BB0C-CA19-3695-5BD3-E7CF25BF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1655" y="3213102"/>
              <a:ext cx="2771581" cy="43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300" dirty="0"/>
                <a:t>Contraction outside</a:t>
              </a:r>
              <a:endParaRPr lang="el-GR" sz="1300" dirty="0"/>
            </a:p>
          </p:txBody>
        </p:sp>
        <p:sp>
          <p:nvSpPr>
            <p:cNvPr id="19" name="Text Box 25">
              <a:extLst>
                <a:ext uri="{FF2B5EF4-FFF2-40B4-BE49-F238E27FC236}">
                  <a16:creationId xmlns:a16="http://schemas.microsoft.com/office/drawing/2014/main" id="{42735C1C-FC3F-448F-9B64-004FF4D67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7239" y="3213100"/>
              <a:ext cx="2519363" cy="43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300" dirty="0"/>
                <a:t>Contraction inside</a:t>
              </a:r>
              <a:endParaRPr lang="el-GR" sz="1300" dirty="0"/>
            </a:p>
          </p:txBody>
        </p:sp>
        <p:pic>
          <p:nvPicPr>
            <p:cNvPr id="20" name="Picture 29" descr="NelderMead 5.jpg">
              <a:hlinkClick r:id="rId10"/>
              <a:extLst>
                <a:ext uri="{FF2B5EF4-FFF2-40B4-BE49-F238E27FC236}">
                  <a16:creationId xmlns:a16="http://schemas.microsoft.com/office/drawing/2014/main" id="{5C972C60-B729-5D84-4444-F0C24A19C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493235" y="5695290"/>
              <a:ext cx="1476375" cy="1190625"/>
            </a:xfrm>
            <a:prstGeom prst="rect">
              <a:avLst/>
            </a:prstGeom>
            <a:noFill/>
          </p:spPr>
        </p:pic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47503652-7FD3-7C70-5B1D-596D8577B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5571" y="5042394"/>
              <a:ext cx="1206486" cy="39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/>
                <a:t>Shrinking</a:t>
              </a:r>
              <a:endParaRPr lang="el-GR" sz="1300" dirty="0"/>
            </a:p>
          </p:txBody>
        </p:sp>
      </p:grp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3AC3C58-ADC8-7C02-3AE1-24589AC9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69" y="4032329"/>
            <a:ext cx="2825671" cy="2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C8E205-92F8-155C-C266-9D9B323519C4}"/>
              </a:ext>
            </a:extLst>
          </p:cNvPr>
          <p:cNvCxnSpPr>
            <a:cxnSpLocks/>
          </p:cNvCxnSpPr>
          <p:nvPr/>
        </p:nvCxnSpPr>
        <p:spPr>
          <a:xfrm>
            <a:off x="6013700" y="1619158"/>
            <a:ext cx="273253" cy="18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633C78-8B2C-6AF8-3BA5-24649C99E7F1}"/>
              </a:ext>
            </a:extLst>
          </p:cNvPr>
          <p:cNvCxnSpPr>
            <a:cxnSpLocks/>
          </p:cNvCxnSpPr>
          <p:nvPr/>
        </p:nvCxnSpPr>
        <p:spPr>
          <a:xfrm>
            <a:off x="8093131" y="1512013"/>
            <a:ext cx="277985" cy="119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2661</Words>
  <Application>Microsoft Macintosh PowerPoint</Application>
  <PresentationFormat>On-screen Show (4:3)</PresentationFormat>
  <Paragraphs>520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Menlo</vt:lpstr>
      <vt:lpstr>Montserrat</vt:lpstr>
      <vt:lpstr>Segoe UI</vt:lpstr>
      <vt:lpstr>Söhne</vt:lpstr>
      <vt:lpstr>System Font Regular</vt:lpstr>
      <vt:lpstr>Times New Roman</vt:lpstr>
      <vt:lpstr>Office Theme</vt:lpstr>
      <vt:lpstr>AmP Parameter Estimation</vt:lpstr>
      <vt:lpstr>Lecture outline</vt:lpstr>
      <vt:lpstr>PowerPoint Presentation</vt:lpstr>
      <vt:lpstr>Parameter estimation  </vt:lpstr>
      <vt:lpstr>Parameter estimation  </vt:lpstr>
      <vt:lpstr>AmP Parameter estimation </vt:lpstr>
      <vt:lpstr>Estimation Criteria</vt:lpstr>
      <vt:lpstr>Loss functions</vt:lpstr>
      <vt:lpstr>Numerical implementation</vt:lpstr>
      <vt:lpstr>The N-M method with constraints</vt:lpstr>
      <vt:lpstr>Pseudo-data</vt:lpstr>
      <vt:lpstr>Code structure Input-Output files </vt:lpstr>
      <vt:lpstr>Our pet</vt:lpstr>
      <vt:lpstr>Data for Squalus acanthias</vt:lpstr>
      <vt:lpstr>ecoCodes</vt:lpstr>
      <vt:lpstr>AmP entry prepare system</vt:lpstr>
      <vt:lpstr>Work on the AmPeps1</vt:lpstr>
      <vt:lpstr>Work on the AmPeps2</vt:lpstr>
      <vt:lpstr>Work on the AmPeps3</vt:lpstr>
      <vt:lpstr>AmPeps-create the 4-source files</vt:lpstr>
      <vt:lpstr>run-file</vt:lpstr>
      <vt:lpstr>run-file</vt:lpstr>
      <vt:lpstr>run-file</vt:lpstr>
      <vt:lpstr>Estimation</vt:lpstr>
      <vt:lpstr>Estimation</vt:lpstr>
      <vt:lpstr>my_pet_res.html report</vt:lpstr>
      <vt:lpstr>Estimation – “1 continuation” </vt:lpstr>
      <vt:lpstr>my_pet_res.html report</vt:lpstr>
      <vt:lpstr>After estimation…1</vt:lpstr>
      <vt:lpstr>After estimation…2</vt:lpstr>
      <vt:lpstr>my_pet_res.html report</vt:lpstr>
      <vt:lpstr>my_pet_res.html report</vt:lpstr>
      <vt:lpstr>Add a uni-variate dataset</vt:lpstr>
      <vt:lpstr>my_pet_res.html report</vt:lpstr>
      <vt:lpstr>Appendix</vt:lpstr>
      <vt:lpstr>Thank you for your attention!!!</vt:lpstr>
      <vt:lpstr>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Typified DEB models &amp; Tools</dc:title>
  <dc:creator>Nina</dc:creator>
  <cp:lastModifiedBy>Konstadia Lika</cp:lastModifiedBy>
  <cp:revision>90</cp:revision>
  <dcterms:created xsi:type="dcterms:W3CDTF">2023-03-12T15:46:38Z</dcterms:created>
  <dcterms:modified xsi:type="dcterms:W3CDTF">2023-05-18T10:10:33Z</dcterms:modified>
</cp:coreProperties>
</file>