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86" r:id="rId3"/>
    <p:sldId id="287" r:id="rId4"/>
    <p:sldId id="285" r:id="rId5"/>
    <p:sldId id="262" r:id="rId6"/>
    <p:sldId id="26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72" r:id="rId18"/>
    <p:sldId id="273" r:id="rId19"/>
    <p:sldId id="305" r:id="rId20"/>
    <p:sldId id="271" r:id="rId21"/>
    <p:sldId id="288" r:id="rId22"/>
    <p:sldId id="296" r:id="rId23"/>
    <p:sldId id="298" r:id="rId24"/>
    <p:sldId id="297" r:id="rId25"/>
    <p:sldId id="302" r:id="rId26"/>
    <p:sldId id="264" r:id="rId27"/>
    <p:sldId id="300" r:id="rId28"/>
    <p:sldId id="301" r:id="rId29"/>
    <p:sldId id="299" r:id="rId30"/>
    <p:sldId id="290" r:id="rId31"/>
    <p:sldId id="291" r:id="rId32"/>
    <p:sldId id="295" r:id="rId33"/>
    <p:sldId id="294" r:id="rId34"/>
    <p:sldId id="304" r:id="rId3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hdW4VKZF9RFsMZYgWEHU223vbB9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4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1512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4C81"/>
              </a:buClr>
              <a:buSzPts val="6000"/>
              <a:buFont typeface="Calibri"/>
              <a:buNone/>
              <a:defRPr sz="6000">
                <a:solidFill>
                  <a:srgbClr val="374C8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/>
          <p:nvPr/>
        </p:nvSpPr>
        <p:spPr>
          <a:xfrm>
            <a:off x="6550432" y="6519446"/>
            <a:ext cx="2643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400" b="0" i="0" u="none" strike="noStrike" cap="none">
                <a:solidFill>
                  <a:srgbClr val="1E5F9F"/>
                </a:solidFill>
                <a:latin typeface="Calibri"/>
                <a:ea typeface="Calibri"/>
                <a:cs typeface="Calibri"/>
                <a:sym typeface="Calibri"/>
              </a:rPr>
              <a:t>deb2023.sciencesconf.org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4C81"/>
              </a:buClr>
              <a:buSzPts val="1800"/>
              <a:buNone/>
              <a:defRPr>
                <a:solidFill>
                  <a:srgbClr val="374C8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pic>
        <p:nvPicPr>
          <p:cNvPr id="57" name="Google Shape;57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04023" y="75099"/>
            <a:ext cx="1141346" cy="98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pic>
        <p:nvPicPr>
          <p:cNvPr id="62" name="Google Shape;62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04023" y="75099"/>
            <a:ext cx="1141346" cy="98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pic>
        <p:nvPicPr>
          <p:cNvPr id="70" name="Google Shape;70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04023" y="75099"/>
            <a:ext cx="1141346" cy="98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4C81"/>
              </a:buClr>
              <a:buSzPts val="4400"/>
              <a:buFont typeface="Calibri"/>
              <a:buNone/>
              <a:defRPr>
                <a:solidFill>
                  <a:srgbClr val="374C8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3153"/>
              </a:buClr>
              <a:buSzPts val="2800"/>
              <a:buChar char="•"/>
              <a:defRPr>
                <a:solidFill>
                  <a:srgbClr val="23315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84E84"/>
              </a:buClr>
              <a:buSzPts val="2400"/>
              <a:buChar char="•"/>
              <a:defRPr>
                <a:solidFill>
                  <a:srgbClr val="384E84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5F9F"/>
              </a:buClr>
              <a:buSzPts val="2000"/>
              <a:buChar char="•"/>
              <a:defRPr>
                <a:solidFill>
                  <a:srgbClr val="1E5F9F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5F9F"/>
              </a:buClr>
              <a:buSzPts val="1800"/>
              <a:buChar char="•"/>
              <a:defRPr>
                <a:solidFill>
                  <a:srgbClr val="1E5F9F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5F9F"/>
              </a:buClr>
              <a:buSzPts val="1800"/>
              <a:buChar char="•"/>
              <a:defRPr>
                <a:solidFill>
                  <a:srgbClr val="1E5F9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374C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374C8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374C8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374C8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374C8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374C8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374C8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374C8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374C8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pic>
        <p:nvPicPr>
          <p:cNvPr id="27" name="Google Shape;27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04023" y="75099"/>
            <a:ext cx="1141346" cy="98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3702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4" r:id="rId3"/>
    <p:sldLayoutId id="2147483655" r:id="rId4"/>
    <p:sldLayoutId id="2147483656" r:id="rId5"/>
    <p:sldLayoutId id="2147483658" r:id="rId6"/>
    <p:sldLayoutId id="2147483659" r:id="rId7"/>
    <p:sldLayoutId id="2147483660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9.png"/><Relationship Id="rId4" Type="http://schemas.openxmlformats.org/officeDocument/2006/relationships/image" Target="../media/image30.png"/><Relationship Id="rId9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41.png"/><Relationship Id="rId4" Type="http://schemas.openxmlformats.org/officeDocument/2006/relationships/image" Target="../media/image30.png"/><Relationship Id="rId9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11" Type="http://schemas.openxmlformats.org/officeDocument/2006/relationships/image" Target="../media/image43.png"/><Relationship Id="rId5" Type="http://schemas.openxmlformats.org/officeDocument/2006/relationships/image" Target="../media/image31.png"/><Relationship Id="rId10" Type="http://schemas.openxmlformats.org/officeDocument/2006/relationships/image" Target="../media/image41.png"/><Relationship Id="rId4" Type="http://schemas.openxmlformats.org/officeDocument/2006/relationships/image" Target="../media/image30.png"/><Relationship Id="rId9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11" Type="http://schemas.openxmlformats.org/officeDocument/2006/relationships/image" Target="../media/image45.png"/><Relationship Id="rId5" Type="http://schemas.openxmlformats.org/officeDocument/2006/relationships/image" Target="../media/image31.png"/><Relationship Id="rId10" Type="http://schemas.openxmlformats.org/officeDocument/2006/relationships/image" Target="../media/image41.png"/><Relationship Id="rId4" Type="http://schemas.openxmlformats.org/officeDocument/2006/relationships/image" Target="../media/image30.png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11" Type="http://schemas.openxmlformats.org/officeDocument/2006/relationships/image" Target="../media/image48.png"/><Relationship Id="rId5" Type="http://schemas.openxmlformats.org/officeDocument/2006/relationships/image" Target="../media/image31.png"/><Relationship Id="rId10" Type="http://schemas.openxmlformats.org/officeDocument/2006/relationships/image" Target="../media/image47.png"/><Relationship Id="rId4" Type="http://schemas.openxmlformats.org/officeDocument/2006/relationships/image" Target="../media/image30.png"/><Relationship Id="rId9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11" Type="http://schemas.openxmlformats.org/officeDocument/2006/relationships/image" Target="../media/image48.png"/><Relationship Id="rId5" Type="http://schemas.openxmlformats.org/officeDocument/2006/relationships/image" Target="../media/image31.png"/><Relationship Id="rId10" Type="http://schemas.openxmlformats.org/officeDocument/2006/relationships/image" Target="../media/image47.png"/><Relationship Id="rId4" Type="http://schemas.openxmlformats.org/officeDocument/2006/relationships/image" Target="../media/image30.png"/><Relationship Id="rId9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11" Type="http://schemas.openxmlformats.org/officeDocument/2006/relationships/image" Target="../media/image53.png"/><Relationship Id="rId5" Type="http://schemas.openxmlformats.org/officeDocument/2006/relationships/image" Target="../media/image31.png"/><Relationship Id="rId10" Type="http://schemas.openxmlformats.org/officeDocument/2006/relationships/image" Target="../media/image52.png"/><Relationship Id="rId4" Type="http://schemas.openxmlformats.org/officeDocument/2006/relationships/image" Target="../media/image30.png"/><Relationship Id="rId9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6.png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09064" y="244534"/>
            <a:ext cx="1730655" cy="1038393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"/>
          <p:cNvSpPr txBox="1">
            <a:spLocks noGrp="1"/>
          </p:cNvSpPr>
          <p:nvPr>
            <p:ph type="ctrTitle"/>
          </p:nvPr>
        </p:nvSpPr>
        <p:spPr>
          <a:xfrm>
            <a:off x="685800" y="1999506"/>
            <a:ext cx="7772400" cy="10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4F92"/>
              </a:buClr>
              <a:buSzPts val="6600"/>
              <a:buFont typeface="Calibri"/>
              <a:buNone/>
            </a:pPr>
            <a:r>
              <a:rPr lang="hr-HR" sz="6600" dirty="0">
                <a:solidFill>
                  <a:srgbClr val="104F92"/>
                </a:solidFill>
              </a:rPr>
              <a:t>Synthesizing Units</a:t>
            </a:r>
          </a:p>
        </p:txBody>
      </p:sp>
      <p:sp>
        <p:nvSpPr>
          <p:cNvPr id="97" name="Google Shape;97;p1"/>
          <p:cNvSpPr txBox="1">
            <a:spLocks noGrp="1"/>
          </p:cNvSpPr>
          <p:nvPr>
            <p:ph type="subTitle" idx="1"/>
          </p:nvPr>
        </p:nvSpPr>
        <p:spPr>
          <a:xfrm>
            <a:off x="1208325" y="3635375"/>
            <a:ext cx="6858000" cy="14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C9F2"/>
              </a:buClr>
              <a:buSzPts val="2800"/>
              <a:buNone/>
            </a:pPr>
            <a:r>
              <a:rPr lang="en-US" sz="2800" dirty="0">
                <a:solidFill>
                  <a:srgbClr val="1E5F9F"/>
                </a:solidFill>
              </a:rPr>
              <a:t>Gonçalo Marques</a:t>
            </a:r>
            <a:endParaRPr dirty="0">
              <a:solidFill>
                <a:srgbClr val="1E5F9F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4C9F2"/>
              </a:buClr>
              <a:buSzPts val="2000"/>
              <a:buNone/>
            </a:pPr>
            <a:r>
              <a:rPr lang="en-US" sz="2000" dirty="0" err="1">
                <a:solidFill>
                  <a:srgbClr val="1E5F9F"/>
                </a:solidFill>
              </a:rPr>
              <a:t>goncalo.marques@tecnico.ulisboa</a:t>
            </a:r>
            <a:r>
              <a:rPr lang="en-US" sz="2000" dirty="0">
                <a:solidFill>
                  <a:srgbClr val="1E5F9F"/>
                </a:solidFill>
              </a:rPr>
              <a:t> .pt</a:t>
            </a:r>
            <a:endParaRPr dirty="0">
              <a:solidFill>
                <a:srgbClr val="1E5F9F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4C9F2"/>
              </a:buClr>
              <a:buSzPts val="2000"/>
              <a:buNone/>
            </a:pPr>
            <a:r>
              <a:rPr lang="en-US" sz="2000" dirty="0">
                <a:solidFill>
                  <a:srgbClr val="1E5F9F"/>
                </a:solidFill>
              </a:rPr>
              <a:t>MARETEC, </a:t>
            </a:r>
            <a:r>
              <a:rPr lang="en-US" sz="2000" dirty="0" err="1">
                <a:solidFill>
                  <a:srgbClr val="1E5F9F"/>
                </a:solidFill>
              </a:rPr>
              <a:t>LARSyS</a:t>
            </a:r>
            <a:r>
              <a:rPr lang="en-US" sz="2000" dirty="0">
                <a:solidFill>
                  <a:srgbClr val="1E5F9F"/>
                </a:solidFill>
              </a:rPr>
              <a:t>, University of Lisbon</a:t>
            </a:r>
            <a:endParaRPr sz="2000" dirty="0">
              <a:solidFill>
                <a:srgbClr val="1E5F9F"/>
              </a:solidFill>
            </a:endParaRPr>
          </a:p>
        </p:txBody>
      </p:sp>
      <p:pic>
        <p:nvPicPr>
          <p:cNvPr id="100" name="Google Shape;10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5479" y="6054570"/>
            <a:ext cx="2384327" cy="524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AC02003E-0029-56AC-16F0-E6B7352842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8" y="6022528"/>
            <a:ext cx="2719872" cy="589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568" y="5790766"/>
            <a:ext cx="2142710" cy="1067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10</a:t>
            </a:fld>
            <a:endParaRPr lang="hr-HR"/>
          </a:p>
        </p:txBody>
      </p:sp>
      <p:sp>
        <p:nvSpPr>
          <p:cNvPr id="3" name="Google Shape;105;p2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374C81"/>
              </a:buClr>
              <a:buSzPts val="4400"/>
            </a:pPr>
            <a:r>
              <a:rPr lang="en-GB" sz="4400" dirty="0">
                <a:solidFill>
                  <a:srgbClr val="374C81"/>
                </a:solidFill>
                <a:latin typeface="Calibri"/>
                <a:ea typeface="Calibri"/>
                <a:cs typeface="Calibri"/>
                <a:sym typeface="Calibri"/>
              </a:rPr>
              <a:t>What is an SU?</a:t>
            </a:r>
            <a:endParaRPr lang="hr-HR" sz="4400" dirty="0">
              <a:solidFill>
                <a:srgbClr val="374C8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68504" y="3167264"/>
            <a:ext cx="143629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3200" dirty="0" smtClean="0"/>
              <a:t>Passive</a:t>
            </a:r>
            <a:endParaRPr lang="en-GB" sz="3200" dirty="0"/>
          </a:p>
        </p:txBody>
      </p:sp>
      <p:grpSp>
        <p:nvGrpSpPr>
          <p:cNvPr id="10" name="Group 9"/>
          <p:cNvGrpSpPr/>
          <p:nvPr/>
        </p:nvGrpSpPr>
        <p:grpSpPr>
          <a:xfrm>
            <a:off x="6928002" y="3776376"/>
            <a:ext cx="1117294" cy="1076732"/>
            <a:chOff x="6928002" y="4262151"/>
            <a:chExt cx="1117294" cy="1076732"/>
          </a:xfrm>
        </p:grpSpPr>
        <p:sp>
          <p:nvSpPr>
            <p:cNvPr id="9" name="TextBox 8"/>
            <p:cNvSpPr txBox="1"/>
            <p:nvPr/>
          </p:nvSpPr>
          <p:spPr>
            <a:xfrm>
              <a:off x="6928002" y="4846440"/>
              <a:ext cx="1117294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3200" dirty="0" smtClean="0"/>
                <a:t>Active</a:t>
              </a:r>
              <a:endParaRPr lang="en-GB" sz="3200" dirty="0"/>
            </a:p>
          </p:txBody>
        </p:sp>
        <p:sp>
          <p:nvSpPr>
            <p:cNvPr id="4" name="Down Arrow 3"/>
            <p:cNvSpPr/>
            <p:nvPr/>
          </p:nvSpPr>
          <p:spPr>
            <a:xfrm>
              <a:off x="7115174" y="4262151"/>
              <a:ext cx="742950" cy="46761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180684" y="1924310"/>
            <a:ext cx="6487353" cy="9848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3200" dirty="0"/>
              <a:t>An entity that </a:t>
            </a:r>
            <a:r>
              <a:rPr lang="en-GB" sz="3200" b="1" dirty="0"/>
              <a:t>gets</a:t>
            </a:r>
            <a:r>
              <a:rPr lang="en-GB" sz="3200" dirty="0"/>
              <a:t> substrate(s) 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and </a:t>
            </a:r>
            <a:r>
              <a:rPr lang="en-GB" sz="3200" dirty="0"/>
              <a:t>processes</a:t>
            </a:r>
            <a:r>
              <a:rPr lang="en-GB" sz="3200" dirty="0" smtClean="0"/>
              <a:t> </a:t>
            </a:r>
            <a:r>
              <a:rPr lang="en-GB" sz="3200" dirty="0"/>
              <a:t>them into product(s)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450" y="4738688"/>
            <a:ext cx="2675575" cy="15097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615" y="5062744"/>
            <a:ext cx="1536699" cy="115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67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22222E-6 L -1.14861 -0.00069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31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11</a:t>
            </a:fld>
            <a:endParaRPr lang="hr-HR"/>
          </a:p>
        </p:txBody>
      </p:sp>
      <p:sp>
        <p:nvSpPr>
          <p:cNvPr id="3" name="Google Shape;105;p2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374C81"/>
              </a:buClr>
              <a:buSzPts val="4400"/>
            </a:pPr>
            <a:r>
              <a:rPr lang="en-GB" sz="4400" dirty="0">
                <a:solidFill>
                  <a:srgbClr val="374C81"/>
                </a:solidFill>
                <a:latin typeface="Calibri"/>
                <a:ea typeface="Calibri"/>
                <a:cs typeface="Calibri"/>
                <a:sym typeface="Calibri"/>
              </a:rPr>
              <a:t>What is an SU?</a:t>
            </a:r>
            <a:endParaRPr lang="hr-HR" sz="4400" dirty="0">
              <a:solidFill>
                <a:srgbClr val="374C8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68504" y="3167264"/>
            <a:ext cx="143629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3200" dirty="0" smtClean="0"/>
              <a:t>Passive</a:t>
            </a:r>
            <a:endParaRPr lang="en-GB" sz="3200" dirty="0"/>
          </a:p>
        </p:txBody>
      </p:sp>
      <p:grpSp>
        <p:nvGrpSpPr>
          <p:cNvPr id="10" name="Group 9"/>
          <p:cNvGrpSpPr/>
          <p:nvPr/>
        </p:nvGrpSpPr>
        <p:grpSpPr>
          <a:xfrm>
            <a:off x="6928002" y="3776376"/>
            <a:ext cx="1117294" cy="1076732"/>
            <a:chOff x="6928002" y="4262151"/>
            <a:chExt cx="1117294" cy="1076732"/>
          </a:xfrm>
        </p:grpSpPr>
        <p:sp>
          <p:nvSpPr>
            <p:cNvPr id="9" name="TextBox 8"/>
            <p:cNvSpPr txBox="1"/>
            <p:nvPr/>
          </p:nvSpPr>
          <p:spPr>
            <a:xfrm>
              <a:off x="6928002" y="4846440"/>
              <a:ext cx="1117294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3200" dirty="0" smtClean="0"/>
                <a:t>Active</a:t>
              </a:r>
              <a:endParaRPr lang="en-GB" sz="3200" dirty="0"/>
            </a:p>
          </p:txBody>
        </p:sp>
        <p:sp>
          <p:nvSpPr>
            <p:cNvPr id="4" name="Down Arrow 3"/>
            <p:cNvSpPr/>
            <p:nvPr/>
          </p:nvSpPr>
          <p:spPr>
            <a:xfrm>
              <a:off x="7115174" y="4262151"/>
              <a:ext cx="742950" cy="46761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180684" y="1924310"/>
            <a:ext cx="6487353" cy="9848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3200" dirty="0"/>
              <a:t>An entity that </a:t>
            </a:r>
            <a:r>
              <a:rPr lang="en-GB" sz="3200" b="1" dirty="0"/>
              <a:t>gets</a:t>
            </a:r>
            <a:r>
              <a:rPr lang="en-GB" sz="3200" dirty="0"/>
              <a:t> substrate(s) 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and </a:t>
            </a:r>
            <a:r>
              <a:rPr lang="en-GB" sz="3200" dirty="0"/>
              <a:t>processes</a:t>
            </a:r>
            <a:r>
              <a:rPr lang="en-GB" sz="3200" dirty="0" smtClean="0"/>
              <a:t> </a:t>
            </a:r>
            <a:r>
              <a:rPr lang="en-GB" sz="3200" dirty="0"/>
              <a:t>them into product(s)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450" y="4738688"/>
            <a:ext cx="2675575" cy="15097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57801" y="5018433"/>
            <a:ext cx="1656523" cy="1242392"/>
          </a:xfrm>
          <a:prstGeom prst="rect">
            <a:avLst/>
          </a:prstGeom>
        </p:spPr>
      </p:pic>
      <p:sp>
        <p:nvSpPr>
          <p:cNvPr id="5" name="Multiply 4"/>
          <p:cNvSpPr/>
          <p:nvPr/>
        </p:nvSpPr>
        <p:spPr>
          <a:xfrm>
            <a:off x="6010275" y="2676525"/>
            <a:ext cx="2990850" cy="2718695"/>
          </a:xfrm>
          <a:prstGeom prst="mathMultiply">
            <a:avLst>
              <a:gd name="adj1" fmla="val 12633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64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22222E-6 L -1.19739 0.00093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878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12</a:t>
            </a:fld>
            <a:endParaRPr lang="hr-HR"/>
          </a:p>
        </p:txBody>
      </p:sp>
      <p:sp>
        <p:nvSpPr>
          <p:cNvPr id="3" name="Google Shape;105;p2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374C81"/>
              </a:buClr>
              <a:buSzPts val="4400"/>
            </a:pPr>
            <a:r>
              <a:rPr lang="en-GB" sz="4400" dirty="0">
                <a:solidFill>
                  <a:srgbClr val="374C81"/>
                </a:solidFill>
                <a:latin typeface="Calibri"/>
                <a:ea typeface="Calibri"/>
                <a:cs typeface="Calibri"/>
                <a:sym typeface="Calibri"/>
              </a:rPr>
              <a:t>What is an SU?</a:t>
            </a:r>
            <a:endParaRPr lang="hr-HR" sz="4400" dirty="0">
              <a:solidFill>
                <a:srgbClr val="374C8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68504" y="3167264"/>
            <a:ext cx="143629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3200" dirty="0" smtClean="0"/>
              <a:t>Passive</a:t>
            </a:r>
            <a:endParaRPr lang="en-GB" sz="3200" dirty="0"/>
          </a:p>
        </p:txBody>
      </p:sp>
      <p:grpSp>
        <p:nvGrpSpPr>
          <p:cNvPr id="10" name="Group 9"/>
          <p:cNvGrpSpPr/>
          <p:nvPr/>
        </p:nvGrpSpPr>
        <p:grpSpPr>
          <a:xfrm>
            <a:off x="6928002" y="3776376"/>
            <a:ext cx="1117294" cy="1076732"/>
            <a:chOff x="6928002" y="4262151"/>
            <a:chExt cx="1117294" cy="1076732"/>
          </a:xfrm>
        </p:grpSpPr>
        <p:sp>
          <p:nvSpPr>
            <p:cNvPr id="9" name="TextBox 8"/>
            <p:cNvSpPr txBox="1"/>
            <p:nvPr/>
          </p:nvSpPr>
          <p:spPr>
            <a:xfrm>
              <a:off x="6928002" y="4846440"/>
              <a:ext cx="1117294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3200" dirty="0" smtClean="0"/>
                <a:t>Active</a:t>
              </a:r>
              <a:endParaRPr lang="en-GB" sz="3200" dirty="0"/>
            </a:p>
          </p:txBody>
        </p:sp>
        <p:sp>
          <p:nvSpPr>
            <p:cNvPr id="4" name="Down Arrow 3"/>
            <p:cNvSpPr/>
            <p:nvPr/>
          </p:nvSpPr>
          <p:spPr>
            <a:xfrm>
              <a:off x="7115174" y="4262151"/>
              <a:ext cx="742950" cy="46761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180684" y="1924310"/>
            <a:ext cx="6487353" cy="9848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3200" dirty="0"/>
              <a:t>An entity that </a:t>
            </a:r>
            <a:r>
              <a:rPr lang="en-GB" sz="3200" b="1" dirty="0"/>
              <a:t>gets</a:t>
            </a:r>
            <a:r>
              <a:rPr lang="en-GB" sz="3200" dirty="0"/>
              <a:t> substrate(s) 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and </a:t>
            </a:r>
            <a:r>
              <a:rPr lang="en-GB" sz="3200" dirty="0"/>
              <a:t>processes</a:t>
            </a:r>
            <a:r>
              <a:rPr lang="en-GB" sz="3200" dirty="0" smtClean="0"/>
              <a:t> </a:t>
            </a:r>
            <a:r>
              <a:rPr lang="en-GB" sz="3200" dirty="0"/>
              <a:t>them into product(s)</a:t>
            </a:r>
          </a:p>
        </p:txBody>
      </p:sp>
      <p:sp>
        <p:nvSpPr>
          <p:cNvPr id="5" name="Multiply 4"/>
          <p:cNvSpPr/>
          <p:nvPr/>
        </p:nvSpPr>
        <p:spPr>
          <a:xfrm>
            <a:off x="6010275" y="2676525"/>
            <a:ext cx="2990850" cy="2718695"/>
          </a:xfrm>
          <a:prstGeom prst="mathMultiply">
            <a:avLst>
              <a:gd name="adj1" fmla="val 12633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786" y="3413485"/>
            <a:ext cx="4140215" cy="276014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254153" y="5393516"/>
            <a:ext cx="264174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3200" dirty="0" smtClean="0"/>
              <a:t>Unconstrained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17859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13</a:t>
            </a:fld>
            <a:endParaRPr lang="hr-HR"/>
          </a:p>
        </p:txBody>
      </p:sp>
      <p:sp>
        <p:nvSpPr>
          <p:cNvPr id="3" name="Google Shape;105;p2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374C81"/>
              </a:buClr>
              <a:buSzPts val="4400"/>
            </a:pPr>
            <a:r>
              <a:rPr lang="en-GB" sz="4400" dirty="0">
                <a:solidFill>
                  <a:srgbClr val="374C81"/>
                </a:solidFill>
                <a:latin typeface="Calibri"/>
                <a:ea typeface="Calibri"/>
                <a:cs typeface="Calibri"/>
                <a:sym typeface="Calibri"/>
              </a:rPr>
              <a:t>What is an SU?</a:t>
            </a:r>
            <a:endParaRPr lang="hr-HR" sz="4400" dirty="0">
              <a:solidFill>
                <a:srgbClr val="374C8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68504" y="3167264"/>
            <a:ext cx="143629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3200" dirty="0" smtClean="0"/>
              <a:t>Passive</a:t>
            </a:r>
            <a:endParaRPr lang="en-GB" sz="3200" dirty="0"/>
          </a:p>
        </p:txBody>
      </p:sp>
      <p:grpSp>
        <p:nvGrpSpPr>
          <p:cNvPr id="10" name="Group 9"/>
          <p:cNvGrpSpPr/>
          <p:nvPr/>
        </p:nvGrpSpPr>
        <p:grpSpPr>
          <a:xfrm>
            <a:off x="6928002" y="3776376"/>
            <a:ext cx="1117294" cy="1076732"/>
            <a:chOff x="6928002" y="4262151"/>
            <a:chExt cx="1117294" cy="1076732"/>
          </a:xfrm>
        </p:grpSpPr>
        <p:sp>
          <p:nvSpPr>
            <p:cNvPr id="9" name="TextBox 8"/>
            <p:cNvSpPr txBox="1"/>
            <p:nvPr/>
          </p:nvSpPr>
          <p:spPr>
            <a:xfrm>
              <a:off x="6928002" y="4846440"/>
              <a:ext cx="1117294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3200" dirty="0" smtClean="0"/>
                <a:t>Active</a:t>
              </a:r>
              <a:endParaRPr lang="en-GB" sz="3200" dirty="0"/>
            </a:p>
          </p:txBody>
        </p:sp>
        <p:sp>
          <p:nvSpPr>
            <p:cNvPr id="4" name="Down Arrow 3"/>
            <p:cNvSpPr/>
            <p:nvPr/>
          </p:nvSpPr>
          <p:spPr>
            <a:xfrm>
              <a:off x="7115174" y="4262151"/>
              <a:ext cx="742950" cy="46761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180684" y="1924310"/>
            <a:ext cx="6487353" cy="9848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3200" dirty="0"/>
              <a:t>An entity that </a:t>
            </a:r>
            <a:r>
              <a:rPr lang="en-GB" sz="3200" b="1" dirty="0"/>
              <a:t>gets</a:t>
            </a:r>
            <a:r>
              <a:rPr lang="en-GB" sz="3200" dirty="0"/>
              <a:t> substrate(s) 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and </a:t>
            </a:r>
            <a:r>
              <a:rPr lang="en-GB" sz="3200" dirty="0"/>
              <a:t>processes</a:t>
            </a:r>
            <a:r>
              <a:rPr lang="en-GB" sz="3200" dirty="0" smtClean="0"/>
              <a:t> </a:t>
            </a:r>
            <a:r>
              <a:rPr lang="en-GB" sz="3200" dirty="0"/>
              <a:t>them into product(s)</a:t>
            </a:r>
          </a:p>
        </p:txBody>
      </p:sp>
      <p:sp>
        <p:nvSpPr>
          <p:cNvPr id="5" name="Multiply 4"/>
          <p:cNvSpPr/>
          <p:nvPr/>
        </p:nvSpPr>
        <p:spPr>
          <a:xfrm>
            <a:off x="6010275" y="2676525"/>
            <a:ext cx="2990850" cy="2718695"/>
          </a:xfrm>
          <a:prstGeom prst="mathMultiply">
            <a:avLst>
              <a:gd name="adj1" fmla="val 12633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254153" y="5393516"/>
            <a:ext cx="264174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3200" dirty="0" smtClean="0"/>
              <a:t>Unconstrained</a:t>
            </a:r>
            <a:endParaRPr lang="en-GB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508054" y="3517742"/>
            <a:ext cx="3848811" cy="246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3200" dirty="0" smtClean="0"/>
              <a:t>Handshake protocols</a:t>
            </a:r>
          </a:p>
          <a:p>
            <a:pPr marL="457200" indent="-457200">
              <a:buFontTx/>
              <a:buChar char="-"/>
            </a:pPr>
            <a:r>
              <a:rPr lang="en-GB" sz="3200" dirty="0" smtClean="0"/>
              <a:t>Open</a:t>
            </a:r>
          </a:p>
          <a:p>
            <a:pPr marL="457200" indent="-457200">
              <a:buFontTx/>
              <a:buChar char="-"/>
            </a:pPr>
            <a:r>
              <a:rPr lang="en-GB" sz="3200" dirty="0" smtClean="0"/>
              <a:t>Closed</a:t>
            </a:r>
          </a:p>
          <a:p>
            <a:endParaRPr lang="en-GB" sz="3200" dirty="0" smtClean="0"/>
          </a:p>
          <a:p>
            <a:r>
              <a:rPr lang="en-GB" sz="3200" dirty="0" smtClean="0"/>
              <a:t>See section 7.1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59526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14</a:t>
            </a:fld>
            <a:endParaRPr lang="hr-HR"/>
          </a:p>
        </p:txBody>
      </p:sp>
      <p:sp>
        <p:nvSpPr>
          <p:cNvPr id="3" name="Google Shape;105;p2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374C81"/>
              </a:buClr>
              <a:buSzPts val="4400"/>
            </a:pPr>
            <a:r>
              <a:rPr lang="en-GB" sz="4400" dirty="0">
                <a:solidFill>
                  <a:srgbClr val="374C81"/>
                </a:solidFill>
                <a:latin typeface="Calibri"/>
                <a:ea typeface="Calibri"/>
                <a:cs typeface="Calibri"/>
                <a:sym typeface="Calibri"/>
              </a:rPr>
              <a:t>What is an SU?</a:t>
            </a:r>
            <a:endParaRPr lang="hr-HR" sz="4400" dirty="0">
              <a:solidFill>
                <a:srgbClr val="374C8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0684" y="1924310"/>
            <a:ext cx="6578724" cy="9848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3200" dirty="0"/>
              <a:t>An entity that </a:t>
            </a:r>
            <a:r>
              <a:rPr lang="en-GB" sz="3200" b="1" dirty="0"/>
              <a:t>gets</a:t>
            </a:r>
            <a:r>
              <a:rPr lang="en-GB" sz="3200" dirty="0"/>
              <a:t> substrate(s) 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and </a:t>
            </a:r>
            <a:r>
              <a:rPr lang="en-GB" sz="3200" b="1" dirty="0"/>
              <a:t>processes</a:t>
            </a:r>
            <a:r>
              <a:rPr lang="en-GB" sz="3200" dirty="0" smtClean="0"/>
              <a:t> </a:t>
            </a:r>
            <a:r>
              <a:rPr lang="en-GB" sz="3200" dirty="0"/>
              <a:t>them into product(s)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08054" y="3517742"/>
            <a:ext cx="5919890" cy="246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3200" dirty="0" smtClean="0"/>
              <a:t>Handshake protocols for carriers</a:t>
            </a:r>
          </a:p>
          <a:p>
            <a:pPr marL="457200" indent="-457200">
              <a:buFontTx/>
              <a:buChar char="-"/>
            </a:pPr>
            <a:r>
              <a:rPr lang="en-GB" sz="3200" dirty="0" smtClean="0"/>
              <a:t>Open</a:t>
            </a:r>
          </a:p>
          <a:p>
            <a:pPr marL="457200" indent="-457200">
              <a:buFontTx/>
              <a:buChar char="-"/>
            </a:pPr>
            <a:r>
              <a:rPr lang="en-GB" sz="3200" dirty="0" smtClean="0"/>
              <a:t>Closed</a:t>
            </a:r>
          </a:p>
          <a:p>
            <a:endParaRPr lang="en-GB" sz="3200" dirty="0" smtClean="0"/>
          </a:p>
          <a:p>
            <a:r>
              <a:rPr lang="en-GB" sz="3200" dirty="0" smtClean="0"/>
              <a:t>See section 7.1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06754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15</a:t>
            </a:fld>
            <a:endParaRPr lang="hr-HR"/>
          </a:p>
        </p:txBody>
      </p:sp>
      <p:sp>
        <p:nvSpPr>
          <p:cNvPr id="3" name="Google Shape;105;p2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374C81"/>
              </a:buClr>
              <a:buSzPts val="4400"/>
            </a:pPr>
            <a:r>
              <a:rPr lang="en-GB" sz="4400" dirty="0">
                <a:solidFill>
                  <a:srgbClr val="374C81"/>
                </a:solidFill>
                <a:latin typeface="Calibri"/>
                <a:ea typeface="Calibri"/>
                <a:cs typeface="Calibri"/>
                <a:sym typeface="Calibri"/>
              </a:rPr>
              <a:t>What is an SU?</a:t>
            </a:r>
            <a:endParaRPr lang="hr-HR" sz="4400" dirty="0">
              <a:solidFill>
                <a:srgbClr val="374C8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0684" y="1924310"/>
            <a:ext cx="6578724" cy="9848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3200" dirty="0"/>
              <a:t>An entity that </a:t>
            </a:r>
            <a:r>
              <a:rPr lang="en-GB" sz="3200" b="1" dirty="0"/>
              <a:t>gets</a:t>
            </a:r>
            <a:r>
              <a:rPr lang="en-GB" sz="3200" dirty="0"/>
              <a:t> substrate(s) 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and </a:t>
            </a:r>
            <a:r>
              <a:rPr lang="en-GB" sz="3200" b="1" dirty="0"/>
              <a:t>processes</a:t>
            </a:r>
            <a:r>
              <a:rPr lang="en-GB" sz="3200" dirty="0" smtClean="0"/>
              <a:t> </a:t>
            </a:r>
            <a:r>
              <a:rPr lang="en-GB" sz="3200" dirty="0"/>
              <a:t>them into product(s)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921" y="3354235"/>
            <a:ext cx="2903180" cy="16037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6322" y="5403040"/>
            <a:ext cx="2550378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3200" dirty="0"/>
              <a:t>b</a:t>
            </a:r>
            <a:r>
              <a:rPr lang="en-GB" sz="3200" dirty="0" smtClean="0"/>
              <a:t>inding phase</a:t>
            </a:r>
            <a:endParaRPr lang="en-GB" sz="3200" dirty="0"/>
          </a:p>
        </p:txBody>
      </p:sp>
      <p:grpSp>
        <p:nvGrpSpPr>
          <p:cNvPr id="5" name="Group 4"/>
          <p:cNvGrpSpPr/>
          <p:nvPr/>
        </p:nvGrpSpPr>
        <p:grpSpPr>
          <a:xfrm>
            <a:off x="4749950" y="3377230"/>
            <a:ext cx="3416000" cy="2518253"/>
            <a:chOff x="4749950" y="3377230"/>
            <a:chExt cx="3416000" cy="2518253"/>
          </a:xfrm>
        </p:grpSpPr>
        <p:sp>
          <p:nvSpPr>
            <p:cNvPr id="8" name="TextBox 7"/>
            <p:cNvSpPr txBox="1"/>
            <p:nvPr/>
          </p:nvSpPr>
          <p:spPr>
            <a:xfrm>
              <a:off x="4749950" y="5403040"/>
              <a:ext cx="3416000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3200" dirty="0" err="1" smtClean="0"/>
                <a:t>prossessing</a:t>
              </a:r>
              <a:r>
                <a:rPr lang="en-GB" sz="3200" dirty="0" smtClean="0"/>
                <a:t> phase</a:t>
              </a:r>
              <a:endParaRPr lang="en-GB" sz="3200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06798" y="3377230"/>
              <a:ext cx="2902304" cy="15807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552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16</a:t>
            </a:fld>
            <a:endParaRPr lang="hr-HR"/>
          </a:p>
        </p:txBody>
      </p:sp>
      <p:sp>
        <p:nvSpPr>
          <p:cNvPr id="3" name="Google Shape;105;p2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374C81"/>
              </a:buClr>
              <a:buSzPts val="4400"/>
            </a:pPr>
            <a:r>
              <a:rPr lang="en-GB" sz="4400" dirty="0" smtClean="0">
                <a:solidFill>
                  <a:srgbClr val="374C81"/>
                </a:solidFill>
                <a:latin typeface="Calibri"/>
                <a:ea typeface="Calibri"/>
                <a:cs typeface="Calibri"/>
                <a:sym typeface="Calibri"/>
              </a:rPr>
              <a:t>One substrate</a:t>
            </a:r>
            <a:endParaRPr lang="hr-HR" sz="4400" dirty="0">
              <a:solidFill>
                <a:srgbClr val="374C8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66975" y="2181225"/>
                <a:ext cx="49936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6975" y="2181225"/>
                <a:ext cx="499367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52550" y="3453607"/>
                <a:ext cx="63395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550" y="3453607"/>
                <a:ext cx="633955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3706052" y="2181224"/>
            <a:ext cx="5204117" cy="1887936"/>
            <a:chOff x="3706052" y="2181224"/>
            <a:chExt cx="5204117" cy="18879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3706052" y="2181224"/>
                  <a:ext cx="4551759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</m:oMath>
                  </a14:m>
                  <a:r>
                    <a:rPr lang="en-GB" sz="4000" dirty="0" smtClean="0"/>
                    <a:t> </a:t>
                  </a:r>
                  <a:r>
                    <a:rPr lang="en-GB" sz="3200" dirty="0" smtClean="0"/>
                    <a:t> proportion in binding  </a:t>
                  </a:r>
                  <a:endParaRPr lang="en-GB" sz="32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6052" y="2181224"/>
                  <a:ext cx="4551759" cy="615553"/>
                </a:xfrm>
                <a:prstGeom prst="rect">
                  <a:avLst/>
                </a:prstGeom>
                <a:blipFill>
                  <a:blip r:embed="rId5"/>
                  <a:stretch>
                    <a:fillRect t="-4950" r="-4418" b="-3465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3706052" y="3467777"/>
                  <a:ext cx="5204117" cy="60138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a14:m>
                  <a:r>
                    <a:rPr lang="en-GB" sz="3200" dirty="0" smtClean="0"/>
                    <a:t> proportion in processing  </a:t>
                  </a:r>
                  <a:endParaRPr lang="en-GB" sz="32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6052" y="3467777"/>
                  <a:ext cx="5204117" cy="601383"/>
                </a:xfrm>
                <a:prstGeom prst="rect">
                  <a:avLst/>
                </a:prstGeom>
                <a:blipFill>
                  <a:blip r:embed="rId6"/>
                  <a:stretch>
                    <a:fillRect t="-7071" r="-3747" b="-3535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0302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17</a:t>
            </a:fld>
            <a:endParaRPr lang="hr-HR"/>
          </a:p>
        </p:txBody>
      </p:sp>
      <p:sp>
        <p:nvSpPr>
          <p:cNvPr id="3" name="Google Shape;105;p2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374C81"/>
              </a:buClr>
              <a:buSzPts val="4400"/>
            </a:pPr>
            <a:r>
              <a:rPr lang="en-GB" sz="4400" dirty="0" smtClean="0">
                <a:solidFill>
                  <a:srgbClr val="374C81"/>
                </a:solidFill>
                <a:latin typeface="Calibri"/>
                <a:ea typeface="Calibri"/>
                <a:cs typeface="Calibri"/>
                <a:sym typeface="Calibri"/>
              </a:rPr>
              <a:t>One substrate</a:t>
            </a:r>
            <a:endParaRPr lang="hr-HR" sz="4400" dirty="0">
              <a:solidFill>
                <a:srgbClr val="374C8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66975" y="2181225"/>
                <a:ext cx="49936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6975" y="2181225"/>
                <a:ext cx="499367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52550" y="3453607"/>
                <a:ext cx="63395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550" y="3453607"/>
                <a:ext cx="633955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3706052" y="2181224"/>
            <a:ext cx="5204117" cy="1887936"/>
            <a:chOff x="3706052" y="2181224"/>
            <a:chExt cx="5204117" cy="18879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3706052" y="2181224"/>
                  <a:ext cx="4551759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</m:oMath>
                  </a14:m>
                  <a:r>
                    <a:rPr lang="en-GB" sz="4000" dirty="0" smtClean="0"/>
                    <a:t> </a:t>
                  </a:r>
                  <a:r>
                    <a:rPr lang="en-GB" sz="3200" dirty="0" smtClean="0"/>
                    <a:t> proportion in binding  </a:t>
                  </a:r>
                  <a:endParaRPr lang="en-GB" sz="32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6052" y="2181224"/>
                  <a:ext cx="4551759" cy="615553"/>
                </a:xfrm>
                <a:prstGeom prst="rect">
                  <a:avLst/>
                </a:prstGeom>
                <a:blipFill>
                  <a:blip r:embed="rId5"/>
                  <a:stretch>
                    <a:fillRect t="-4950" r="-4418" b="-3465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3706052" y="3467777"/>
                  <a:ext cx="5204117" cy="60138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a14:m>
                  <a:r>
                    <a:rPr lang="en-GB" sz="3200" dirty="0" smtClean="0"/>
                    <a:t> proportion in processing  </a:t>
                  </a:r>
                  <a:endParaRPr lang="en-GB" sz="32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6052" y="3467777"/>
                  <a:ext cx="5204117" cy="601383"/>
                </a:xfrm>
                <a:prstGeom prst="rect">
                  <a:avLst/>
                </a:prstGeom>
                <a:blipFill>
                  <a:blip r:embed="rId6"/>
                  <a:stretch>
                    <a:fillRect t="-7071" r="-3747" b="-3535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TextBox 18"/>
          <p:cNvSpPr txBox="1"/>
          <p:nvPr/>
        </p:nvSpPr>
        <p:spPr>
          <a:xfrm>
            <a:off x="856834" y="5296160"/>
            <a:ext cx="184345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3200" dirty="0" smtClean="0"/>
              <a:t>proportion</a:t>
            </a:r>
            <a:endParaRPr lang="en-GB" sz="3200" dirty="0"/>
          </a:p>
        </p:txBody>
      </p:sp>
      <p:grpSp>
        <p:nvGrpSpPr>
          <p:cNvPr id="10" name="Group 9"/>
          <p:cNvGrpSpPr/>
          <p:nvPr/>
        </p:nvGrpSpPr>
        <p:grpSpPr>
          <a:xfrm>
            <a:off x="2835886" y="4678864"/>
            <a:ext cx="5470784" cy="863517"/>
            <a:chOff x="2835886" y="4678864"/>
            <a:chExt cx="5470784" cy="863517"/>
          </a:xfrm>
        </p:grpSpPr>
        <p:cxnSp>
          <p:nvCxnSpPr>
            <p:cNvPr id="20" name="Straight Arrow Connector 19"/>
            <p:cNvCxnSpPr/>
            <p:nvPr/>
          </p:nvCxnSpPr>
          <p:spPr>
            <a:xfrm flipH="1">
              <a:off x="2835886" y="4959626"/>
              <a:ext cx="712384" cy="582755"/>
            </a:xfrm>
            <a:prstGeom prst="straightConnector1">
              <a:avLst/>
            </a:prstGeom>
            <a:ln w="31750">
              <a:solidFill>
                <a:srgbClr val="C0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3706052" y="4678864"/>
              <a:ext cx="4600618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3200" dirty="0"/>
                <a:t>o</a:t>
              </a:r>
              <a:r>
                <a:rPr lang="en-GB" sz="3200" dirty="0" smtClean="0"/>
                <a:t>f time of one SU in state</a:t>
              </a:r>
              <a:endParaRPr lang="en-GB" sz="3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828253" y="5572197"/>
            <a:ext cx="5500859" cy="798300"/>
            <a:chOff x="2828253" y="5572197"/>
            <a:chExt cx="5500859" cy="798300"/>
          </a:xfrm>
        </p:grpSpPr>
        <p:sp>
          <p:nvSpPr>
            <p:cNvPr id="25" name="TextBox 24"/>
            <p:cNvSpPr txBox="1"/>
            <p:nvPr/>
          </p:nvSpPr>
          <p:spPr>
            <a:xfrm>
              <a:off x="3706052" y="5878054"/>
              <a:ext cx="4623060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3200" dirty="0"/>
                <a:t>o</a:t>
              </a:r>
              <a:r>
                <a:rPr lang="en-GB" sz="3200" dirty="0" smtClean="0"/>
                <a:t>f number of SUs in state</a:t>
              </a:r>
              <a:endParaRPr lang="en-GB" sz="3200" dirty="0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H="1" flipV="1">
              <a:off x="2828253" y="5572197"/>
              <a:ext cx="712800" cy="583200"/>
            </a:xfrm>
            <a:prstGeom prst="straightConnector1">
              <a:avLst/>
            </a:prstGeom>
            <a:ln w="31750">
              <a:solidFill>
                <a:srgbClr val="C0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7603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18</a:t>
            </a:fld>
            <a:endParaRPr lang="hr-HR"/>
          </a:p>
        </p:txBody>
      </p:sp>
      <p:sp>
        <p:nvSpPr>
          <p:cNvPr id="3" name="Google Shape;105;p2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374C81"/>
              </a:buClr>
              <a:buSzPts val="4400"/>
            </a:pPr>
            <a:r>
              <a:rPr lang="en-GB" sz="4400" dirty="0" smtClean="0">
                <a:solidFill>
                  <a:srgbClr val="374C81"/>
                </a:solidFill>
                <a:latin typeface="Calibri"/>
                <a:ea typeface="Calibri"/>
                <a:cs typeface="Calibri"/>
                <a:sym typeface="Calibri"/>
              </a:rPr>
              <a:t>Examples of SUs</a:t>
            </a:r>
            <a:endParaRPr lang="hr-HR" sz="4400" dirty="0">
              <a:solidFill>
                <a:srgbClr val="374C8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661" y="2098193"/>
            <a:ext cx="2067340" cy="11420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687" y="1615661"/>
            <a:ext cx="2067340" cy="11420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870" y="4168845"/>
            <a:ext cx="2067340" cy="11420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035" y="2897050"/>
            <a:ext cx="2067340" cy="11420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365" y="4626700"/>
            <a:ext cx="2067340" cy="114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1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19</a:t>
            </a:fld>
            <a:endParaRPr lang="hr-HR"/>
          </a:p>
        </p:txBody>
      </p:sp>
      <p:sp>
        <p:nvSpPr>
          <p:cNvPr id="3" name="Google Shape;105;p2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374C81"/>
              </a:buClr>
              <a:buSzPts val="4400"/>
            </a:pPr>
            <a:r>
              <a:rPr lang="en-GB" sz="4400" dirty="0" smtClean="0">
                <a:solidFill>
                  <a:srgbClr val="374C81"/>
                </a:solidFill>
                <a:latin typeface="Calibri"/>
                <a:ea typeface="Calibri"/>
                <a:cs typeface="Calibri"/>
                <a:sym typeface="Calibri"/>
              </a:rPr>
              <a:t>One substrate</a:t>
            </a:r>
            <a:endParaRPr lang="hr-HR" sz="4400" dirty="0">
              <a:solidFill>
                <a:srgbClr val="374C8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66975" y="2181225"/>
                <a:ext cx="49936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6975" y="2181225"/>
                <a:ext cx="499367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52550" y="3453607"/>
                <a:ext cx="63395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550" y="3453607"/>
                <a:ext cx="633955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3706052" y="2181224"/>
            <a:ext cx="5204117" cy="1887936"/>
            <a:chOff x="3706052" y="2181224"/>
            <a:chExt cx="5204117" cy="18879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3706052" y="2181224"/>
                  <a:ext cx="4551759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</m:oMath>
                  </a14:m>
                  <a:r>
                    <a:rPr lang="en-GB" sz="4000" dirty="0" smtClean="0"/>
                    <a:t> </a:t>
                  </a:r>
                  <a:r>
                    <a:rPr lang="en-GB" sz="3200" dirty="0" smtClean="0"/>
                    <a:t> proportion in binding  </a:t>
                  </a:r>
                  <a:endParaRPr lang="en-GB" sz="32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6052" y="2181224"/>
                  <a:ext cx="4551759" cy="615553"/>
                </a:xfrm>
                <a:prstGeom prst="rect">
                  <a:avLst/>
                </a:prstGeom>
                <a:blipFill>
                  <a:blip r:embed="rId5"/>
                  <a:stretch>
                    <a:fillRect t="-4950" r="-4418" b="-3465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3706052" y="3467777"/>
                  <a:ext cx="5204117" cy="60138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a14:m>
                  <a:r>
                    <a:rPr lang="en-GB" sz="3200" dirty="0" smtClean="0"/>
                    <a:t> proportion in processing  </a:t>
                  </a:r>
                  <a:endParaRPr lang="en-GB" sz="32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6052" y="3467777"/>
                  <a:ext cx="5204117" cy="601383"/>
                </a:xfrm>
                <a:prstGeom prst="rect">
                  <a:avLst/>
                </a:prstGeom>
                <a:blipFill>
                  <a:blip r:embed="rId6"/>
                  <a:stretch>
                    <a:fillRect t="-7071" r="-3747" b="-3535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TextBox 18"/>
          <p:cNvSpPr txBox="1"/>
          <p:nvPr/>
        </p:nvSpPr>
        <p:spPr>
          <a:xfrm>
            <a:off x="856834" y="5296160"/>
            <a:ext cx="184345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3200" dirty="0" smtClean="0"/>
              <a:t>proportion</a:t>
            </a:r>
            <a:endParaRPr lang="en-GB" sz="3200" dirty="0"/>
          </a:p>
        </p:txBody>
      </p:sp>
      <p:grpSp>
        <p:nvGrpSpPr>
          <p:cNvPr id="10" name="Group 9"/>
          <p:cNvGrpSpPr/>
          <p:nvPr/>
        </p:nvGrpSpPr>
        <p:grpSpPr>
          <a:xfrm>
            <a:off x="2835886" y="4678864"/>
            <a:ext cx="5470784" cy="863517"/>
            <a:chOff x="2835886" y="4678864"/>
            <a:chExt cx="5470784" cy="863517"/>
          </a:xfrm>
        </p:grpSpPr>
        <p:cxnSp>
          <p:nvCxnSpPr>
            <p:cNvPr id="20" name="Straight Arrow Connector 19"/>
            <p:cNvCxnSpPr/>
            <p:nvPr/>
          </p:nvCxnSpPr>
          <p:spPr>
            <a:xfrm flipH="1">
              <a:off x="2835886" y="4959626"/>
              <a:ext cx="712384" cy="582755"/>
            </a:xfrm>
            <a:prstGeom prst="straightConnector1">
              <a:avLst/>
            </a:prstGeom>
            <a:ln w="31750">
              <a:solidFill>
                <a:srgbClr val="C0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3706052" y="4678864"/>
              <a:ext cx="4600618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3200" dirty="0"/>
                <a:t>o</a:t>
              </a:r>
              <a:r>
                <a:rPr lang="en-GB" sz="3200" dirty="0" smtClean="0"/>
                <a:t>f time of one SU in state</a:t>
              </a:r>
              <a:endParaRPr lang="en-GB" sz="3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828253" y="5572197"/>
            <a:ext cx="5500859" cy="798300"/>
            <a:chOff x="2828253" y="5572197"/>
            <a:chExt cx="5500859" cy="798300"/>
          </a:xfrm>
        </p:grpSpPr>
        <p:sp>
          <p:nvSpPr>
            <p:cNvPr id="25" name="TextBox 24"/>
            <p:cNvSpPr txBox="1"/>
            <p:nvPr/>
          </p:nvSpPr>
          <p:spPr>
            <a:xfrm>
              <a:off x="3706052" y="5878054"/>
              <a:ext cx="4623060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3200" dirty="0"/>
                <a:t>o</a:t>
              </a:r>
              <a:r>
                <a:rPr lang="en-GB" sz="3200" dirty="0" smtClean="0"/>
                <a:t>f number of SUs in state</a:t>
              </a:r>
              <a:endParaRPr lang="en-GB" sz="3200" dirty="0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H="1" flipV="1">
              <a:off x="2828253" y="5572197"/>
              <a:ext cx="712800" cy="583200"/>
            </a:xfrm>
            <a:prstGeom prst="straightConnector1">
              <a:avLst/>
            </a:prstGeom>
            <a:ln w="31750">
              <a:solidFill>
                <a:srgbClr val="C0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1864554" y="2844403"/>
            <a:ext cx="790028" cy="1187319"/>
            <a:chOff x="1864554" y="2844403"/>
            <a:chExt cx="790028" cy="1187319"/>
          </a:xfrm>
        </p:grpSpPr>
        <p:grpSp>
          <p:nvGrpSpPr>
            <p:cNvPr id="28" name="Group 27"/>
            <p:cNvGrpSpPr/>
            <p:nvPr/>
          </p:nvGrpSpPr>
          <p:grpSpPr>
            <a:xfrm>
              <a:off x="1864554" y="2844403"/>
              <a:ext cx="687203" cy="1187319"/>
              <a:chOff x="1864554" y="2844403"/>
              <a:chExt cx="687203" cy="1187319"/>
            </a:xfrm>
          </p:grpSpPr>
          <p:cxnSp>
            <p:nvCxnSpPr>
              <p:cNvPr id="31" name="Straight Arrow Connector 30"/>
              <p:cNvCxnSpPr/>
              <p:nvPr/>
            </p:nvCxnSpPr>
            <p:spPr>
              <a:xfrm flipH="1">
                <a:off x="1878415" y="2844403"/>
                <a:ext cx="639501" cy="710407"/>
              </a:xfrm>
              <a:prstGeom prst="straightConnector1">
                <a:avLst/>
              </a:prstGeom>
              <a:ln w="31750"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Arc 34"/>
              <p:cNvSpPr/>
              <p:nvPr/>
            </p:nvSpPr>
            <p:spPr>
              <a:xfrm rot="18654877">
                <a:off x="1888405" y="3368370"/>
                <a:ext cx="639501" cy="687203"/>
              </a:xfrm>
              <a:prstGeom prst="arc">
                <a:avLst/>
              </a:prstGeom>
              <a:ln w="31750"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2275889" y="3504021"/>
                  <a:ext cx="37869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5889" y="3504021"/>
                  <a:ext cx="378693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8"/>
          <p:cNvGrpSpPr/>
          <p:nvPr/>
        </p:nvGrpSpPr>
        <p:grpSpPr>
          <a:xfrm>
            <a:off x="1399182" y="2325171"/>
            <a:ext cx="982068" cy="1118911"/>
            <a:chOff x="1399182" y="2325171"/>
            <a:chExt cx="982068" cy="1118911"/>
          </a:xfrm>
        </p:grpSpPr>
        <p:grpSp>
          <p:nvGrpSpPr>
            <p:cNvPr id="40" name="Group 39"/>
            <p:cNvGrpSpPr/>
            <p:nvPr/>
          </p:nvGrpSpPr>
          <p:grpSpPr>
            <a:xfrm>
              <a:off x="1399182" y="2629371"/>
              <a:ext cx="982068" cy="814711"/>
              <a:chOff x="1399182" y="2629371"/>
              <a:chExt cx="982068" cy="814711"/>
            </a:xfrm>
          </p:grpSpPr>
          <p:cxnSp>
            <p:nvCxnSpPr>
              <p:cNvPr id="42" name="Straight Arrow Connector 41"/>
              <p:cNvCxnSpPr/>
              <p:nvPr/>
            </p:nvCxnSpPr>
            <p:spPr>
              <a:xfrm flipH="1">
                <a:off x="1741749" y="2733675"/>
                <a:ext cx="639501" cy="710407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Arc 42"/>
              <p:cNvSpPr/>
              <p:nvPr/>
            </p:nvSpPr>
            <p:spPr>
              <a:xfrm rot="2652929">
                <a:off x="1399182" y="2629371"/>
                <a:ext cx="639501" cy="758032"/>
              </a:xfrm>
              <a:prstGeom prst="arc">
                <a:avLst>
                  <a:gd name="adj1" fmla="val 16200000"/>
                  <a:gd name="adj2" fmla="val 20483784"/>
                </a:avLst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1649930" y="2325171"/>
                  <a:ext cx="339837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9930" y="2325171"/>
                  <a:ext cx="339837" cy="49244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7014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2</a:t>
            </a:fld>
            <a:endParaRPr lang="hr-HR"/>
          </a:p>
        </p:txBody>
      </p:sp>
      <p:sp>
        <p:nvSpPr>
          <p:cNvPr id="3" name="Google Shape;105;p2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374C81"/>
              </a:buClr>
              <a:buSzPts val="4400"/>
            </a:pPr>
            <a:r>
              <a:rPr lang="en-GB" sz="4400" dirty="0" smtClean="0">
                <a:solidFill>
                  <a:srgbClr val="374C81"/>
                </a:solidFill>
                <a:latin typeface="Calibri"/>
                <a:ea typeface="Calibri"/>
                <a:cs typeface="Calibri"/>
                <a:sym typeface="Calibri"/>
              </a:rPr>
              <a:t>Conservation</a:t>
            </a:r>
            <a:endParaRPr lang="hr-HR" sz="4400" dirty="0">
              <a:solidFill>
                <a:srgbClr val="374C8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5008" y="1843723"/>
            <a:ext cx="154850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3200" dirty="0" smtClean="0"/>
              <a:t>- Energy</a:t>
            </a:r>
            <a:endParaRPr lang="en-GB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172" y="1925897"/>
            <a:ext cx="4712226" cy="404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56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20</a:t>
            </a:fld>
            <a:endParaRPr lang="hr-HR"/>
          </a:p>
        </p:txBody>
      </p:sp>
      <p:sp>
        <p:nvSpPr>
          <p:cNvPr id="3" name="Google Shape;105;p2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374C81"/>
              </a:buClr>
              <a:buSzPts val="4400"/>
            </a:pPr>
            <a:r>
              <a:rPr lang="en-GB" sz="4400" dirty="0" smtClean="0">
                <a:solidFill>
                  <a:srgbClr val="374C81"/>
                </a:solidFill>
                <a:latin typeface="Calibri"/>
                <a:ea typeface="Calibri"/>
                <a:cs typeface="Calibri"/>
                <a:sym typeface="Calibri"/>
              </a:rPr>
              <a:t>One substrate</a:t>
            </a:r>
            <a:endParaRPr lang="hr-HR" sz="4400" dirty="0">
              <a:solidFill>
                <a:srgbClr val="374C8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66975" y="2181225"/>
                <a:ext cx="49936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6975" y="2181225"/>
                <a:ext cx="499367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52550" y="3453607"/>
                <a:ext cx="63395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550" y="3453607"/>
                <a:ext cx="633955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/>
          <p:cNvGrpSpPr/>
          <p:nvPr/>
        </p:nvGrpSpPr>
        <p:grpSpPr>
          <a:xfrm>
            <a:off x="1864554" y="2844403"/>
            <a:ext cx="790028" cy="1187319"/>
            <a:chOff x="1864554" y="2844403"/>
            <a:chExt cx="790028" cy="1187319"/>
          </a:xfrm>
        </p:grpSpPr>
        <p:grpSp>
          <p:nvGrpSpPr>
            <p:cNvPr id="24" name="Group 23"/>
            <p:cNvGrpSpPr/>
            <p:nvPr/>
          </p:nvGrpSpPr>
          <p:grpSpPr>
            <a:xfrm>
              <a:off x="1864554" y="2844403"/>
              <a:ext cx="687203" cy="1187319"/>
              <a:chOff x="1864554" y="2844403"/>
              <a:chExt cx="687203" cy="1187319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 flipH="1">
                <a:off x="1878415" y="2844403"/>
                <a:ext cx="639501" cy="710407"/>
              </a:xfrm>
              <a:prstGeom prst="straightConnector1">
                <a:avLst/>
              </a:prstGeom>
              <a:ln w="31750"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Arc 14"/>
              <p:cNvSpPr/>
              <p:nvPr/>
            </p:nvSpPr>
            <p:spPr>
              <a:xfrm rot="18654877">
                <a:off x="1888405" y="3368370"/>
                <a:ext cx="639501" cy="687203"/>
              </a:xfrm>
              <a:prstGeom prst="arc">
                <a:avLst/>
              </a:prstGeom>
              <a:ln w="31750"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2275889" y="3504021"/>
                  <a:ext cx="37869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5889" y="3504021"/>
                  <a:ext cx="378693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35"/>
          <p:cNvGrpSpPr/>
          <p:nvPr/>
        </p:nvGrpSpPr>
        <p:grpSpPr>
          <a:xfrm>
            <a:off x="1399182" y="2325171"/>
            <a:ext cx="982068" cy="1118911"/>
            <a:chOff x="1399182" y="2325171"/>
            <a:chExt cx="982068" cy="1118911"/>
          </a:xfrm>
        </p:grpSpPr>
        <p:grpSp>
          <p:nvGrpSpPr>
            <p:cNvPr id="37" name="Group 36"/>
            <p:cNvGrpSpPr/>
            <p:nvPr/>
          </p:nvGrpSpPr>
          <p:grpSpPr>
            <a:xfrm>
              <a:off x="1399182" y="2629371"/>
              <a:ext cx="982068" cy="814711"/>
              <a:chOff x="1399182" y="2629371"/>
              <a:chExt cx="982068" cy="814711"/>
            </a:xfrm>
          </p:grpSpPr>
          <p:cxnSp>
            <p:nvCxnSpPr>
              <p:cNvPr id="39" name="Straight Arrow Connector 38"/>
              <p:cNvCxnSpPr/>
              <p:nvPr/>
            </p:nvCxnSpPr>
            <p:spPr>
              <a:xfrm flipH="1">
                <a:off x="1741749" y="2733675"/>
                <a:ext cx="639501" cy="710407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Arc 39"/>
              <p:cNvSpPr/>
              <p:nvPr/>
            </p:nvSpPr>
            <p:spPr>
              <a:xfrm rot="2652929">
                <a:off x="1399182" y="2629371"/>
                <a:ext cx="639501" cy="758032"/>
              </a:xfrm>
              <a:prstGeom prst="arc">
                <a:avLst>
                  <a:gd name="adj1" fmla="val 16200000"/>
                  <a:gd name="adj2" fmla="val 20483784"/>
                </a:avLst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1649930" y="2325171"/>
                  <a:ext cx="339837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9930" y="2325171"/>
                  <a:ext cx="339837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4572000" y="2097999"/>
            <a:ext cx="2553584" cy="1361957"/>
            <a:chOff x="4572000" y="2097999"/>
            <a:chExt cx="2553584" cy="13619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4572000" y="2844403"/>
                  <a:ext cx="2553584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4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sub>
                        </m:sSub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GB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sz="4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GB" sz="4000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2844403"/>
                  <a:ext cx="2553584" cy="61555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TextBox 40"/>
            <p:cNvSpPr txBox="1"/>
            <p:nvPr/>
          </p:nvSpPr>
          <p:spPr>
            <a:xfrm>
              <a:off x="4641731" y="2097999"/>
              <a:ext cx="2414122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Conservation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482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21</a:t>
            </a:fld>
            <a:endParaRPr lang="hr-HR"/>
          </a:p>
        </p:txBody>
      </p:sp>
      <p:sp>
        <p:nvSpPr>
          <p:cNvPr id="3" name="Google Shape;105;p2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374C81"/>
              </a:buClr>
              <a:buSzPts val="4400"/>
            </a:pPr>
            <a:r>
              <a:rPr lang="en-GB" sz="4400" dirty="0" smtClean="0">
                <a:solidFill>
                  <a:srgbClr val="374C81"/>
                </a:solidFill>
                <a:latin typeface="Calibri"/>
                <a:ea typeface="Calibri"/>
                <a:cs typeface="Calibri"/>
                <a:sym typeface="Calibri"/>
              </a:rPr>
              <a:t>One substrate</a:t>
            </a:r>
            <a:endParaRPr lang="hr-HR" sz="4400" dirty="0">
              <a:solidFill>
                <a:srgbClr val="374C8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66975" y="2181225"/>
                <a:ext cx="49936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6975" y="2181225"/>
                <a:ext cx="499367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52550" y="3453607"/>
                <a:ext cx="63395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550" y="3453607"/>
                <a:ext cx="633955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/>
          <p:cNvGrpSpPr/>
          <p:nvPr/>
        </p:nvGrpSpPr>
        <p:grpSpPr>
          <a:xfrm>
            <a:off x="1864554" y="2844403"/>
            <a:ext cx="790028" cy="1187319"/>
            <a:chOff x="1864554" y="2844403"/>
            <a:chExt cx="790028" cy="1187319"/>
          </a:xfrm>
        </p:grpSpPr>
        <p:grpSp>
          <p:nvGrpSpPr>
            <p:cNvPr id="24" name="Group 23"/>
            <p:cNvGrpSpPr/>
            <p:nvPr/>
          </p:nvGrpSpPr>
          <p:grpSpPr>
            <a:xfrm>
              <a:off x="1864554" y="2844403"/>
              <a:ext cx="687203" cy="1187319"/>
              <a:chOff x="1864554" y="2844403"/>
              <a:chExt cx="687203" cy="1187319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 flipH="1">
                <a:off x="1878415" y="2844403"/>
                <a:ext cx="639501" cy="710407"/>
              </a:xfrm>
              <a:prstGeom prst="straightConnector1">
                <a:avLst/>
              </a:prstGeom>
              <a:ln w="31750"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Arc 14"/>
              <p:cNvSpPr/>
              <p:nvPr/>
            </p:nvSpPr>
            <p:spPr>
              <a:xfrm rot="18654877">
                <a:off x="1888405" y="3368370"/>
                <a:ext cx="639501" cy="687203"/>
              </a:xfrm>
              <a:prstGeom prst="arc">
                <a:avLst/>
              </a:prstGeom>
              <a:ln w="31750"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2275889" y="3504021"/>
                  <a:ext cx="37869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5889" y="3504021"/>
                  <a:ext cx="378693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35"/>
          <p:cNvGrpSpPr/>
          <p:nvPr/>
        </p:nvGrpSpPr>
        <p:grpSpPr>
          <a:xfrm>
            <a:off x="1399182" y="2325171"/>
            <a:ext cx="982068" cy="1118911"/>
            <a:chOff x="1399182" y="2325171"/>
            <a:chExt cx="982068" cy="1118911"/>
          </a:xfrm>
        </p:grpSpPr>
        <p:grpSp>
          <p:nvGrpSpPr>
            <p:cNvPr id="37" name="Group 36"/>
            <p:cNvGrpSpPr/>
            <p:nvPr/>
          </p:nvGrpSpPr>
          <p:grpSpPr>
            <a:xfrm>
              <a:off x="1399182" y="2629371"/>
              <a:ext cx="982068" cy="814711"/>
              <a:chOff x="1399182" y="2629371"/>
              <a:chExt cx="982068" cy="814711"/>
            </a:xfrm>
          </p:grpSpPr>
          <p:cxnSp>
            <p:nvCxnSpPr>
              <p:cNvPr id="39" name="Straight Arrow Connector 38"/>
              <p:cNvCxnSpPr/>
              <p:nvPr/>
            </p:nvCxnSpPr>
            <p:spPr>
              <a:xfrm flipH="1">
                <a:off x="1741749" y="2733675"/>
                <a:ext cx="639501" cy="710407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Arc 39"/>
              <p:cNvSpPr/>
              <p:nvPr/>
            </p:nvSpPr>
            <p:spPr>
              <a:xfrm rot="2652929">
                <a:off x="1399182" y="2629371"/>
                <a:ext cx="639501" cy="758032"/>
              </a:xfrm>
              <a:prstGeom prst="arc">
                <a:avLst>
                  <a:gd name="adj1" fmla="val 16200000"/>
                  <a:gd name="adj2" fmla="val 20483784"/>
                </a:avLst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1649930" y="2325171"/>
                  <a:ext cx="339837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9930" y="2325171"/>
                  <a:ext cx="339837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4572000" y="2097999"/>
            <a:ext cx="2553584" cy="1361957"/>
            <a:chOff x="4572000" y="2097999"/>
            <a:chExt cx="2553584" cy="13619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4572000" y="2844403"/>
                  <a:ext cx="2553584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4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sub>
                        </m:sSub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GB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sz="4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GB" sz="4000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2844403"/>
                  <a:ext cx="2553584" cy="61555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TextBox 40"/>
            <p:cNvSpPr txBox="1"/>
            <p:nvPr/>
          </p:nvSpPr>
          <p:spPr>
            <a:xfrm>
              <a:off x="4641731" y="2097999"/>
              <a:ext cx="2414122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Conservation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004412" y="4268091"/>
                <a:ext cx="3827907" cy="15033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4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acc>
                                    <m:accPr>
                                      <m:chr m:val="̇"/>
                                      <m:ctrlPr>
                                        <a:rPr lang="en-GB" sz="4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40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acc>
                                </m:den>
                              </m:f>
                              <m:r>
                                <a:rPr lang="en-GB" sz="4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4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acc>
                                    <m:accPr>
                                      <m:chr m:val="̇"/>
                                      <m:ctrlPr>
                                        <a:rPr lang="en-GB" sz="4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40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acc>
                                  <m:r>
                                    <a:rPr lang="en-GB" sz="40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412" y="4268091"/>
                <a:ext cx="3827907" cy="15033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156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22</a:t>
            </a:fld>
            <a:endParaRPr lang="hr-HR"/>
          </a:p>
        </p:txBody>
      </p:sp>
      <p:sp>
        <p:nvSpPr>
          <p:cNvPr id="3" name="Google Shape;105;p2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374C81"/>
              </a:buClr>
              <a:buSzPts val="4400"/>
            </a:pPr>
            <a:r>
              <a:rPr lang="en-GB" sz="4400" dirty="0" smtClean="0">
                <a:solidFill>
                  <a:srgbClr val="374C81"/>
                </a:solidFill>
                <a:latin typeface="Calibri"/>
                <a:ea typeface="Calibri"/>
                <a:cs typeface="Calibri"/>
                <a:sym typeface="Calibri"/>
              </a:rPr>
              <a:t>Inhibition example</a:t>
            </a:r>
            <a:endParaRPr lang="hr-HR" sz="4400" dirty="0">
              <a:solidFill>
                <a:srgbClr val="374C8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610" y="1690689"/>
            <a:ext cx="3876651" cy="338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01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23</a:t>
            </a:fld>
            <a:endParaRPr lang="hr-HR"/>
          </a:p>
        </p:txBody>
      </p:sp>
      <p:sp>
        <p:nvSpPr>
          <p:cNvPr id="3" name="Google Shape;105;p2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374C81"/>
              </a:buClr>
              <a:buSzPts val="4400"/>
            </a:pPr>
            <a:r>
              <a:rPr lang="en-GB" sz="4400" dirty="0">
                <a:solidFill>
                  <a:srgbClr val="374C81"/>
                </a:solidFill>
                <a:latin typeface="Calibri"/>
                <a:ea typeface="Calibri"/>
                <a:cs typeface="Calibri"/>
                <a:sym typeface="Calibri"/>
              </a:rPr>
              <a:t>Inhibition example</a:t>
            </a:r>
            <a:endParaRPr lang="hr-HR" sz="4400" dirty="0">
              <a:solidFill>
                <a:srgbClr val="374C8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4024313"/>
            <a:ext cx="2675575" cy="15097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3744" y="1501139"/>
            <a:ext cx="1513744" cy="151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32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1.19114 -0.00324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49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466975" y="2181225"/>
                <a:ext cx="49936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6975" y="2181225"/>
                <a:ext cx="499367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352550" y="3453607"/>
                <a:ext cx="63395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550" y="3453607"/>
                <a:ext cx="633955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600450" y="3453607"/>
                <a:ext cx="59221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450" y="3453607"/>
                <a:ext cx="592213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3082379" y="2432536"/>
            <a:ext cx="964927" cy="1019864"/>
            <a:chOff x="3082379" y="2432536"/>
            <a:chExt cx="964927" cy="1019864"/>
          </a:xfrm>
        </p:grpSpPr>
        <p:grpSp>
          <p:nvGrpSpPr>
            <p:cNvPr id="49" name="Group 48"/>
            <p:cNvGrpSpPr/>
            <p:nvPr/>
          </p:nvGrpSpPr>
          <p:grpSpPr>
            <a:xfrm>
              <a:off x="3082379" y="2659683"/>
              <a:ext cx="964927" cy="792717"/>
              <a:chOff x="3082379" y="2659683"/>
              <a:chExt cx="964927" cy="792717"/>
            </a:xfrm>
          </p:grpSpPr>
          <p:cxnSp>
            <p:nvCxnSpPr>
              <p:cNvPr id="51" name="Straight Arrow Connector 50"/>
              <p:cNvCxnSpPr/>
              <p:nvPr/>
            </p:nvCxnSpPr>
            <p:spPr>
              <a:xfrm>
                <a:off x="3082379" y="2743200"/>
                <a:ext cx="640800" cy="709200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Arc 51"/>
              <p:cNvSpPr/>
              <p:nvPr/>
            </p:nvSpPr>
            <p:spPr>
              <a:xfrm rot="13343454">
                <a:off x="3407805" y="2659683"/>
                <a:ext cx="639501" cy="638656"/>
              </a:xfrm>
              <a:prstGeom prst="arc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3523669" y="2432536"/>
                  <a:ext cx="282320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3669" y="2432536"/>
                  <a:ext cx="282320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/>
          <p:cNvGrpSpPr/>
          <p:nvPr/>
        </p:nvGrpSpPr>
        <p:grpSpPr>
          <a:xfrm>
            <a:off x="2800059" y="2838260"/>
            <a:ext cx="778021" cy="1051709"/>
            <a:chOff x="2800059" y="2838260"/>
            <a:chExt cx="778021" cy="1051709"/>
          </a:xfrm>
        </p:grpSpPr>
        <p:grpSp>
          <p:nvGrpSpPr>
            <p:cNvPr id="45" name="Group 44"/>
            <p:cNvGrpSpPr/>
            <p:nvPr/>
          </p:nvGrpSpPr>
          <p:grpSpPr>
            <a:xfrm>
              <a:off x="2842441" y="2838260"/>
              <a:ext cx="735639" cy="1051709"/>
              <a:chOff x="2842441" y="2838260"/>
              <a:chExt cx="735639" cy="1051709"/>
            </a:xfrm>
          </p:grpSpPr>
          <p:cxnSp>
            <p:nvCxnSpPr>
              <p:cNvPr id="47" name="Straight Arrow Connector 46"/>
              <p:cNvCxnSpPr/>
              <p:nvPr/>
            </p:nvCxnSpPr>
            <p:spPr>
              <a:xfrm>
                <a:off x="2937280" y="2838260"/>
                <a:ext cx="640800" cy="709200"/>
              </a:xfrm>
              <a:prstGeom prst="straightConnector1">
                <a:avLst/>
              </a:prstGeom>
              <a:ln w="31750"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Arc 47"/>
              <p:cNvSpPr/>
              <p:nvPr/>
            </p:nvSpPr>
            <p:spPr>
              <a:xfrm rot="19168586">
                <a:off x="2842441" y="3251313"/>
                <a:ext cx="639501" cy="638656"/>
              </a:xfrm>
              <a:prstGeom prst="arc">
                <a:avLst/>
              </a:prstGeom>
              <a:ln w="31750"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2800059" y="3324419"/>
                  <a:ext cx="282320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0059" y="3324419"/>
                  <a:ext cx="282320" cy="49244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 25"/>
          <p:cNvGrpSpPr/>
          <p:nvPr/>
        </p:nvGrpSpPr>
        <p:grpSpPr>
          <a:xfrm>
            <a:off x="1864554" y="2844403"/>
            <a:ext cx="790028" cy="1187319"/>
            <a:chOff x="1864554" y="2844403"/>
            <a:chExt cx="790028" cy="1187319"/>
          </a:xfrm>
        </p:grpSpPr>
        <p:grpSp>
          <p:nvGrpSpPr>
            <p:cNvPr id="34" name="Group 33"/>
            <p:cNvGrpSpPr/>
            <p:nvPr/>
          </p:nvGrpSpPr>
          <p:grpSpPr>
            <a:xfrm>
              <a:off x="1864554" y="2844403"/>
              <a:ext cx="687203" cy="1187319"/>
              <a:chOff x="1864554" y="2844403"/>
              <a:chExt cx="687203" cy="1187319"/>
            </a:xfrm>
          </p:grpSpPr>
          <p:cxnSp>
            <p:nvCxnSpPr>
              <p:cNvPr id="43" name="Straight Arrow Connector 42"/>
              <p:cNvCxnSpPr/>
              <p:nvPr/>
            </p:nvCxnSpPr>
            <p:spPr>
              <a:xfrm flipH="1">
                <a:off x="1878415" y="2844403"/>
                <a:ext cx="639501" cy="710407"/>
              </a:xfrm>
              <a:prstGeom prst="straightConnector1">
                <a:avLst/>
              </a:prstGeom>
              <a:ln w="31750"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Arc 43"/>
              <p:cNvSpPr/>
              <p:nvPr/>
            </p:nvSpPr>
            <p:spPr>
              <a:xfrm rot="18654877">
                <a:off x="1888405" y="3368370"/>
                <a:ext cx="639501" cy="687203"/>
              </a:xfrm>
              <a:prstGeom prst="arc">
                <a:avLst/>
              </a:prstGeom>
              <a:ln w="31750"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2275889" y="3504021"/>
                  <a:ext cx="37869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5889" y="3504021"/>
                  <a:ext cx="378693" cy="49244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/>
          <p:cNvGrpSpPr/>
          <p:nvPr/>
        </p:nvGrpSpPr>
        <p:grpSpPr>
          <a:xfrm>
            <a:off x="1399182" y="2325171"/>
            <a:ext cx="982068" cy="1118911"/>
            <a:chOff x="1399182" y="2325171"/>
            <a:chExt cx="982068" cy="1118911"/>
          </a:xfrm>
        </p:grpSpPr>
        <p:grpSp>
          <p:nvGrpSpPr>
            <p:cNvPr id="28" name="Group 27"/>
            <p:cNvGrpSpPr/>
            <p:nvPr/>
          </p:nvGrpSpPr>
          <p:grpSpPr>
            <a:xfrm>
              <a:off x="1399182" y="2629371"/>
              <a:ext cx="982068" cy="814711"/>
              <a:chOff x="1399182" y="2629371"/>
              <a:chExt cx="982068" cy="814711"/>
            </a:xfrm>
          </p:grpSpPr>
          <p:cxnSp>
            <p:nvCxnSpPr>
              <p:cNvPr id="31" name="Straight Arrow Connector 30"/>
              <p:cNvCxnSpPr/>
              <p:nvPr/>
            </p:nvCxnSpPr>
            <p:spPr>
              <a:xfrm flipH="1">
                <a:off x="1741749" y="2733675"/>
                <a:ext cx="639501" cy="710407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Arc 32"/>
              <p:cNvSpPr/>
              <p:nvPr/>
            </p:nvSpPr>
            <p:spPr>
              <a:xfrm rot="2652929">
                <a:off x="1399182" y="2629371"/>
                <a:ext cx="639501" cy="758032"/>
              </a:xfrm>
              <a:prstGeom prst="arc">
                <a:avLst>
                  <a:gd name="adj1" fmla="val 16200000"/>
                  <a:gd name="adj2" fmla="val 20483784"/>
                </a:avLst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1649930" y="2325171"/>
                  <a:ext cx="339837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9930" y="2325171"/>
                  <a:ext cx="339837" cy="49244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24</a:t>
            </a:fld>
            <a:endParaRPr lang="hr-HR"/>
          </a:p>
        </p:txBody>
      </p:sp>
      <p:sp>
        <p:nvSpPr>
          <p:cNvPr id="3" name="Google Shape;105;p2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374C81"/>
              </a:buClr>
              <a:buSzPts val="4400"/>
            </a:pPr>
            <a:r>
              <a:rPr lang="en-GB" sz="4400" dirty="0">
                <a:solidFill>
                  <a:srgbClr val="374C81"/>
                </a:solidFill>
                <a:latin typeface="Calibri"/>
                <a:ea typeface="Calibri"/>
                <a:cs typeface="Calibri"/>
                <a:sym typeface="Calibri"/>
              </a:rPr>
              <a:t>Inhibition example</a:t>
            </a:r>
            <a:endParaRPr lang="hr-HR" sz="4400" dirty="0">
              <a:solidFill>
                <a:srgbClr val="374C8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229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25</a:t>
            </a:fld>
            <a:endParaRPr lang="hr-HR"/>
          </a:p>
        </p:txBody>
      </p:sp>
      <p:sp>
        <p:nvSpPr>
          <p:cNvPr id="3" name="Google Shape;105;p2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374C81"/>
              </a:buClr>
              <a:buSzPts val="4400"/>
            </a:pPr>
            <a:r>
              <a:rPr lang="en-GB" sz="4400" dirty="0" smtClean="0">
                <a:solidFill>
                  <a:srgbClr val="374C81"/>
                </a:solidFill>
                <a:latin typeface="Calibri"/>
                <a:ea typeface="Calibri"/>
                <a:cs typeface="Calibri"/>
                <a:sym typeface="Calibri"/>
              </a:rPr>
              <a:t>Inhibition example</a:t>
            </a:r>
            <a:endParaRPr lang="hr-HR" sz="4400" dirty="0">
              <a:solidFill>
                <a:srgbClr val="374C8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923925" y="3535768"/>
            <a:ext cx="2840113" cy="1887935"/>
            <a:chOff x="1352550" y="2181225"/>
            <a:chExt cx="2840113" cy="18879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2466975" y="2181225"/>
                  <a:ext cx="499367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4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sub>
                        </m:sSub>
                      </m:oMath>
                    </m:oMathPara>
                  </a14:m>
                  <a:endParaRPr lang="en-GB" sz="40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6975" y="2181225"/>
                  <a:ext cx="499367" cy="61555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1352550" y="3453607"/>
                  <a:ext cx="633955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4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oMath>
                    </m:oMathPara>
                  </a14:m>
                  <a:endParaRPr lang="en-GB" sz="40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2550" y="3453607"/>
                  <a:ext cx="633955" cy="61555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3600450" y="3453607"/>
                  <a:ext cx="592213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4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</m:oMath>
                    </m:oMathPara>
                  </a14:m>
                  <a:endParaRPr lang="en-GB" sz="40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0450" y="3453607"/>
                  <a:ext cx="592213" cy="61555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" name="Group 32"/>
            <p:cNvGrpSpPr/>
            <p:nvPr/>
          </p:nvGrpSpPr>
          <p:grpSpPr>
            <a:xfrm>
              <a:off x="3082379" y="2432536"/>
              <a:ext cx="964927" cy="1019864"/>
              <a:chOff x="3082379" y="2432536"/>
              <a:chExt cx="964927" cy="1019864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3082379" y="2659683"/>
                <a:ext cx="964927" cy="792717"/>
                <a:chOff x="3082379" y="2659683"/>
                <a:chExt cx="964927" cy="792717"/>
              </a:xfrm>
            </p:grpSpPr>
            <p:cxnSp>
              <p:nvCxnSpPr>
                <p:cNvPr id="16" name="Straight Arrow Connector 15"/>
                <p:cNvCxnSpPr/>
                <p:nvPr/>
              </p:nvCxnSpPr>
              <p:spPr>
                <a:xfrm>
                  <a:off x="3082379" y="2743200"/>
                  <a:ext cx="640800" cy="709200"/>
                </a:xfrm>
                <a:prstGeom prst="straightConnector1">
                  <a:avLst/>
                </a:prstGeom>
                <a:ln w="317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Arc 20"/>
                <p:cNvSpPr/>
                <p:nvPr/>
              </p:nvSpPr>
              <p:spPr>
                <a:xfrm rot="13343454">
                  <a:off x="3407805" y="2659683"/>
                  <a:ext cx="639501" cy="638656"/>
                </a:xfrm>
                <a:prstGeom prst="arc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3523669" y="2432536"/>
                    <a:ext cx="282320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oMath>
                      </m:oMathPara>
                    </a14:m>
                    <a:endParaRPr lang="en-GB" sz="3200" dirty="0"/>
                  </a:p>
                </p:txBody>
              </p:sp>
            </mc:Choice>
            <mc:Fallback xmlns="">
              <p:sp>
                <p:nvSpPr>
                  <p:cNvPr id="27" name="TextBox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23669" y="2432536"/>
                    <a:ext cx="282320" cy="492443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4" name="Group 33"/>
            <p:cNvGrpSpPr/>
            <p:nvPr/>
          </p:nvGrpSpPr>
          <p:grpSpPr>
            <a:xfrm>
              <a:off x="2800059" y="2838260"/>
              <a:ext cx="778021" cy="1051709"/>
              <a:chOff x="2800059" y="2838260"/>
              <a:chExt cx="778021" cy="1051709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2842441" y="2838260"/>
                <a:ext cx="735639" cy="1051709"/>
                <a:chOff x="2842441" y="2838260"/>
                <a:chExt cx="735639" cy="1051709"/>
              </a:xfrm>
            </p:grpSpPr>
            <p:cxnSp>
              <p:nvCxnSpPr>
                <p:cNvPr id="17" name="Straight Arrow Connector 16"/>
                <p:cNvCxnSpPr/>
                <p:nvPr/>
              </p:nvCxnSpPr>
              <p:spPr>
                <a:xfrm>
                  <a:off x="2937280" y="2838260"/>
                  <a:ext cx="640800" cy="709200"/>
                </a:xfrm>
                <a:prstGeom prst="straightConnector1">
                  <a:avLst/>
                </a:prstGeom>
                <a:ln w="31750"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Arc 21"/>
                <p:cNvSpPr/>
                <p:nvPr/>
              </p:nvSpPr>
              <p:spPr>
                <a:xfrm rot="19168586">
                  <a:off x="2842441" y="3251313"/>
                  <a:ext cx="639501" cy="638656"/>
                </a:xfrm>
                <a:prstGeom prst="arc">
                  <a:avLst/>
                </a:prstGeom>
                <a:ln w="31750">
                  <a:head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2800059" y="3324419"/>
                    <a:ext cx="282320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oMath>
                      </m:oMathPara>
                    </a14:m>
                    <a:endParaRPr lang="en-GB" sz="3200" dirty="0"/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00059" y="3324419"/>
                    <a:ext cx="282320" cy="492443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2" name="Group 31"/>
            <p:cNvGrpSpPr/>
            <p:nvPr/>
          </p:nvGrpSpPr>
          <p:grpSpPr>
            <a:xfrm>
              <a:off x="1864554" y="2844403"/>
              <a:ext cx="790028" cy="1187319"/>
              <a:chOff x="1864554" y="2844403"/>
              <a:chExt cx="790028" cy="1187319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1864554" y="2844403"/>
                <a:ext cx="687203" cy="1187319"/>
                <a:chOff x="1864554" y="2844403"/>
                <a:chExt cx="687203" cy="1187319"/>
              </a:xfrm>
            </p:grpSpPr>
            <p:cxnSp>
              <p:nvCxnSpPr>
                <p:cNvPr id="12" name="Straight Arrow Connector 11"/>
                <p:cNvCxnSpPr/>
                <p:nvPr/>
              </p:nvCxnSpPr>
              <p:spPr>
                <a:xfrm flipH="1">
                  <a:off x="1878415" y="2844403"/>
                  <a:ext cx="639501" cy="710407"/>
                </a:xfrm>
                <a:prstGeom prst="straightConnector1">
                  <a:avLst/>
                </a:prstGeom>
                <a:ln w="31750"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Arc 14"/>
                <p:cNvSpPr/>
                <p:nvPr/>
              </p:nvSpPr>
              <p:spPr>
                <a:xfrm rot="18654877">
                  <a:off x="1888405" y="3368370"/>
                  <a:ext cx="639501" cy="687203"/>
                </a:xfrm>
                <a:prstGeom prst="arc">
                  <a:avLst/>
                </a:prstGeom>
                <a:ln w="31750">
                  <a:headEnd type="non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2275889" y="3504021"/>
                    <a:ext cx="378693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en-GB" sz="3200" dirty="0"/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75889" y="3504021"/>
                    <a:ext cx="378693" cy="492443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5" name="Group 34"/>
            <p:cNvGrpSpPr/>
            <p:nvPr/>
          </p:nvGrpSpPr>
          <p:grpSpPr>
            <a:xfrm>
              <a:off x="1399182" y="2325171"/>
              <a:ext cx="982068" cy="1118911"/>
              <a:chOff x="1399182" y="2325171"/>
              <a:chExt cx="982068" cy="1118911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1399182" y="2629371"/>
                <a:ext cx="982068" cy="814711"/>
                <a:chOff x="1399182" y="2629371"/>
                <a:chExt cx="982068" cy="814711"/>
              </a:xfrm>
            </p:grpSpPr>
            <p:cxnSp>
              <p:nvCxnSpPr>
                <p:cNvPr id="38" name="Straight Arrow Connector 37"/>
                <p:cNvCxnSpPr/>
                <p:nvPr/>
              </p:nvCxnSpPr>
              <p:spPr>
                <a:xfrm flipH="1">
                  <a:off x="1741749" y="2733675"/>
                  <a:ext cx="639501" cy="710407"/>
                </a:xfrm>
                <a:prstGeom prst="straightConnector1">
                  <a:avLst/>
                </a:prstGeom>
                <a:ln w="317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Arc 38"/>
                <p:cNvSpPr/>
                <p:nvPr/>
              </p:nvSpPr>
              <p:spPr>
                <a:xfrm rot="2652929">
                  <a:off x="1399182" y="2629371"/>
                  <a:ext cx="639501" cy="758032"/>
                </a:xfrm>
                <a:prstGeom prst="arc">
                  <a:avLst>
                    <a:gd name="adj1" fmla="val 16200000"/>
                    <a:gd name="adj2" fmla="val 20483784"/>
                  </a:avLst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1649930" y="2325171"/>
                    <a:ext cx="339837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oMath>
                      </m:oMathPara>
                    </a14:m>
                    <a:endParaRPr lang="en-GB" sz="3200" dirty="0"/>
                  </a:p>
                </p:txBody>
              </p:sp>
            </mc:Choice>
            <mc:Fallback xmlns="">
              <p:sp>
                <p:nvSpPr>
                  <p:cNvPr id="37" name="TextBox 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49930" y="2325171"/>
                    <a:ext cx="339837" cy="49244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434213" y="2191744"/>
                <a:ext cx="936988" cy="818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sub>
                          </m:sSub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213" y="2191744"/>
                <a:ext cx="936988" cy="81804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761020" y="3443310"/>
                <a:ext cx="1030089" cy="818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1020" y="3443310"/>
                <a:ext cx="1030089" cy="81804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761020" y="4695763"/>
                <a:ext cx="1001749" cy="818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1020" y="4695763"/>
                <a:ext cx="1001749" cy="81804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749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26</a:t>
            </a:fld>
            <a:endParaRPr lang="hr-HR"/>
          </a:p>
        </p:txBody>
      </p:sp>
      <p:sp>
        <p:nvSpPr>
          <p:cNvPr id="3" name="Google Shape;105;p2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374C81"/>
              </a:buClr>
              <a:buSzPts val="4400"/>
            </a:pPr>
            <a:r>
              <a:rPr lang="en-GB" sz="4400" dirty="0" smtClean="0">
                <a:solidFill>
                  <a:srgbClr val="374C81"/>
                </a:solidFill>
                <a:latin typeface="Calibri"/>
                <a:ea typeface="Calibri"/>
                <a:cs typeface="Calibri"/>
                <a:sym typeface="Calibri"/>
              </a:rPr>
              <a:t>Inhibition example</a:t>
            </a:r>
            <a:endParaRPr lang="hr-HR" sz="4400" dirty="0">
              <a:solidFill>
                <a:srgbClr val="374C8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923925" y="3535768"/>
            <a:ext cx="2840113" cy="1887935"/>
            <a:chOff x="1352550" y="2181225"/>
            <a:chExt cx="2840113" cy="18879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2466975" y="2181225"/>
                  <a:ext cx="499367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4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sub>
                        </m:sSub>
                      </m:oMath>
                    </m:oMathPara>
                  </a14:m>
                  <a:endParaRPr lang="en-GB" sz="40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6975" y="2181225"/>
                  <a:ext cx="499367" cy="61555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1352550" y="3453607"/>
                  <a:ext cx="633955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4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oMath>
                    </m:oMathPara>
                  </a14:m>
                  <a:endParaRPr lang="en-GB" sz="40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2550" y="3453607"/>
                  <a:ext cx="633955" cy="61555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3600450" y="3453607"/>
                  <a:ext cx="592213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4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</m:oMath>
                    </m:oMathPara>
                  </a14:m>
                  <a:endParaRPr lang="en-GB" sz="40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0450" y="3453607"/>
                  <a:ext cx="592213" cy="61555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" name="Group 32"/>
            <p:cNvGrpSpPr/>
            <p:nvPr/>
          </p:nvGrpSpPr>
          <p:grpSpPr>
            <a:xfrm>
              <a:off x="3082379" y="2432536"/>
              <a:ext cx="964927" cy="1019864"/>
              <a:chOff x="3082379" y="2432536"/>
              <a:chExt cx="964927" cy="1019864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3082379" y="2659683"/>
                <a:ext cx="964927" cy="792717"/>
                <a:chOff x="3082379" y="2659683"/>
                <a:chExt cx="964927" cy="792717"/>
              </a:xfrm>
            </p:grpSpPr>
            <p:cxnSp>
              <p:nvCxnSpPr>
                <p:cNvPr id="16" name="Straight Arrow Connector 15"/>
                <p:cNvCxnSpPr/>
                <p:nvPr/>
              </p:nvCxnSpPr>
              <p:spPr>
                <a:xfrm>
                  <a:off x="3082379" y="2743200"/>
                  <a:ext cx="640800" cy="709200"/>
                </a:xfrm>
                <a:prstGeom prst="straightConnector1">
                  <a:avLst/>
                </a:prstGeom>
                <a:ln w="317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Arc 20"/>
                <p:cNvSpPr/>
                <p:nvPr/>
              </p:nvSpPr>
              <p:spPr>
                <a:xfrm rot="13343454">
                  <a:off x="3407805" y="2659683"/>
                  <a:ext cx="639501" cy="638656"/>
                </a:xfrm>
                <a:prstGeom prst="arc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3523669" y="2432536"/>
                    <a:ext cx="282320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oMath>
                      </m:oMathPara>
                    </a14:m>
                    <a:endParaRPr lang="en-GB" sz="3200" dirty="0"/>
                  </a:p>
                </p:txBody>
              </p:sp>
            </mc:Choice>
            <mc:Fallback xmlns="">
              <p:sp>
                <p:nvSpPr>
                  <p:cNvPr id="27" name="TextBox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23669" y="2432536"/>
                    <a:ext cx="282320" cy="492443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4" name="Group 33"/>
            <p:cNvGrpSpPr/>
            <p:nvPr/>
          </p:nvGrpSpPr>
          <p:grpSpPr>
            <a:xfrm>
              <a:off x="2800059" y="2838260"/>
              <a:ext cx="778021" cy="1051709"/>
              <a:chOff x="2800059" y="2838260"/>
              <a:chExt cx="778021" cy="1051709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2842441" y="2838260"/>
                <a:ext cx="735639" cy="1051709"/>
                <a:chOff x="2842441" y="2838260"/>
                <a:chExt cx="735639" cy="1051709"/>
              </a:xfrm>
            </p:grpSpPr>
            <p:cxnSp>
              <p:nvCxnSpPr>
                <p:cNvPr id="17" name="Straight Arrow Connector 16"/>
                <p:cNvCxnSpPr/>
                <p:nvPr/>
              </p:nvCxnSpPr>
              <p:spPr>
                <a:xfrm>
                  <a:off x="2937280" y="2838260"/>
                  <a:ext cx="640800" cy="709200"/>
                </a:xfrm>
                <a:prstGeom prst="straightConnector1">
                  <a:avLst/>
                </a:prstGeom>
                <a:ln w="31750"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Arc 21"/>
                <p:cNvSpPr/>
                <p:nvPr/>
              </p:nvSpPr>
              <p:spPr>
                <a:xfrm rot="19168586">
                  <a:off x="2842441" y="3251313"/>
                  <a:ext cx="639501" cy="638656"/>
                </a:xfrm>
                <a:prstGeom prst="arc">
                  <a:avLst/>
                </a:prstGeom>
                <a:ln w="31750">
                  <a:head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2800059" y="3324419"/>
                    <a:ext cx="282320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oMath>
                      </m:oMathPara>
                    </a14:m>
                    <a:endParaRPr lang="en-GB" sz="3200" dirty="0"/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00059" y="3324419"/>
                    <a:ext cx="282320" cy="492443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2" name="Group 31"/>
            <p:cNvGrpSpPr/>
            <p:nvPr/>
          </p:nvGrpSpPr>
          <p:grpSpPr>
            <a:xfrm>
              <a:off x="1864554" y="2844403"/>
              <a:ext cx="790028" cy="1187319"/>
              <a:chOff x="1864554" y="2844403"/>
              <a:chExt cx="790028" cy="1187319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1864554" y="2844403"/>
                <a:ext cx="687203" cy="1187319"/>
                <a:chOff x="1864554" y="2844403"/>
                <a:chExt cx="687203" cy="1187319"/>
              </a:xfrm>
            </p:grpSpPr>
            <p:cxnSp>
              <p:nvCxnSpPr>
                <p:cNvPr id="12" name="Straight Arrow Connector 11"/>
                <p:cNvCxnSpPr/>
                <p:nvPr/>
              </p:nvCxnSpPr>
              <p:spPr>
                <a:xfrm flipH="1">
                  <a:off x="1878415" y="2844403"/>
                  <a:ext cx="639501" cy="710407"/>
                </a:xfrm>
                <a:prstGeom prst="straightConnector1">
                  <a:avLst/>
                </a:prstGeom>
                <a:ln w="31750"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Arc 14"/>
                <p:cNvSpPr/>
                <p:nvPr/>
              </p:nvSpPr>
              <p:spPr>
                <a:xfrm rot="18654877">
                  <a:off x="1888405" y="3368370"/>
                  <a:ext cx="639501" cy="687203"/>
                </a:xfrm>
                <a:prstGeom prst="arc">
                  <a:avLst/>
                </a:prstGeom>
                <a:ln w="31750">
                  <a:headEnd type="non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2275889" y="3504021"/>
                    <a:ext cx="378693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en-GB" sz="3200" dirty="0"/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75889" y="3504021"/>
                    <a:ext cx="378693" cy="492443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5" name="Group 34"/>
            <p:cNvGrpSpPr/>
            <p:nvPr/>
          </p:nvGrpSpPr>
          <p:grpSpPr>
            <a:xfrm>
              <a:off x="1399182" y="2325171"/>
              <a:ext cx="982068" cy="1118911"/>
              <a:chOff x="1399182" y="2325171"/>
              <a:chExt cx="982068" cy="1118911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1399182" y="2629371"/>
                <a:ext cx="982068" cy="814711"/>
                <a:chOff x="1399182" y="2629371"/>
                <a:chExt cx="982068" cy="814711"/>
              </a:xfrm>
            </p:grpSpPr>
            <p:cxnSp>
              <p:nvCxnSpPr>
                <p:cNvPr id="38" name="Straight Arrow Connector 37"/>
                <p:cNvCxnSpPr/>
                <p:nvPr/>
              </p:nvCxnSpPr>
              <p:spPr>
                <a:xfrm flipH="1">
                  <a:off x="1741749" y="2733675"/>
                  <a:ext cx="639501" cy="710407"/>
                </a:xfrm>
                <a:prstGeom prst="straightConnector1">
                  <a:avLst/>
                </a:prstGeom>
                <a:ln w="317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Arc 38"/>
                <p:cNvSpPr/>
                <p:nvPr/>
              </p:nvSpPr>
              <p:spPr>
                <a:xfrm rot="2652929">
                  <a:off x="1399182" y="2629371"/>
                  <a:ext cx="639501" cy="758032"/>
                </a:xfrm>
                <a:prstGeom prst="arc">
                  <a:avLst>
                    <a:gd name="adj1" fmla="val 16200000"/>
                    <a:gd name="adj2" fmla="val 20483784"/>
                  </a:avLst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1649930" y="2325171"/>
                    <a:ext cx="339837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oMath>
                      </m:oMathPara>
                    </a14:m>
                    <a:endParaRPr lang="en-GB" sz="3200" dirty="0"/>
                  </a:p>
                </p:txBody>
              </p:sp>
            </mc:Choice>
            <mc:Fallback xmlns="">
              <p:sp>
                <p:nvSpPr>
                  <p:cNvPr id="37" name="TextBox 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49930" y="2325171"/>
                    <a:ext cx="339837" cy="49244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434213" y="2191744"/>
                <a:ext cx="2089162" cy="818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sub>
                          </m:sSub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GB" sz="2800" i="1"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213" y="2191744"/>
                <a:ext cx="2089162" cy="81804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761020" y="3443310"/>
                <a:ext cx="1914563" cy="818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GB" sz="2800" i="1"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1020" y="3443310"/>
                <a:ext cx="1914563" cy="81804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761020" y="4695763"/>
                <a:ext cx="1001749" cy="818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1020" y="4695763"/>
                <a:ext cx="1001749" cy="81804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994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27</a:t>
            </a:fld>
            <a:endParaRPr lang="hr-HR"/>
          </a:p>
        </p:txBody>
      </p:sp>
      <p:sp>
        <p:nvSpPr>
          <p:cNvPr id="3" name="Google Shape;105;p2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374C81"/>
              </a:buClr>
              <a:buSzPts val="4400"/>
            </a:pPr>
            <a:r>
              <a:rPr lang="en-GB" sz="4400" dirty="0" smtClean="0">
                <a:solidFill>
                  <a:srgbClr val="374C81"/>
                </a:solidFill>
                <a:latin typeface="Calibri"/>
                <a:ea typeface="Calibri"/>
                <a:cs typeface="Calibri"/>
                <a:sym typeface="Calibri"/>
              </a:rPr>
              <a:t>Inhibition example</a:t>
            </a:r>
            <a:endParaRPr lang="hr-HR" sz="4400" dirty="0">
              <a:solidFill>
                <a:srgbClr val="374C8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923925" y="3535768"/>
            <a:ext cx="2840113" cy="1887935"/>
            <a:chOff x="1352550" y="2181225"/>
            <a:chExt cx="2840113" cy="18879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2466975" y="2181225"/>
                  <a:ext cx="499367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4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sub>
                        </m:sSub>
                      </m:oMath>
                    </m:oMathPara>
                  </a14:m>
                  <a:endParaRPr lang="en-GB" sz="40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6975" y="2181225"/>
                  <a:ext cx="499367" cy="61555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1352550" y="3453607"/>
                  <a:ext cx="633955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4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oMath>
                    </m:oMathPara>
                  </a14:m>
                  <a:endParaRPr lang="en-GB" sz="40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2550" y="3453607"/>
                  <a:ext cx="633955" cy="61555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3600450" y="3453607"/>
                  <a:ext cx="592213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4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</m:oMath>
                    </m:oMathPara>
                  </a14:m>
                  <a:endParaRPr lang="en-GB" sz="40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0450" y="3453607"/>
                  <a:ext cx="592213" cy="61555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" name="Group 32"/>
            <p:cNvGrpSpPr/>
            <p:nvPr/>
          </p:nvGrpSpPr>
          <p:grpSpPr>
            <a:xfrm>
              <a:off x="3082379" y="2432536"/>
              <a:ext cx="964927" cy="1019864"/>
              <a:chOff x="3082379" y="2432536"/>
              <a:chExt cx="964927" cy="1019864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3082379" y="2659683"/>
                <a:ext cx="964927" cy="792717"/>
                <a:chOff x="3082379" y="2659683"/>
                <a:chExt cx="964927" cy="792717"/>
              </a:xfrm>
            </p:grpSpPr>
            <p:cxnSp>
              <p:nvCxnSpPr>
                <p:cNvPr id="16" name="Straight Arrow Connector 15"/>
                <p:cNvCxnSpPr/>
                <p:nvPr/>
              </p:nvCxnSpPr>
              <p:spPr>
                <a:xfrm>
                  <a:off x="3082379" y="2743200"/>
                  <a:ext cx="640800" cy="709200"/>
                </a:xfrm>
                <a:prstGeom prst="straightConnector1">
                  <a:avLst/>
                </a:prstGeom>
                <a:ln w="317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Arc 20"/>
                <p:cNvSpPr/>
                <p:nvPr/>
              </p:nvSpPr>
              <p:spPr>
                <a:xfrm rot="13343454">
                  <a:off x="3407805" y="2659683"/>
                  <a:ext cx="639501" cy="638656"/>
                </a:xfrm>
                <a:prstGeom prst="arc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3523669" y="2432536"/>
                    <a:ext cx="282320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oMath>
                      </m:oMathPara>
                    </a14:m>
                    <a:endParaRPr lang="en-GB" sz="3200" dirty="0"/>
                  </a:p>
                </p:txBody>
              </p:sp>
            </mc:Choice>
            <mc:Fallback xmlns="">
              <p:sp>
                <p:nvSpPr>
                  <p:cNvPr id="27" name="TextBox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23669" y="2432536"/>
                    <a:ext cx="282320" cy="492443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4" name="Group 33"/>
            <p:cNvGrpSpPr/>
            <p:nvPr/>
          </p:nvGrpSpPr>
          <p:grpSpPr>
            <a:xfrm>
              <a:off x="2800059" y="2838260"/>
              <a:ext cx="778021" cy="1051709"/>
              <a:chOff x="2800059" y="2838260"/>
              <a:chExt cx="778021" cy="1051709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2842441" y="2838260"/>
                <a:ext cx="735639" cy="1051709"/>
                <a:chOff x="2842441" y="2838260"/>
                <a:chExt cx="735639" cy="1051709"/>
              </a:xfrm>
            </p:grpSpPr>
            <p:cxnSp>
              <p:nvCxnSpPr>
                <p:cNvPr id="17" name="Straight Arrow Connector 16"/>
                <p:cNvCxnSpPr/>
                <p:nvPr/>
              </p:nvCxnSpPr>
              <p:spPr>
                <a:xfrm>
                  <a:off x="2937280" y="2838260"/>
                  <a:ext cx="640800" cy="709200"/>
                </a:xfrm>
                <a:prstGeom prst="straightConnector1">
                  <a:avLst/>
                </a:prstGeom>
                <a:ln w="31750"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Arc 21"/>
                <p:cNvSpPr/>
                <p:nvPr/>
              </p:nvSpPr>
              <p:spPr>
                <a:xfrm rot="19168586">
                  <a:off x="2842441" y="3251313"/>
                  <a:ext cx="639501" cy="638656"/>
                </a:xfrm>
                <a:prstGeom prst="arc">
                  <a:avLst/>
                </a:prstGeom>
                <a:ln w="31750">
                  <a:head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2800059" y="3324419"/>
                    <a:ext cx="282320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oMath>
                      </m:oMathPara>
                    </a14:m>
                    <a:endParaRPr lang="en-GB" sz="3200" dirty="0"/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00059" y="3324419"/>
                    <a:ext cx="282320" cy="492443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2" name="Group 31"/>
            <p:cNvGrpSpPr/>
            <p:nvPr/>
          </p:nvGrpSpPr>
          <p:grpSpPr>
            <a:xfrm>
              <a:off x="1864554" y="2844403"/>
              <a:ext cx="790028" cy="1187319"/>
              <a:chOff x="1864554" y="2844403"/>
              <a:chExt cx="790028" cy="1187319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1864554" y="2844403"/>
                <a:ext cx="687203" cy="1187319"/>
                <a:chOff x="1864554" y="2844403"/>
                <a:chExt cx="687203" cy="1187319"/>
              </a:xfrm>
            </p:grpSpPr>
            <p:cxnSp>
              <p:nvCxnSpPr>
                <p:cNvPr id="12" name="Straight Arrow Connector 11"/>
                <p:cNvCxnSpPr/>
                <p:nvPr/>
              </p:nvCxnSpPr>
              <p:spPr>
                <a:xfrm flipH="1">
                  <a:off x="1878415" y="2844403"/>
                  <a:ext cx="639501" cy="710407"/>
                </a:xfrm>
                <a:prstGeom prst="straightConnector1">
                  <a:avLst/>
                </a:prstGeom>
                <a:ln w="31750"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Arc 14"/>
                <p:cNvSpPr/>
                <p:nvPr/>
              </p:nvSpPr>
              <p:spPr>
                <a:xfrm rot="18654877">
                  <a:off x="1888405" y="3368370"/>
                  <a:ext cx="639501" cy="687203"/>
                </a:xfrm>
                <a:prstGeom prst="arc">
                  <a:avLst/>
                </a:prstGeom>
                <a:ln w="31750">
                  <a:headEnd type="non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2275889" y="3504021"/>
                    <a:ext cx="378693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en-GB" sz="3200" dirty="0"/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75889" y="3504021"/>
                    <a:ext cx="378693" cy="492443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5" name="Group 34"/>
            <p:cNvGrpSpPr/>
            <p:nvPr/>
          </p:nvGrpSpPr>
          <p:grpSpPr>
            <a:xfrm>
              <a:off x="1399182" y="2325171"/>
              <a:ext cx="982068" cy="1118911"/>
              <a:chOff x="1399182" y="2325171"/>
              <a:chExt cx="982068" cy="1118911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1399182" y="2629371"/>
                <a:ext cx="982068" cy="814711"/>
                <a:chOff x="1399182" y="2629371"/>
                <a:chExt cx="982068" cy="814711"/>
              </a:xfrm>
            </p:grpSpPr>
            <p:cxnSp>
              <p:nvCxnSpPr>
                <p:cNvPr id="38" name="Straight Arrow Connector 37"/>
                <p:cNvCxnSpPr/>
                <p:nvPr/>
              </p:nvCxnSpPr>
              <p:spPr>
                <a:xfrm flipH="1">
                  <a:off x="1741749" y="2733675"/>
                  <a:ext cx="639501" cy="710407"/>
                </a:xfrm>
                <a:prstGeom prst="straightConnector1">
                  <a:avLst/>
                </a:prstGeom>
                <a:ln w="317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Arc 38"/>
                <p:cNvSpPr/>
                <p:nvPr/>
              </p:nvSpPr>
              <p:spPr>
                <a:xfrm rot="2652929">
                  <a:off x="1399182" y="2629371"/>
                  <a:ext cx="639501" cy="758032"/>
                </a:xfrm>
                <a:prstGeom prst="arc">
                  <a:avLst>
                    <a:gd name="adj1" fmla="val 16200000"/>
                    <a:gd name="adj2" fmla="val 20483784"/>
                  </a:avLst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1649930" y="2325171"/>
                    <a:ext cx="339837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oMath>
                      </m:oMathPara>
                    </a14:m>
                    <a:endParaRPr lang="en-GB" sz="3200" dirty="0"/>
                  </a:p>
                </p:txBody>
              </p:sp>
            </mc:Choice>
            <mc:Fallback xmlns="">
              <p:sp>
                <p:nvSpPr>
                  <p:cNvPr id="37" name="TextBox 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49930" y="2325171"/>
                    <a:ext cx="339837" cy="49244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434213" y="2191744"/>
                <a:ext cx="3205493" cy="818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sub>
                          </m:sSub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GB" sz="2800" i="1"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213" y="2191744"/>
                <a:ext cx="3205493" cy="81804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761020" y="3443310"/>
                <a:ext cx="3030894" cy="818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GB" sz="2800" i="1"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1020" y="3443310"/>
                <a:ext cx="3030894" cy="81804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761020" y="4695763"/>
                <a:ext cx="1001749" cy="818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1020" y="4695763"/>
                <a:ext cx="1001749" cy="81804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449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28</a:t>
            </a:fld>
            <a:endParaRPr lang="hr-HR"/>
          </a:p>
        </p:txBody>
      </p:sp>
      <p:sp>
        <p:nvSpPr>
          <p:cNvPr id="3" name="Google Shape;105;p2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374C81"/>
              </a:buClr>
              <a:buSzPts val="4400"/>
            </a:pPr>
            <a:r>
              <a:rPr lang="en-GB" sz="4400" dirty="0" smtClean="0">
                <a:solidFill>
                  <a:srgbClr val="374C81"/>
                </a:solidFill>
                <a:latin typeface="Calibri"/>
                <a:ea typeface="Calibri"/>
                <a:cs typeface="Calibri"/>
                <a:sym typeface="Calibri"/>
              </a:rPr>
              <a:t>Inhibition example</a:t>
            </a:r>
            <a:endParaRPr lang="hr-HR" sz="4400" dirty="0">
              <a:solidFill>
                <a:srgbClr val="374C8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923925" y="3535768"/>
            <a:ext cx="2840113" cy="1887935"/>
            <a:chOff x="1352550" y="2181225"/>
            <a:chExt cx="2840113" cy="18879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2466975" y="2181225"/>
                  <a:ext cx="499367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4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sub>
                        </m:sSub>
                      </m:oMath>
                    </m:oMathPara>
                  </a14:m>
                  <a:endParaRPr lang="en-GB" sz="40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6975" y="2181225"/>
                  <a:ext cx="499367" cy="61555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1352550" y="3453607"/>
                  <a:ext cx="633955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4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oMath>
                    </m:oMathPara>
                  </a14:m>
                  <a:endParaRPr lang="en-GB" sz="40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2550" y="3453607"/>
                  <a:ext cx="633955" cy="61555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3600450" y="3453607"/>
                  <a:ext cx="592213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4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</m:oMath>
                    </m:oMathPara>
                  </a14:m>
                  <a:endParaRPr lang="en-GB" sz="40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0450" y="3453607"/>
                  <a:ext cx="592213" cy="61555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" name="Group 32"/>
            <p:cNvGrpSpPr/>
            <p:nvPr/>
          </p:nvGrpSpPr>
          <p:grpSpPr>
            <a:xfrm>
              <a:off x="3082379" y="2432536"/>
              <a:ext cx="964927" cy="1019864"/>
              <a:chOff x="3082379" y="2432536"/>
              <a:chExt cx="964927" cy="1019864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3082379" y="2659683"/>
                <a:ext cx="964927" cy="792717"/>
                <a:chOff x="3082379" y="2659683"/>
                <a:chExt cx="964927" cy="792717"/>
              </a:xfrm>
            </p:grpSpPr>
            <p:cxnSp>
              <p:nvCxnSpPr>
                <p:cNvPr id="16" name="Straight Arrow Connector 15"/>
                <p:cNvCxnSpPr/>
                <p:nvPr/>
              </p:nvCxnSpPr>
              <p:spPr>
                <a:xfrm>
                  <a:off x="3082379" y="2743200"/>
                  <a:ext cx="640800" cy="709200"/>
                </a:xfrm>
                <a:prstGeom prst="straightConnector1">
                  <a:avLst/>
                </a:prstGeom>
                <a:ln w="317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Arc 20"/>
                <p:cNvSpPr/>
                <p:nvPr/>
              </p:nvSpPr>
              <p:spPr>
                <a:xfrm rot="13343454">
                  <a:off x="3407805" y="2659683"/>
                  <a:ext cx="639501" cy="638656"/>
                </a:xfrm>
                <a:prstGeom prst="arc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3523669" y="2432536"/>
                    <a:ext cx="282320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oMath>
                      </m:oMathPara>
                    </a14:m>
                    <a:endParaRPr lang="en-GB" sz="3200" dirty="0"/>
                  </a:p>
                </p:txBody>
              </p:sp>
            </mc:Choice>
            <mc:Fallback xmlns="">
              <p:sp>
                <p:nvSpPr>
                  <p:cNvPr id="27" name="TextBox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23669" y="2432536"/>
                    <a:ext cx="282320" cy="492443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4" name="Group 33"/>
            <p:cNvGrpSpPr/>
            <p:nvPr/>
          </p:nvGrpSpPr>
          <p:grpSpPr>
            <a:xfrm>
              <a:off x="2800059" y="2838260"/>
              <a:ext cx="778021" cy="1051709"/>
              <a:chOff x="2800059" y="2838260"/>
              <a:chExt cx="778021" cy="1051709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2842441" y="2838260"/>
                <a:ext cx="735639" cy="1051709"/>
                <a:chOff x="2842441" y="2838260"/>
                <a:chExt cx="735639" cy="1051709"/>
              </a:xfrm>
            </p:grpSpPr>
            <p:cxnSp>
              <p:nvCxnSpPr>
                <p:cNvPr id="17" name="Straight Arrow Connector 16"/>
                <p:cNvCxnSpPr/>
                <p:nvPr/>
              </p:nvCxnSpPr>
              <p:spPr>
                <a:xfrm>
                  <a:off x="2937280" y="2838260"/>
                  <a:ext cx="640800" cy="709200"/>
                </a:xfrm>
                <a:prstGeom prst="straightConnector1">
                  <a:avLst/>
                </a:prstGeom>
                <a:ln w="31750"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Arc 21"/>
                <p:cNvSpPr/>
                <p:nvPr/>
              </p:nvSpPr>
              <p:spPr>
                <a:xfrm rot="19168586">
                  <a:off x="2842441" y="3251313"/>
                  <a:ext cx="639501" cy="638656"/>
                </a:xfrm>
                <a:prstGeom prst="arc">
                  <a:avLst/>
                </a:prstGeom>
                <a:ln w="31750">
                  <a:head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2800059" y="3324419"/>
                    <a:ext cx="282320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oMath>
                      </m:oMathPara>
                    </a14:m>
                    <a:endParaRPr lang="en-GB" sz="3200" dirty="0"/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00059" y="3324419"/>
                    <a:ext cx="282320" cy="492443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2" name="Group 31"/>
            <p:cNvGrpSpPr/>
            <p:nvPr/>
          </p:nvGrpSpPr>
          <p:grpSpPr>
            <a:xfrm>
              <a:off x="1864554" y="2844403"/>
              <a:ext cx="790028" cy="1187319"/>
              <a:chOff x="1864554" y="2844403"/>
              <a:chExt cx="790028" cy="1187319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1864554" y="2844403"/>
                <a:ext cx="687203" cy="1187319"/>
                <a:chOff x="1864554" y="2844403"/>
                <a:chExt cx="687203" cy="1187319"/>
              </a:xfrm>
            </p:grpSpPr>
            <p:cxnSp>
              <p:nvCxnSpPr>
                <p:cNvPr id="12" name="Straight Arrow Connector 11"/>
                <p:cNvCxnSpPr/>
                <p:nvPr/>
              </p:nvCxnSpPr>
              <p:spPr>
                <a:xfrm flipH="1">
                  <a:off x="1878415" y="2844403"/>
                  <a:ext cx="639501" cy="710407"/>
                </a:xfrm>
                <a:prstGeom prst="straightConnector1">
                  <a:avLst/>
                </a:prstGeom>
                <a:ln w="31750"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Arc 14"/>
                <p:cNvSpPr/>
                <p:nvPr/>
              </p:nvSpPr>
              <p:spPr>
                <a:xfrm rot="18654877">
                  <a:off x="1888405" y="3368370"/>
                  <a:ext cx="639501" cy="687203"/>
                </a:xfrm>
                <a:prstGeom prst="arc">
                  <a:avLst/>
                </a:prstGeom>
                <a:ln w="31750">
                  <a:headEnd type="non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2275889" y="3504021"/>
                    <a:ext cx="378693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en-GB" sz="3200" dirty="0"/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75889" y="3504021"/>
                    <a:ext cx="378693" cy="492443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5" name="Group 34"/>
            <p:cNvGrpSpPr/>
            <p:nvPr/>
          </p:nvGrpSpPr>
          <p:grpSpPr>
            <a:xfrm>
              <a:off x="1399182" y="2325171"/>
              <a:ext cx="982068" cy="1118911"/>
              <a:chOff x="1399182" y="2325171"/>
              <a:chExt cx="982068" cy="1118911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1399182" y="2629371"/>
                <a:ext cx="982068" cy="814711"/>
                <a:chOff x="1399182" y="2629371"/>
                <a:chExt cx="982068" cy="814711"/>
              </a:xfrm>
            </p:grpSpPr>
            <p:cxnSp>
              <p:nvCxnSpPr>
                <p:cNvPr id="38" name="Straight Arrow Connector 37"/>
                <p:cNvCxnSpPr/>
                <p:nvPr/>
              </p:nvCxnSpPr>
              <p:spPr>
                <a:xfrm flipH="1">
                  <a:off x="1741749" y="2733675"/>
                  <a:ext cx="639501" cy="710407"/>
                </a:xfrm>
                <a:prstGeom prst="straightConnector1">
                  <a:avLst/>
                </a:prstGeom>
                <a:ln w="317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Arc 38"/>
                <p:cNvSpPr/>
                <p:nvPr/>
              </p:nvSpPr>
              <p:spPr>
                <a:xfrm rot="2652929">
                  <a:off x="1399182" y="2629371"/>
                  <a:ext cx="639501" cy="758032"/>
                </a:xfrm>
                <a:prstGeom prst="arc">
                  <a:avLst>
                    <a:gd name="adj1" fmla="val 16200000"/>
                    <a:gd name="adj2" fmla="val 20483784"/>
                  </a:avLst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1649930" y="2325171"/>
                    <a:ext cx="339837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oMath>
                      </m:oMathPara>
                    </a14:m>
                    <a:endParaRPr lang="en-GB" sz="3200" dirty="0"/>
                  </a:p>
                </p:txBody>
              </p:sp>
            </mc:Choice>
            <mc:Fallback xmlns="">
              <p:sp>
                <p:nvSpPr>
                  <p:cNvPr id="37" name="TextBox 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49930" y="2325171"/>
                    <a:ext cx="339837" cy="49244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434213" y="2191744"/>
                <a:ext cx="4339008" cy="818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sub>
                          </m:sSub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GB" sz="2800" i="1"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GB" sz="28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213" y="2191744"/>
                <a:ext cx="4339008" cy="81804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761020" y="3443310"/>
                <a:ext cx="3030894" cy="818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GB" sz="2800" i="1"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1020" y="3443310"/>
                <a:ext cx="3030894" cy="81804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761020" y="4695763"/>
                <a:ext cx="1807803" cy="818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1020" y="4695763"/>
                <a:ext cx="1807803" cy="81804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263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29</a:t>
            </a:fld>
            <a:endParaRPr lang="hr-HR"/>
          </a:p>
        </p:txBody>
      </p:sp>
      <p:sp>
        <p:nvSpPr>
          <p:cNvPr id="3" name="Google Shape;105;p2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374C81"/>
              </a:buClr>
              <a:buSzPts val="4400"/>
            </a:pPr>
            <a:r>
              <a:rPr lang="en-GB" sz="4400" dirty="0" smtClean="0">
                <a:solidFill>
                  <a:srgbClr val="374C81"/>
                </a:solidFill>
                <a:latin typeface="Calibri"/>
                <a:ea typeface="Calibri"/>
                <a:cs typeface="Calibri"/>
                <a:sym typeface="Calibri"/>
              </a:rPr>
              <a:t>Inhibition example</a:t>
            </a:r>
            <a:endParaRPr lang="hr-HR" sz="4400" dirty="0">
              <a:solidFill>
                <a:srgbClr val="374C8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923925" y="3535768"/>
            <a:ext cx="2840113" cy="1887935"/>
            <a:chOff x="1352550" y="2181225"/>
            <a:chExt cx="2840113" cy="18879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2466975" y="2181225"/>
                  <a:ext cx="499367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4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sub>
                        </m:sSub>
                      </m:oMath>
                    </m:oMathPara>
                  </a14:m>
                  <a:endParaRPr lang="en-GB" sz="40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6975" y="2181225"/>
                  <a:ext cx="499367" cy="61555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1352550" y="3453607"/>
                  <a:ext cx="633955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4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oMath>
                    </m:oMathPara>
                  </a14:m>
                  <a:endParaRPr lang="en-GB" sz="40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2550" y="3453607"/>
                  <a:ext cx="633955" cy="61555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3600450" y="3453607"/>
                  <a:ext cx="592213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4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</m:oMath>
                    </m:oMathPara>
                  </a14:m>
                  <a:endParaRPr lang="en-GB" sz="40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0450" y="3453607"/>
                  <a:ext cx="592213" cy="61555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" name="Group 32"/>
            <p:cNvGrpSpPr/>
            <p:nvPr/>
          </p:nvGrpSpPr>
          <p:grpSpPr>
            <a:xfrm>
              <a:off x="3082379" y="2432536"/>
              <a:ext cx="964927" cy="1019864"/>
              <a:chOff x="3082379" y="2432536"/>
              <a:chExt cx="964927" cy="1019864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3082379" y="2659683"/>
                <a:ext cx="964927" cy="792717"/>
                <a:chOff x="3082379" y="2659683"/>
                <a:chExt cx="964927" cy="792717"/>
              </a:xfrm>
            </p:grpSpPr>
            <p:cxnSp>
              <p:nvCxnSpPr>
                <p:cNvPr id="16" name="Straight Arrow Connector 15"/>
                <p:cNvCxnSpPr/>
                <p:nvPr/>
              </p:nvCxnSpPr>
              <p:spPr>
                <a:xfrm>
                  <a:off x="3082379" y="2743200"/>
                  <a:ext cx="640800" cy="709200"/>
                </a:xfrm>
                <a:prstGeom prst="straightConnector1">
                  <a:avLst/>
                </a:prstGeom>
                <a:ln w="317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Arc 20"/>
                <p:cNvSpPr/>
                <p:nvPr/>
              </p:nvSpPr>
              <p:spPr>
                <a:xfrm rot="13343454">
                  <a:off x="3407805" y="2659683"/>
                  <a:ext cx="639501" cy="638656"/>
                </a:xfrm>
                <a:prstGeom prst="arc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3523669" y="2432536"/>
                    <a:ext cx="282320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oMath>
                      </m:oMathPara>
                    </a14:m>
                    <a:endParaRPr lang="en-GB" sz="3200" dirty="0"/>
                  </a:p>
                </p:txBody>
              </p:sp>
            </mc:Choice>
            <mc:Fallback xmlns="">
              <p:sp>
                <p:nvSpPr>
                  <p:cNvPr id="27" name="TextBox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23669" y="2432536"/>
                    <a:ext cx="282320" cy="492443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4" name="Group 33"/>
            <p:cNvGrpSpPr/>
            <p:nvPr/>
          </p:nvGrpSpPr>
          <p:grpSpPr>
            <a:xfrm>
              <a:off x="2800059" y="2838260"/>
              <a:ext cx="778021" cy="1051709"/>
              <a:chOff x="2800059" y="2838260"/>
              <a:chExt cx="778021" cy="1051709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2842441" y="2838260"/>
                <a:ext cx="735639" cy="1051709"/>
                <a:chOff x="2842441" y="2838260"/>
                <a:chExt cx="735639" cy="1051709"/>
              </a:xfrm>
            </p:grpSpPr>
            <p:cxnSp>
              <p:nvCxnSpPr>
                <p:cNvPr id="17" name="Straight Arrow Connector 16"/>
                <p:cNvCxnSpPr/>
                <p:nvPr/>
              </p:nvCxnSpPr>
              <p:spPr>
                <a:xfrm>
                  <a:off x="2937280" y="2838260"/>
                  <a:ext cx="640800" cy="709200"/>
                </a:xfrm>
                <a:prstGeom prst="straightConnector1">
                  <a:avLst/>
                </a:prstGeom>
                <a:ln w="31750"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Arc 21"/>
                <p:cNvSpPr/>
                <p:nvPr/>
              </p:nvSpPr>
              <p:spPr>
                <a:xfrm rot="19168586">
                  <a:off x="2842441" y="3251313"/>
                  <a:ext cx="639501" cy="638656"/>
                </a:xfrm>
                <a:prstGeom prst="arc">
                  <a:avLst/>
                </a:prstGeom>
                <a:ln w="31750">
                  <a:head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2800059" y="3324419"/>
                    <a:ext cx="282320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oMath>
                      </m:oMathPara>
                    </a14:m>
                    <a:endParaRPr lang="en-GB" sz="3200" dirty="0"/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00059" y="3324419"/>
                    <a:ext cx="282320" cy="492443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2" name="Group 31"/>
            <p:cNvGrpSpPr/>
            <p:nvPr/>
          </p:nvGrpSpPr>
          <p:grpSpPr>
            <a:xfrm>
              <a:off x="1864554" y="2844403"/>
              <a:ext cx="790028" cy="1187319"/>
              <a:chOff x="1864554" y="2844403"/>
              <a:chExt cx="790028" cy="1187319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1864554" y="2844403"/>
                <a:ext cx="687203" cy="1187319"/>
                <a:chOff x="1864554" y="2844403"/>
                <a:chExt cx="687203" cy="1187319"/>
              </a:xfrm>
            </p:grpSpPr>
            <p:cxnSp>
              <p:nvCxnSpPr>
                <p:cNvPr id="12" name="Straight Arrow Connector 11"/>
                <p:cNvCxnSpPr/>
                <p:nvPr/>
              </p:nvCxnSpPr>
              <p:spPr>
                <a:xfrm flipH="1">
                  <a:off x="1878415" y="2844403"/>
                  <a:ext cx="639501" cy="710407"/>
                </a:xfrm>
                <a:prstGeom prst="straightConnector1">
                  <a:avLst/>
                </a:prstGeom>
                <a:ln w="31750"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Arc 14"/>
                <p:cNvSpPr/>
                <p:nvPr/>
              </p:nvSpPr>
              <p:spPr>
                <a:xfrm rot="18654877">
                  <a:off x="1888405" y="3368370"/>
                  <a:ext cx="639501" cy="687203"/>
                </a:xfrm>
                <a:prstGeom prst="arc">
                  <a:avLst/>
                </a:prstGeom>
                <a:ln w="31750">
                  <a:headEnd type="non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2275889" y="3504021"/>
                    <a:ext cx="378693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en-GB" sz="3200" dirty="0"/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75889" y="3504021"/>
                    <a:ext cx="378693" cy="492443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5" name="Group 34"/>
            <p:cNvGrpSpPr/>
            <p:nvPr/>
          </p:nvGrpSpPr>
          <p:grpSpPr>
            <a:xfrm>
              <a:off x="1399182" y="2325171"/>
              <a:ext cx="982068" cy="1118911"/>
              <a:chOff x="1399182" y="2325171"/>
              <a:chExt cx="982068" cy="1118911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1399182" y="2629371"/>
                <a:ext cx="982068" cy="814711"/>
                <a:chOff x="1399182" y="2629371"/>
                <a:chExt cx="982068" cy="814711"/>
              </a:xfrm>
            </p:grpSpPr>
            <p:cxnSp>
              <p:nvCxnSpPr>
                <p:cNvPr id="38" name="Straight Arrow Connector 37"/>
                <p:cNvCxnSpPr/>
                <p:nvPr/>
              </p:nvCxnSpPr>
              <p:spPr>
                <a:xfrm flipH="1">
                  <a:off x="1741749" y="2733675"/>
                  <a:ext cx="639501" cy="710407"/>
                </a:xfrm>
                <a:prstGeom prst="straightConnector1">
                  <a:avLst/>
                </a:prstGeom>
                <a:ln w="317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Arc 38"/>
                <p:cNvSpPr/>
                <p:nvPr/>
              </p:nvSpPr>
              <p:spPr>
                <a:xfrm rot="2652929">
                  <a:off x="1399182" y="2629371"/>
                  <a:ext cx="639501" cy="758032"/>
                </a:xfrm>
                <a:prstGeom prst="arc">
                  <a:avLst>
                    <a:gd name="adj1" fmla="val 16200000"/>
                    <a:gd name="adj2" fmla="val 20483784"/>
                  </a:avLst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1649930" y="2325171"/>
                    <a:ext cx="339837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oMath>
                      </m:oMathPara>
                    </a14:m>
                    <a:endParaRPr lang="en-GB" sz="3200" dirty="0"/>
                  </a:p>
                </p:txBody>
              </p:sp>
            </mc:Choice>
            <mc:Fallback xmlns="">
              <p:sp>
                <p:nvSpPr>
                  <p:cNvPr id="37" name="TextBox 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49930" y="2325171"/>
                    <a:ext cx="339837" cy="49244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3434213" y="2191744"/>
                <a:ext cx="5539914" cy="818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sub>
                          </m:sSub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GB" sz="2800" i="1"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GB" sz="28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en-GB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213" y="2191744"/>
                <a:ext cx="5539914" cy="81804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761020" y="3443310"/>
                <a:ext cx="3030894" cy="818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GB" sz="2800" i="1"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1020" y="3443310"/>
                <a:ext cx="3030894" cy="81804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761020" y="4695763"/>
                <a:ext cx="2874633" cy="818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1020" y="4695763"/>
                <a:ext cx="2874633" cy="81804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02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3</a:t>
            </a:fld>
            <a:endParaRPr lang="hr-HR"/>
          </a:p>
        </p:txBody>
      </p:sp>
      <p:sp>
        <p:nvSpPr>
          <p:cNvPr id="3" name="Google Shape;105;p2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374C81"/>
              </a:buClr>
              <a:buSzPts val="4400"/>
            </a:pPr>
            <a:r>
              <a:rPr lang="en-GB" sz="4400" dirty="0" smtClean="0">
                <a:solidFill>
                  <a:srgbClr val="374C81"/>
                </a:solidFill>
                <a:latin typeface="Calibri"/>
                <a:ea typeface="Calibri"/>
                <a:cs typeface="Calibri"/>
                <a:sym typeface="Calibri"/>
              </a:rPr>
              <a:t>Conservation</a:t>
            </a:r>
            <a:endParaRPr lang="hr-HR" sz="4400" dirty="0">
              <a:solidFill>
                <a:srgbClr val="374C8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5008" y="1843723"/>
            <a:ext cx="154850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3200" dirty="0" smtClean="0"/>
              <a:t>- Energy</a:t>
            </a:r>
            <a:endParaRPr lang="en-GB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172" y="1925897"/>
            <a:ext cx="4712226" cy="40462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95008" y="2591089"/>
            <a:ext cx="122950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3200" dirty="0" smtClean="0"/>
              <a:t>- Mass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98488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30</a:t>
            </a:fld>
            <a:endParaRPr lang="hr-HR"/>
          </a:p>
        </p:txBody>
      </p:sp>
      <p:sp>
        <p:nvSpPr>
          <p:cNvPr id="3" name="Google Shape;105;p2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374C81"/>
              </a:buClr>
              <a:buSzPts val="4400"/>
            </a:pPr>
            <a:r>
              <a:rPr lang="en-GB" sz="4400" dirty="0" smtClean="0">
                <a:solidFill>
                  <a:srgbClr val="374C81"/>
                </a:solidFill>
                <a:latin typeface="Calibri"/>
                <a:ea typeface="Calibri"/>
                <a:cs typeface="Calibri"/>
                <a:sym typeface="Calibri"/>
              </a:rPr>
              <a:t>Inhibition example</a:t>
            </a:r>
            <a:endParaRPr lang="hr-HR" sz="4400" dirty="0">
              <a:solidFill>
                <a:srgbClr val="374C8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923925" y="3535768"/>
            <a:ext cx="2840113" cy="1887935"/>
            <a:chOff x="1352550" y="2181225"/>
            <a:chExt cx="2840113" cy="18879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2466975" y="2181225"/>
                  <a:ext cx="499367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4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sub>
                        </m:sSub>
                      </m:oMath>
                    </m:oMathPara>
                  </a14:m>
                  <a:endParaRPr lang="en-GB" sz="40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6975" y="2181225"/>
                  <a:ext cx="499367" cy="61555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1352550" y="3453607"/>
                  <a:ext cx="633955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4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oMath>
                    </m:oMathPara>
                  </a14:m>
                  <a:endParaRPr lang="en-GB" sz="40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2550" y="3453607"/>
                  <a:ext cx="633955" cy="61555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3600450" y="3453607"/>
                  <a:ext cx="592213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4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</m:oMath>
                    </m:oMathPara>
                  </a14:m>
                  <a:endParaRPr lang="en-GB" sz="40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0450" y="3453607"/>
                  <a:ext cx="592213" cy="61555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" name="Group 32"/>
            <p:cNvGrpSpPr/>
            <p:nvPr/>
          </p:nvGrpSpPr>
          <p:grpSpPr>
            <a:xfrm>
              <a:off x="3082379" y="2432536"/>
              <a:ext cx="964927" cy="1019864"/>
              <a:chOff x="3082379" y="2432536"/>
              <a:chExt cx="964927" cy="1019864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3082379" y="2659683"/>
                <a:ext cx="964927" cy="792717"/>
                <a:chOff x="3082379" y="2659683"/>
                <a:chExt cx="964927" cy="792717"/>
              </a:xfrm>
            </p:grpSpPr>
            <p:cxnSp>
              <p:nvCxnSpPr>
                <p:cNvPr id="16" name="Straight Arrow Connector 15"/>
                <p:cNvCxnSpPr/>
                <p:nvPr/>
              </p:nvCxnSpPr>
              <p:spPr>
                <a:xfrm>
                  <a:off x="3082379" y="2743200"/>
                  <a:ext cx="640800" cy="709200"/>
                </a:xfrm>
                <a:prstGeom prst="straightConnector1">
                  <a:avLst/>
                </a:prstGeom>
                <a:ln w="317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Arc 20"/>
                <p:cNvSpPr/>
                <p:nvPr/>
              </p:nvSpPr>
              <p:spPr>
                <a:xfrm rot="13343454">
                  <a:off x="3407805" y="2659683"/>
                  <a:ext cx="639501" cy="638656"/>
                </a:xfrm>
                <a:prstGeom prst="arc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3523669" y="2432536"/>
                    <a:ext cx="282320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oMath>
                      </m:oMathPara>
                    </a14:m>
                    <a:endParaRPr lang="en-GB" sz="3200" dirty="0"/>
                  </a:p>
                </p:txBody>
              </p:sp>
            </mc:Choice>
            <mc:Fallback xmlns="">
              <p:sp>
                <p:nvSpPr>
                  <p:cNvPr id="27" name="TextBox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23669" y="2432536"/>
                    <a:ext cx="282320" cy="492443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4" name="Group 33"/>
            <p:cNvGrpSpPr/>
            <p:nvPr/>
          </p:nvGrpSpPr>
          <p:grpSpPr>
            <a:xfrm>
              <a:off x="2800059" y="2838260"/>
              <a:ext cx="778021" cy="1051709"/>
              <a:chOff x="2800059" y="2838260"/>
              <a:chExt cx="778021" cy="1051709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2842441" y="2838260"/>
                <a:ext cx="735639" cy="1051709"/>
                <a:chOff x="2842441" y="2838260"/>
                <a:chExt cx="735639" cy="1051709"/>
              </a:xfrm>
            </p:grpSpPr>
            <p:cxnSp>
              <p:nvCxnSpPr>
                <p:cNvPr id="17" name="Straight Arrow Connector 16"/>
                <p:cNvCxnSpPr/>
                <p:nvPr/>
              </p:nvCxnSpPr>
              <p:spPr>
                <a:xfrm>
                  <a:off x="2937280" y="2838260"/>
                  <a:ext cx="640800" cy="709200"/>
                </a:xfrm>
                <a:prstGeom prst="straightConnector1">
                  <a:avLst/>
                </a:prstGeom>
                <a:ln w="31750"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Arc 21"/>
                <p:cNvSpPr/>
                <p:nvPr/>
              </p:nvSpPr>
              <p:spPr>
                <a:xfrm rot="19168586">
                  <a:off x="2842441" y="3251313"/>
                  <a:ext cx="639501" cy="638656"/>
                </a:xfrm>
                <a:prstGeom prst="arc">
                  <a:avLst/>
                </a:prstGeom>
                <a:ln w="31750">
                  <a:head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2800059" y="3324419"/>
                    <a:ext cx="282320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oMath>
                      </m:oMathPara>
                    </a14:m>
                    <a:endParaRPr lang="en-GB" sz="3200" dirty="0"/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00059" y="3324419"/>
                    <a:ext cx="282320" cy="492443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2" name="Group 31"/>
            <p:cNvGrpSpPr/>
            <p:nvPr/>
          </p:nvGrpSpPr>
          <p:grpSpPr>
            <a:xfrm>
              <a:off x="1864554" y="2844403"/>
              <a:ext cx="790028" cy="1187319"/>
              <a:chOff x="1864554" y="2844403"/>
              <a:chExt cx="790028" cy="1187319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1864554" y="2844403"/>
                <a:ext cx="687203" cy="1187319"/>
                <a:chOff x="1864554" y="2844403"/>
                <a:chExt cx="687203" cy="1187319"/>
              </a:xfrm>
            </p:grpSpPr>
            <p:cxnSp>
              <p:nvCxnSpPr>
                <p:cNvPr id="12" name="Straight Arrow Connector 11"/>
                <p:cNvCxnSpPr/>
                <p:nvPr/>
              </p:nvCxnSpPr>
              <p:spPr>
                <a:xfrm flipH="1">
                  <a:off x="1878415" y="2844403"/>
                  <a:ext cx="639501" cy="710407"/>
                </a:xfrm>
                <a:prstGeom prst="straightConnector1">
                  <a:avLst/>
                </a:prstGeom>
                <a:ln w="31750"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Arc 14"/>
                <p:cNvSpPr/>
                <p:nvPr/>
              </p:nvSpPr>
              <p:spPr>
                <a:xfrm rot="18654877">
                  <a:off x="1888405" y="3368370"/>
                  <a:ext cx="639501" cy="687203"/>
                </a:xfrm>
                <a:prstGeom prst="arc">
                  <a:avLst/>
                </a:prstGeom>
                <a:ln w="31750">
                  <a:headEnd type="non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2275889" y="3504021"/>
                    <a:ext cx="378693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en-GB" sz="3200" dirty="0"/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75889" y="3504021"/>
                    <a:ext cx="378693" cy="492443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5" name="Group 34"/>
            <p:cNvGrpSpPr/>
            <p:nvPr/>
          </p:nvGrpSpPr>
          <p:grpSpPr>
            <a:xfrm>
              <a:off x="1399182" y="2325171"/>
              <a:ext cx="982068" cy="1118911"/>
              <a:chOff x="1399182" y="2325171"/>
              <a:chExt cx="982068" cy="1118911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1399182" y="2629371"/>
                <a:ext cx="982068" cy="814711"/>
                <a:chOff x="1399182" y="2629371"/>
                <a:chExt cx="982068" cy="814711"/>
              </a:xfrm>
            </p:grpSpPr>
            <p:cxnSp>
              <p:nvCxnSpPr>
                <p:cNvPr id="38" name="Straight Arrow Connector 37"/>
                <p:cNvCxnSpPr/>
                <p:nvPr/>
              </p:nvCxnSpPr>
              <p:spPr>
                <a:xfrm flipH="1">
                  <a:off x="1741749" y="2733675"/>
                  <a:ext cx="639501" cy="710407"/>
                </a:xfrm>
                <a:prstGeom prst="straightConnector1">
                  <a:avLst/>
                </a:prstGeom>
                <a:ln w="317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Arc 38"/>
                <p:cNvSpPr/>
                <p:nvPr/>
              </p:nvSpPr>
              <p:spPr>
                <a:xfrm rot="2652929">
                  <a:off x="1399182" y="2629371"/>
                  <a:ext cx="639501" cy="758032"/>
                </a:xfrm>
                <a:prstGeom prst="arc">
                  <a:avLst>
                    <a:gd name="adj1" fmla="val 16200000"/>
                    <a:gd name="adj2" fmla="val 20483784"/>
                  </a:avLst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1649930" y="2325171"/>
                    <a:ext cx="339837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oMath>
                      </m:oMathPara>
                    </a14:m>
                    <a:endParaRPr lang="en-GB" sz="3200" dirty="0"/>
                  </a:p>
                </p:txBody>
              </p:sp>
            </mc:Choice>
            <mc:Fallback xmlns="">
              <p:sp>
                <p:nvSpPr>
                  <p:cNvPr id="37" name="TextBox 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49930" y="2325171"/>
                    <a:ext cx="339837" cy="49244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3830759" y="2401159"/>
                <a:ext cx="5162824" cy="4558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0=−</m:t>
                      </m:r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GB" sz="2800" i="1"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GB" sz="28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en-GB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0759" y="2401159"/>
                <a:ext cx="5162824" cy="4558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118164" y="3652725"/>
                <a:ext cx="2666436" cy="4558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0=</m:t>
                      </m:r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GB" sz="2800" i="1"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164" y="3652725"/>
                <a:ext cx="2666436" cy="45583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142914" y="4876870"/>
                <a:ext cx="2538515" cy="4558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0=</m:t>
                      </m:r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2914" y="4876870"/>
                <a:ext cx="2538515" cy="45583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1042587" y="1658313"/>
            <a:ext cx="4850687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3200" dirty="0" smtClean="0"/>
              <a:t>Fast dynamics assumption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57428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31</a:t>
            </a:fld>
            <a:endParaRPr lang="hr-HR"/>
          </a:p>
        </p:txBody>
      </p:sp>
      <p:sp>
        <p:nvSpPr>
          <p:cNvPr id="3" name="Google Shape;105;p2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374C81"/>
              </a:buClr>
              <a:buSzPts val="4400"/>
            </a:pPr>
            <a:r>
              <a:rPr lang="en-GB" sz="4400" dirty="0" smtClean="0">
                <a:solidFill>
                  <a:srgbClr val="374C81"/>
                </a:solidFill>
                <a:latin typeface="Calibri"/>
                <a:ea typeface="Calibri"/>
                <a:cs typeface="Calibri"/>
                <a:sym typeface="Calibri"/>
              </a:rPr>
              <a:t>Inhibition example</a:t>
            </a:r>
            <a:endParaRPr lang="hr-HR" sz="4400" dirty="0">
              <a:solidFill>
                <a:srgbClr val="374C8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923925" y="3535768"/>
            <a:ext cx="2840113" cy="1887935"/>
            <a:chOff x="1352550" y="2181225"/>
            <a:chExt cx="2840113" cy="18879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2466975" y="2181225"/>
                  <a:ext cx="499367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4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sub>
                        </m:sSub>
                      </m:oMath>
                    </m:oMathPara>
                  </a14:m>
                  <a:endParaRPr lang="en-GB" sz="40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6975" y="2181225"/>
                  <a:ext cx="499367" cy="61555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1352550" y="3453607"/>
                  <a:ext cx="633955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4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oMath>
                    </m:oMathPara>
                  </a14:m>
                  <a:endParaRPr lang="en-GB" sz="40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2550" y="3453607"/>
                  <a:ext cx="633955" cy="61555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3600450" y="3453607"/>
                  <a:ext cx="592213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4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</m:oMath>
                    </m:oMathPara>
                  </a14:m>
                  <a:endParaRPr lang="en-GB" sz="40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0450" y="3453607"/>
                  <a:ext cx="592213" cy="61555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" name="Group 32"/>
            <p:cNvGrpSpPr/>
            <p:nvPr/>
          </p:nvGrpSpPr>
          <p:grpSpPr>
            <a:xfrm>
              <a:off x="3082379" y="2432536"/>
              <a:ext cx="964927" cy="1019864"/>
              <a:chOff x="3082379" y="2432536"/>
              <a:chExt cx="964927" cy="1019864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3082379" y="2659683"/>
                <a:ext cx="964927" cy="792717"/>
                <a:chOff x="3082379" y="2659683"/>
                <a:chExt cx="964927" cy="792717"/>
              </a:xfrm>
            </p:grpSpPr>
            <p:cxnSp>
              <p:nvCxnSpPr>
                <p:cNvPr id="16" name="Straight Arrow Connector 15"/>
                <p:cNvCxnSpPr/>
                <p:nvPr/>
              </p:nvCxnSpPr>
              <p:spPr>
                <a:xfrm>
                  <a:off x="3082379" y="2743200"/>
                  <a:ext cx="640800" cy="709200"/>
                </a:xfrm>
                <a:prstGeom prst="straightConnector1">
                  <a:avLst/>
                </a:prstGeom>
                <a:ln w="317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Arc 20"/>
                <p:cNvSpPr/>
                <p:nvPr/>
              </p:nvSpPr>
              <p:spPr>
                <a:xfrm rot="13343454">
                  <a:off x="3407805" y="2659683"/>
                  <a:ext cx="639501" cy="638656"/>
                </a:xfrm>
                <a:prstGeom prst="arc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3523669" y="2432536"/>
                    <a:ext cx="282320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oMath>
                      </m:oMathPara>
                    </a14:m>
                    <a:endParaRPr lang="en-GB" sz="3200" dirty="0"/>
                  </a:p>
                </p:txBody>
              </p:sp>
            </mc:Choice>
            <mc:Fallback xmlns="">
              <p:sp>
                <p:nvSpPr>
                  <p:cNvPr id="27" name="TextBox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23669" y="2432536"/>
                    <a:ext cx="282320" cy="492443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4" name="Group 33"/>
            <p:cNvGrpSpPr/>
            <p:nvPr/>
          </p:nvGrpSpPr>
          <p:grpSpPr>
            <a:xfrm>
              <a:off x="2800059" y="2838260"/>
              <a:ext cx="778021" cy="1051709"/>
              <a:chOff x="2800059" y="2838260"/>
              <a:chExt cx="778021" cy="1051709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2842441" y="2838260"/>
                <a:ext cx="735639" cy="1051709"/>
                <a:chOff x="2842441" y="2838260"/>
                <a:chExt cx="735639" cy="1051709"/>
              </a:xfrm>
            </p:grpSpPr>
            <p:cxnSp>
              <p:nvCxnSpPr>
                <p:cNvPr id="17" name="Straight Arrow Connector 16"/>
                <p:cNvCxnSpPr/>
                <p:nvPr/>
              </p:nvCxnSpPr>
              <p:spPr>
                <a:xfrm>
                  <a:off x="2937280" y="2838260"/>
                  <a:ext cx="640800" cy="709200"/>
                </a:xfrm>
                <a:prstGeom prst="straightConnector1">
                  <a:avLst/>
                </a:prstGeom>
                <a:ln w="31750"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Arc 21"/>
                <p:cNvSpPr/>
                <p:nvPr/>
              </p:nvSpPr>
              <p:spPr>
                <a:xfrm rot="19168586">
                  <a:off x="2842441" y="3251313"/>
                  <a:ext cx="639501" cy="638656"/>
                </a:xfrm>
                <a:prstGeom prst="arc">
                  <a:avLst/>
                </a:prstGeom>
                <a:ln w="31750">
                  <a:head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2800059" y="3324419"/>
                    <a:ext cx="282320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oMath>
                      </m:oMathPara>
                    </a14:m>
                    <a:endParaRPr lang="en-GB" sz="3200" dirty="0"/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00059" y="3324419"/>
                    <a:ext cx="282320" cy="492443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2" name="Group 31"/>
            <p:cNvGrpSpPr/>
            <p:nvPr/>
          </p:nvGrpSpPr>
          <p:grpSpPr>
            <a:xfrm>
              <a:off x="1864554" y="2844403"/>
              <a:ext cx="790028" cy="1187319"/>
              <a:chOff x="1864554" y="2844403"/>
              <a:chExt cx="790028" cy="1187319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1864554" y="2844403"/>
                <a:ext cx="687203" cy="1187319"/>
                <a:chOff x="1864554" y="2844403"/>
                <a:chExt cx="687203" cy="1187319"/>
              </a:xfrm>
            </p:grpSpPr>
            <p:cxnSp>
              <p:nvCxnSpPr>
                <p:cNvPr id="12" name="Straight Arrow Connector 11"/>
                <p:cNvCxnSpPr/>
                <p:nvPr/>
              </p:nvCxnSpPr>
              <p:spPr>
                <a:xfrm flipH="1">
                  <a:off x="1878415" y="2844403"/>
                  <a:ext cx="639501" cy="710407"/>
                </a:xfrm>
                <a:prstGeom prst="straightConnector1">
                  <a:avLst/>
                </a:prstGeom>
                <a:ln w="31750"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Arc 14"/>
                <p:cNvSpPr/>
                <p:nvPr/>
              </p:nvSpPr>
              <p:spPr>
                <a:xfrm rot="18654877">
                  <a:off x="1888405" y="3368370"/>
                  <a:ext cx="639501" cy="687203"/>
                </a:xfrm>
                <a:prstGeom prst="arc">
                  <a:avLst/>
                </a:prstGeom>
                <a:ln w="31750">
                  <a:headEnd type="non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2275889" y="3504021"/>
                    <a:ext cx="378693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en-GB" sz="3200" dirty="0"/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75889" y="3504021"/>
                    <a:ext cx="378693" cy="492443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5" name="Group 34"/>
            <p:cNvGrpSpPr/>
            <p:nvPr/>
          </p:nvGrpSpPr>
          <p:grpSpPr>
            <a:xfrm>
              <a:off x="1399182" y="2325171"/>
              <a:ext cx="982068" cy="1118911"/>
              <a:chOff x="1399182" y="2325171"/>
              <a:chExt cx="982068" cy="1118911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1399182" y="2629371"/>
                <a:ext cx="982068" cy="814711"/>
                <a:chOff x="1399182" y="2629371"/>
                <a:chExt cx="982068" cy="814711"/>
              </a:xfrm>
            </p:grpSpPr>
            <p:cxnSp>
              <p:nvCxnSpPr>
                <p:cNvPr id="38" name="Straight Arrow Connector 37"/>
                <p:cNvCxnSpPr/>
                <p:nvPr/>
              </p:nvCxnSpPr>
              <p:spPr>
                <a:xfrm flipH="1">
                  <a:off x="1741749" y="2733675"/>
                  <a:ext cx="639501" cy="710407"/>
                </a:xfrm>
                <a:prstGeom prst="straightConnector1">
                  <a:avLst/>
                </a:prstGeom>
                <a:ln w="317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Arc 38"/>
                <p:cNvSpPr/>
                <p:nvPr/>
              </p:nvSpPr>
              <p:spPr>
                <a:xfrm rot="2652929">
                  <a:off x="1399182" y="2629371"/>
                  <a:ext cx="639501" cy="758032"/>
                </a:xfrm>
                <a:prstGeom prst="arc">
                  <a:avLst>
                    <a:gd name="adj1" fmla="val 16200000"/>
                    <a:gd name="adj2" fmla="val 20483784"/>
                  </a:avLst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1649930" y="2325171"/>
                    <a:ext cx="339837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oMath>
                      </m:oMathPara>
                    </a14:m>
                    <a:endParaRPr lang="en-GB" sz="3200" dirty="0"/>
                  </a:p>
                </p:txBody>
              </p:sp>
            </mc:Choice>
            <mc:Fallback xmlns="">
              <p:sp>
                <p:nvSpPr>
                  <p:cNvPr id="37" name="TextBox 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49930" y="2325171"/>
                    <a:ext cx="339837" cy="49244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496216" y="2268857"/>
                <a:ext cx="361425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GB" sz="4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6216" y="2268857"/>
                <a:ext cx="3614258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118164" y="3652725"/>
                <a:ext cx="2666436" cy="4558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0=</m:t>
                      </m:r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GB" sz="2800" i="1"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164" y="3652725"/>
                <a:ext cx="2666436" cy="45583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142914" y="4876870"/>
                <a:ext cx="2538515" cy="4558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0=</m:t>
                      </m:r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2914" y="4876870"/>
                <a:ext cx="2538515" cy="45583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220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32</a:t>
            </a:fld>
            <a:endParaRPr lang="hr-HR"/>
          </a:p>
        </p:txBody>
      </p:sp>
      <p:sp>
        <p:nvSpPr>
          <p:cNvPr id="3" name="Google Shape;105;p2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374C81"/>
              </a:buClr>
              <a:buSzPts val="4400"/>
            </a:pPr>
            <a:r>
              <a:rPr lang="en-GB" sz="4400" dirty="0" smtClean="0">
                <a:solidFill>
                  <a:srgbClr val="374C81"/>
                </a:solidFill>
                <a:latin typeface="Calibri"/>
                <a:ea typeface="Calibri"/>
                <a:cs typeface="Calibri"/>
                <a:sym typeface="Calibri"/>
              </a:rPr>
              <a:t>Inhibition example</a:t>
            </a:r>
            <a:endParaRPr lang="hr-HR" sz="4400" dirty="0">
              <a:solidFill>
                <a:srgbClr val="374C8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923925" y="3535768"/>
            <a:ext cx="2840113" cy="1887935"/>
            <a:chOff x="1352550" y="2181225"/>
            <a:chExt cx="2840113" cy="18879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2466975" y="2181225"/>
                  <a:ext cx="499367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4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sub>
                        </m:sSub>
                      </m:oMath>
                    </m:oMathPara>
                  </a14:m>
                  <a:endParaRPr lang="en-GB" sz="40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6975" y="2181225"/>
                  <a:ext cx="499367" cy="61555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1352550" y="3453607"/>
                  <a:ext cx="633955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4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oMath>
                    </m:oMathPara>
                  </a14:m>
                  <a:endParaRPr lang="en-GB" sz="40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2550" y="3453607"/>
                  <a:ext cx="633955" cy="61555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3600450" y="3453607"/>
                  <a:ext cx="592213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4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</m:oMath>
                    </m:oMathPara>
                  </a14:m>
                  <a:endParaRPr lang="en-GB" sz="40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0450" y="3453607"/>
                  <a:ext cx="592213" cy="61555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" name="Group 32"/>
            <p:cNvGrpSpPr/>
            <p:nvPr/>
          </p:nvGrpSpPr>
          <p:grpSpPr>
            <a:xfrm>
              <a:off x="3082379" y="2432536"/>
              <a:ext cx="964927" cy="1019864"/>
              <a:chOff x="3082379" y="2432536"/>
              <a:chExt cx="964927" cy="1019864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3082379" y="2659683"/>
                <a:ext cx="964927" cy="792717"/>
                <a:chOff x="3082379" y="2659683"/>
                <a:chExt cx="964927" cy="792717"/>
              </a:xfrm>
            </p:grpSpPr>
            <p:cxnSp>
              <p:nvCxnSpPr>
                <p:cNvPr id="16" name="Straight Arrow Connector 15"/>
                <p:cNvCxnSpPr/>
                <p:nvPr/>
              </p:nvCxnSpPr>
              <p:spPr>
                <a:xfrm>
                  <a:off x="3082379" y="2743200"/>
                  <a:ext cx="640800" cy="709200"/>
                </a:xfrm>
                <a:prstGeom prst="straightConnector1">
                  <a:avLst/>
                </a:prstGeom>
                <a:ln w="317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Arc 20"/>
                <p:cNvSpPr/>
                <p:nvPr/>
              </p:nvSpPr>
              <p:spPr>
                <a:xfrm rot="13343454">
                  <a:off x="3407805" y="2659683"/>
                  <a:ext cx="639501" cy="638656"/>
                </a:xfrm>
                <a:prstGeom prst="arc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3523669" y="2432536"/>
                    <a:ext cx="282320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oMath>
                      </m:oMathPara>
                    </a14:m>
                    <a:endParaRPr lang="en-GB" sz="3200" dirty="0"/>
                  </a:p>
                </p:txBody>
              </p:sp>
            </mc:Choice>
            <mc:Fallback xmlns="">
              <p:sp>
                <p:nvSpPr>
                  <p:cNvPr id="27" name="TextBox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23669" y="2432536"/>
                    <a:ext cx="282320" cy="492443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4" name="Group 33"/>
            <p:cNvGrpSpPr/>
            <p:nvPr/>
          </p:nvGrpSpPr>
          <p:grpSpPr>
            <a:xfrm>
              <a:off x="2800059" y="2838260"/>
              <a:ext cx="778021" cy="1051709"/>
              <a:chOff x="2800059" y="2838260"/>
              <a:chExt cx="778021" cy="1051709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2842441" y="2838260"/>
                <a:ext cx="735639" cy="1051709"/>
                <a:chOff x="2842441" y="2838260"/>
                <a:chExt cx="735639" cy="1051709"/>
              </a:xfrm>
            </p:grpSpPr>
            <p:cxnSp>
              <p:nvCxnSpPr>
                <p:cNvPr id="17" name="Straight Arrow Connector 16"/>
                <p:cNvCxnSpPr/>
                <p:nvPr/>
              </p:nvCxnSpPr>
              <p:spPr>
                <a:xfrm>
                  <a:off x="2937280" y="2838260"/>
                  <a:ext cx="640800" cy="709200"/>
                </a:xfrm>
                <a:prstGeom prst="straightConnector1">
                  <a:avLst/>
                </a:prstGeom>
                <a:ln w="31750"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Arc 21"/>
                <p:cNvSpPr/>
                <p:nvPr/>
              </p:nvSpPr>
              <p:spPr>
                <a:xfrm rot="19168586">
                  <a:off x="2842441" y="3251313"/>
                  <a:ext cx="639501" cy="638656"/>
                </a:xfrm>
                <a:prstGeom prst="arc">
                  <a:avLst/>
                </a:prstGeom>
                <a:ln w="31750">
                  <a:head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2800059" y="3324419"/>
                    <a:ext cx="282320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oMath>
                      </m:oMathPara>
                    </a14:m>
                    <a:endParaRPr lang="en-GB" sz="3200" dirty="0"/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00059" y="3324419"/>
                    <a:ext cx="282320" cy="492443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2" name="Group 31"/>
            <p:cNvGrpSpPr/>
            <p:nvPr/>
          </p:nvGrpSpPr>
          <p:grpSpPr>
            <a:xfrm>
              <a:off x="1864554" y="2844403"/>
              <a:ext cx="790028" cy="1187319"/>
              <a:chOff x="1864554" y="2844403"/>
              <a:chExt cx="790028" cy="1187319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1864554" y="2844403"/>
                <a:ext cx="687203" cy="1187319"/>
                <a:chOff x="1864554" y="2844403"/>
                <a:chExt cx="687203" cy="1187319"/>
              </a:xfrm>
            </p:grpSpPr>
            <p:cxnSp>
              <p:nvCxnSpPr>
                <p:cNvPr id="12" name="Straight Arrow Connector 11"/>
                <p:cNvCxnSpPr/>
                <p:nvPr/>
              </p:nvCxnSpPr>
              <p:spPr>
                <a:xfrm flipH="1">
                  <a:off x="1878415" y="2844403"/>
                  <a:ext cx="639501" cy="710407"/>
                </a:xfrm>
                <a:prstGeom prst="straightConnector1">
                  <a:avLst/>
                </a:prstGeom>
                <a:ln w="31750"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Arc 14"/>
                <p:cNvSpPr/>
                <p:nvPr/>
              </p:nvSpPr>
              <p:spPr>
                <a:xfrm rot="18654877">
                  <a:off x="1888405" y="3368370"/>
                  <a:ext cx="639501" cy="687203"/>
                </a:xfrm>
                <a:prstGeom prst="arc">
                  <a:avLst/>
                </a:prstGeom>
                <a:ln w="31750">
                  <a:headEnd type="non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2275889" y="3504021"/>
                    <a:ext cx="378693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en-GB" sz="3200" dirty="0"/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75889" y="3504021"/>
                    <a:ext cx="378693" cy="492443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5" name="Group 34"/>
            <p:cNvGrpSpPr/>
            <p:nvPr/>
          </p:nvGrpSpPr>
          <p:grpSpPr>
            <a:xfrm>
              <a:off x="1399182" y="2325171"/>
              <a:ext cx="982068" cy="1118911"/>
              <a:chOff x="1399182" y="2325171"/>
              <a:chExt cx="982068" cy="1118911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1399182" y="2629371"/>
                <a:ext cx="982068" cy="814711"/>
                <a:chOff x="1399182" y="2629371"/>
                <a:chExt cx="982068" cy="814711"/>
              </a:xfrm>
            </p:grpSpPr>
            <p:cxnSp>
              <p:nvCxnSpPr>
                <p:cNvPr id="38" name="Straight Arrow Connector 37"/>
                <p:cNvCxnSpPr/>
                <p:nvPr/>
              </p:nvCxnSpPr>
              <p:spPr>
                <a:xfrm flipH="1">
                  <a:off x="1741749" y="2733675"/>
                  <a:ext cx="639501" cy="710407"/>
                </a:xfrm>
                <a:prstGeom prst="straightConnector1">
                  <a:avLst/>
                </a:prstGeom>
                <a:ln w="317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Arc 38"/>
                <p:cNvSpPr/>
                <p:nvPr/>
              </p:nvSpPr>
              <p:spPr>
                <a:xfrm rot="2652929">
                  <a:off x="1399182" y="2629371"/>
                  <a:ext cx="639501" cy="758032"/>
                </a:xfrm>
                <a:prstGeom prst="arc">
                  <a:avLst>
                    <a:gd name="adj1" fmla="val 16200000"/>
                    <a:gd name="adj2" fmla="val 20483784"/>
                  </a:avLst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1649930" y="2325171"/>
                    <a:ext cx="339837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oMath>
                      </m:oMathPara>
                    </a14:m>
                    <a:endParaRPr lang="en-GB" sz="3200" dirty="0"/>
                  </a:p>
                </p:txBody>
              </p:sp>
            </mc:Choice>
            <mc:Fallback xmlns="">
              <p:sp>
                <p:nvSpPr>
                  <p:cNvPr id="37" name="TextBox 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49930" y="2325171"/>
                    <a:ext cx="339837" cy="49244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942975" y="2477348"/>
                <a:ext cx="1564274" cy="4558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975" y="2477348"/>
                <a:ext cx="1564274" cy="4558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302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33</a:t>
            </a:fld>
            <a:endParaRPr lang="hr-HR"/>
          </a:p>
        </p:txBody>
      </p:sp>
      <p:sp>
        <p:nvSpPr>
          <p:cNvPr id="3" name="Google Shape;105;p2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374C81"/>
              </a:buClr>
              <a:buSzPts val="4400"/>
            </a:pPr>
            <a:r>
              <a:rPr lang="en-GB" sz="4400" dirty="0" smtClean="0">
                <a:solidFill>
                  <a:srgbClr val="374C81"/>
                </a:solidFill>
                <a:latin typeface="Calibri"/>
                <a:ea typeface="Calibri"/>
                <a:cs typeface="Calibri"/>
                <a:sym typeface="Calibri"/>
              </a:rPr>
              <a:t>Inhibition example</a:t>
            </a:r>
            <a:endParaRPr lang="hr-HR" sz="4400" dirty="0">
              <a:solidFill>
                <a:srgbClr val="374C8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923925" y="3535768"/>
            <a:ext cx="2840113" cy="1887935"/>
            <a:chOff x="1352550" y="2181225"/>
            <a:chExt cx="2840113" cy="18879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2466975" y="2181225"/>
                  <a:ext cx="499367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4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sub>
                        </m:sSub>
                      </m:oMath>
                    </m:oMathPara>
                  </a14:m>
                  <a:endParaRPr lang="en-GB" sz="40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6975" y="2181225"/>
                  <a:ext cx="499367" cy="61555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1352550" y="3453607"/>
                  <a:ext cx="633955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4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oMath>
                    </m:oMathPara>
                  </a14:m>
                  <a:endParaRPr lang="en-GB" sz="40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2550" y="3453607"/>
                  <a:ext cx="633955" cy="61555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3600450" y="3453607"/>
                  <a:ext cx="592213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4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</m:oMath>
                    </m:oMathPara>
                  </a14:m>
                  <a:endParaRPr lang="en-GB" sz="40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0450" y="3453607"/>
                  <a:ext cx="592213" cy="61555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" name="Group 32"/>
            <p:cNvGrpSpPr/>
            <p:nvPr/>
          </p:nvGrpSpPr>
          <p:grpSpPr>
            <a:xfrm>
              <a:off x="3082379" y="2432536"/>
              <a:ext cx="964927" cy="1019864"/>
              <a:chOff x="3082379" y="2432536"/>
              <a:chExt cx="964927" cy="1019864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3082379" y="2659683"/>
                <a:ext cx="964927" cy="792717"/>
                <a:chOff x="3082379" y="2659683"/>
                <a:chExt cx="964927" cy="792717"/>
              </a:xfrm>
            </p:grpSpPr>
            <p:cxnSp>
              <p:nvCxnSpPr>
                <p:cNvPr id="16" name="Straight Arrow Connector 15"/>
                <p:cNvCxnSpPr/>
                <p:nvPr/>
              </p:nvCxnSpPr>
              <p:spPr>
                <a:xfrm>
                  <a:off x="3082379" y="2743200"/>
                  <a:ext cx="640800" cy="709200"/>
                </a:xfrm>
                <a:prstGeom prst="straightConnector1">
                  <a:avLst/>
                </a:prstGeom>
                <a:ln w="317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Arc 20"/>
                <p:cNvSpPr/>
                <p:nvPr/>
              </p:nvSpPr>
              <p:spPr>
                <a:xfrm rot="13343454">
                  <a:off x="3407805" y="2659683"/>
                  <a:ext cx="639501" cy="638656"/>
                </a:xfrm>
                <a:prstGeom prst="arc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3523669" y="2432536"/>
                    <a:ext cx="282320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oMath>
                      </m:oMathPara>
                    </a14:m>
                    <a:endParaRPr lang="en-GB" sz="3200" dirty="0"/>
                  </a:p>
                </p:txBody>
              </p:sp>
            </mc:Choice>
            <mc:Fallback xmlns="">
              <p:sp>
                <p:nvSpPr>
                  <p:cNvPr id="27" name="TextBox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23669" y="2432536"/>
                    <a:ext cx="282320" cy="492443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4" name="Group 33"/>
            <p:cNvGrpSpPr/>
            <p:nvPr/>
          </p:nvGrpSpPr>
          <p:grpSpPr>
            <a:xfrm>
              <a:off x="2800059" y="2838260"/>
              <a:ext cx="778021" cy="1051709"/>
              <a:chOff x="2800059" y="2838260"/>
              <a:chExt cx="778021" cy="1051709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2842441" y="2838260"/>
                <a:ext cx="735639" cy="1051709"/>
                <a:chOff x="2842441" y="2838260"/>
                <a:chExt cx="735639" cy="1051709"/>
              </a:xfrm>
            </p:grpSpPr>
            <p:cxnSp>
              <p:nvCxnSpPr>
                <p:cNvPr id="17" name="Straight Arrow Connector 16"/>
                <p:cNvCxnSpPr/>
                <p:nvPr/>
              </p:nvCxnSpPr>
              <p:spPr>
                <a:xfrm>
                  <a:off x="2937280" y="2838260"/>
                  <a:ext cx="640800" cy="709200"/>
                </a:xfrm>
                <a:prstGeom prst="straightConnector1">
                  <a:avLst/>
                </a:prstGeom>
                <a:ln w="31750"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Arc 21"/>
                <p:cNvSpPr/>
                <p:nvPr/>
              </p:nvSpPr>
              <p:spPr>
                <a:xfrm rot="19168586">
                  <a:off x="2842441" y="3251313"/>
                  <a:ext cx="639501" cy="638656"/>
                </a:xfrm>
                <a:prstGeom prst="arc">
                  <a:avLst/>
                </a:prstGeom>
                <a:ln w="31750">
                  <a:head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2800059" y="3324419"/>
                    <a:ext cx="282320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oMath>
                      </m:oMathPara>
                    </a14:m>
                    <a:endParaRPr lang="en-GB" sz="3200" dirty="0"/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00059" y="3324419"/>
                    <a:ext cx="282320" cy="492443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2" name="Group 31"/>
            <p:cNvGrpSpPr/>
            <p:nvPr/>
          </p:nvGrpSpPr>
          <p:grpSpPr>
            <a:xfrm>
              <a:off x="1864554" y="2844403"/>
              <a:ext cx="790028" cy="1187319"/>
              <a:chOff x="1864554" y="2844403"/>
              <a:chExt cx="790028" cy="1187319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1864554" y="2844403"/>
                <a:ext cx="687203" cy="1187319"/>
                <a:chOff x="1864554" y="2844403"/>
                <a:chExt cx="687203" cy="1187319"/>
              </a:xfrm>
            </p:grpSpPr>
            <p:cxnSp>
              <p:nvCxnSpPr>
                <p:cNvPr id="12" name="Straight Arrow Connector 11"/>
                <p:cNvCxnSpPr/>
                <p:nvPr/>
              </p:nvCxnSpPr>
              <p:spPr>
                <a:xfrm flipH="1">
                  <a:off x="1878415" y="2844403"/>
                  <a:ext cx="639501" cy="710407"/>
                </a:xfrm>
                <a:prstGeom prst="straightConnector1">
                  <a:avLst/>
                </a:prstGeom>
                <a:ln w="31750"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Arc 14"/>
                <p:cNvSpPr/>
                <p:nvPr/>
              </p:nvSpPr>
              <p:spPr>
                <a:xfrm rot="18654877">
                  <a:off x="1888405" y="3368370"/>
                  <a:ext cx="639501" cy="687203"/>
                </a:xfrm>
                <a:prstGeom prst="arc">
                  <a:avLst/>
                </a:prstGeom>
                <a:ln w="31750">
                  <a:headEnd type="non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2275889" y="3504021"/>
                    <a:ext cx="378693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en-GB" sz="3200" dirty="0"/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75889" y="3504021"/>
                    <a:ext cx="378693" cy="492443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5" name="Group 34"/>
            <p:cNvGrpSpPr/>
            <p:nvPr/>
          </p:nvGrpSpPr>
          <p:grpSpPr>
            <a:xfrm>
              <a:off x="1399182" y="2325171"/>
              <a:ext cx="982068" cy="1118911"/>
              <a:chOff x="1399182" y="2325171"/>
              <a:chExt cx="982068" cy="1118911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1399182" y="2629371"/>
                <a:ext cx="982068" cy="814711"/>
                <a:chOff x="1399182" y="2629371"/>
                <a:chExt cx="982068" cy="814711"/>
              </a:xfrm>
            </p:grpSpPr>
            <p:cxnSp>
              <p:nvCxnSpPr>
                <p:cNvPr id="38" name="Straight Arrow Connector 37"/>
                <p:cNvCxnSpPr/>
                <p:nvPr/>
              </p:nvCxnSpPr>
              <p:spPr>
                <a:xfrm flipH="1">
                  <a:off x="1741749" y="2733675"/>
                  <a:ext cx="639501" cy="710407"/>
                </a:xfrm>
                <a:prstGeom prst="straightConnector1">
                  <a:avLst/>
                </a:prstGeom>
                <a:ln w="317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Arc 38"/>
                <p:cNvSpPr/>
                <p:nvPr/>
              </p:nvSpPr>
              <p:spPr>
                <a:xfrm rot="2652929">
                  <a:off x="1399182" y="2629371"/>
                  <a:ext cx="639501" cy="758032"/>
                </a:xfrm>
                <a:prstGeom prst="arc">
                  <a:avLst>
                    <a:gd name="adj1" fmla="val 16200000"/>
                    <a:gd name="adj2" fmla="val 20483784"/>
                  </a:avLst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1649930" y="2325171"/>
                    <a:ext cx="339837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oMath>
                      </m:oMathPara>
                    </a14:m>
                    <a:endParaRPr lang="en-GB" sz="3200" dirty="0"/>
                  </a:p>
                </p:txBody>
              </p:sp>
            </mc:Choice>
            <mc:Fallback xmlns="">
              <p:sp>
                <p:nvSpPr>
                  <p:cNvPr id="37" name="TextBox 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49930" y="2325171"/>
                    <a:ext cx="339837" cy="49244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923925" y="1954474"/>
                <a:ext cx="5681299" cy="14713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en-GB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sz="28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acc>
                                    <m:accPr>
                                      <m:chr m:val="̇"/>
                                      <m:ctrlP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acc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GB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GB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̇"/>
                                              <m:ctrlPr>
                                                <a:rPr lang="en-GB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GB" sz="2800" i="1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GB" sz="2800" i="1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GB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̇"/>
                                              <m:ctrlPr>
                                                <a:rPr lang="en-GB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GB" sz="2800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GB" sz="2800" i="1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925" y="1954474"/>
                <a:ext cx="5681299" cy="14713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5422630" y="3623784"/>
            <a:ext cx="2747922" cy="2170711"/>
            <a:chOff x="5422630" y="3623784"/>
            <a:chExt cx="2747922" cy="21707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6001415" y="3701085"/>
                  <a:ext cx="913070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GB" sz="2800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1415" y="3701085"/>
                  <a:ext cx="913070" cy="43088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" name="Straight Arrow Connector 40"/>
            <p:cNvCxnSpPr/>
            <p:nvPr/>
          </p:nvCxnSpPr>
          <p:spPr>
            <a:xfrm flipH="1" flipV="1">
              <a:off x="5422630" y="3623784"/>
              <a:ext cx="720996" cy="833387"/>
            </a:xfrm>
            <a:prstGeom prst="straightConnector1">
              <a:avLst/>
            </a:prstGeom>
            <a:ln w="31750">
              <a:solidFill>
                <a:srgbClr val="C0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5489305" y="4742156"/>
                  <a:ext cx="2681247" cy="105233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acc>
                                      <m:accPr>
                                        <m:chr m:val="̇"/>
                                        <m:ctrlPr>
                                          <a:rPr lang="en-GB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GB" sz="28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acc>
                                  </m:den>
                                </m:f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acc>
                                      <m:accPr>
                                        <m:chr m:val="̇"/>
                                        <m:ctrlPr>
                                          <a:rPr lang="en-GB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GB" sz="2800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acc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GB" sz="2800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9305" y="4742156"/>
                  <a:ext cx="2681247" cy="105233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0402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1428" y="365126"/>
            <a:ext cx="1261555" cy="1009244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34</a:t>
            </a:fld>
            <a:endParaRPr/>
          </a:p>
        </p:txBody>
      </p:sp>
      <p:sp>
        <p:nvSpPr>
          <p:cNvPr id="145" name="Google Shape;145;p3"/>
          <p:cNvSpPr/>
          <p:nvPr/>
        </p:nvSpPr>
        <p:spPr>
          <a:xfrm>
            <a:off x="7051475" y="-8950"/>
            <a:ext cx="2057400" cy="1383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6" name="Google Shape;146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55574" y="176013"/>
            <a:ext cx="1716400" cy="7778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977354" y="2353180"/>
            <a:ext cx="364362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3200" dirty="0" smtClean="0"/>
              <a:t>1. Draw the scheme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1225" y="2066000"/>
            <a:ext cx="1490357" cy="10347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77354" y="3015671"/>
            <a:ext cx="3985065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3200" dirty="0" smtClean="0"/>
              <a:t>2. Write the equations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7354" y="3678162"/>
            <a:ext cx="669574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3200" dirty="0"/>
              <a:t>3</a:t>
            </a:r>
            <a:r>
              <a:rPr lang="en-GB" sz="3200" dirty="0" smtClean="0"/>
              <a:t>. Use the fast dynamics assumption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7354" y="4340653"/>
            <a:ext cx="619400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3200" dirty="0" smtClean="0"/>
              <a:t>4. Add the conservation constraint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7353" y="5003144"/>
            <a:ext cx="355225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3200" dirty="0"/>
              <a:t>5</a:t>
            </a:r>
            <a:r>
              <a:rPr lang="en-GB" sz="3200" dirty="0" smtClean="0"/>
              <a:t>. Compute the flux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77353" y="5665635"/>
            <a:ext cx="653704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3200" dirty="0" smtClean="0"/>
              <a:t>6. Check consistency of the solution</a:t>
            </a:r>
          </a:p>
        </p:txBody>
      </p:sp>
      <p:sp>
        <p:nvSpPr>
          <p:cNvPr id="141" name="Google Shape;141;p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GB" smtClean="0"/>
              <a:t>Step-by-step </a:t>
            </a:r>
            <a:r>
              <a:rPr lang="en-GB" dirty="0"/>
              <a:t>s</a:t>
            </a:r>
            <a:r>
              <a:rPr lang="en-GB" smtClean="0"/>
              <a:t>ummary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9305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4</a:t>
            </a:fld>
            <a:endParaRPr lang="hr-HR"/>
          </a:p>
        </p:txBody>
      </p:sp>
      <p:sp>
        <p:nvSpPr>
          <p:cNvPr id="3" name="Google Shape;105;p2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374C81"/>
              </a:buClr>
              <a:buSzPts val="4400"/>
            </a:pPr>
            <a:r>
              <a:rPr lang="en-GB" sz="4400" dirty="0" smtClean="0">
                <a:solidFill>
                  <a:srgbClr val="374C81"/>
                </a:solidFill>
                <a:latin typeface="Calibri"/>
                <a:ea typeface="Calibri"/>
                <a:cs typeface="Calibri"/>
                <a:sym typeface="Calibri"/>
              </a:rPr>
              <a:t>Conservation</a:t>
            </a:r>
            <a:endParaRPr lang="hr-HR" sz="4400" dirty="0">
              <a:solidFill>
                <a:srgbClr val="374C8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5008" y="1843723"/>
            <a:ext cx="154850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3200" dirty="0" smtClean="0"/>
              <a:t>- Energy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495008" y="2591089"/>
            <a:ext cx="122950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3200" dirty="0" smtClean="0"/>
              <a:t>- Mass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495008" y="3338455"/>
            <a:ext cx="116057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3200" dirty="0" smtClean="0"/>
              <a:t>- Time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60623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5</a:t>
            </a:fld>
            <a:endParaRPr lang="hr-HR"/>
          </a:p>
        </p:txBody>
      </p:sp>
      <p:sp>
        <p:nvSpPr>
          <p:cNvPr id="3" name="Google Shape;105;p2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374C81"/>
              </a:buClr>
              <a:buSzPts val="4400"/>
            </a:pPr>
            <a:r>
              <a:rPr lang="en-GB" sz="4400" dirty="0" smtClean="0">
                <a:solidFill>
                  <a:srgbClr val="374C81"/>
                </a:solidFill>
                <a:latin typeface="Calibri"/>
                <a:ea typeface="Calibri"/>
                <a:cs typeface="Calibri"/>
                <a:sym typeface="Calibri"/>
              </a:rPr>
              <a:t>What is an SU?</a:t>
            </a:r>
            <a:endParaRPr lang="hr-HR" sz="4400" dirty="0">
              <a:solidFill>
                <a:srgbClr val="374C8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0684" y="1924310"/>
            <a:ext cx="6420027" cy="9848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3200" dirty="0"/>
              <a:t>An entity that gets substrate(s) 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and processes </a:t>
            </a:r>
            <a:r>
              <a:rPr lang="en-GB" sz="3200" dirty="0"/>
              <a:t>them into product(s)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71233" y="3472498"/>
            <a:ext cx="173124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3200" dirty="0" smtClean="0"/>
              <a:t>- Enzyme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771233" y="4219864"/>
            <a:ext cx="202619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3200" dirty="0" smtClean="0"/>
              <a:t>- Organism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771233" y="4967230"/>
            <a:ext cx="1615827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3200" dirty="0" smtClean="0"/>
              <a:t>- Factory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42868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6</a:t>
            </a:fld>
            <a:endParaRPr lang="hr-HR"/>
          </a:p>
        </p:txBody>
      </p:sp>
      <p:sp>
        <p:nvSpPr>
          <p:cNvPr id="3" name="Google Shape;105;p2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374C81"/>
              </a:buClr>
              <a:buSzPts val="4400"/>
            </a:pPr>
            <a:r>
              <a:rPr lang="en-GB" sz="4400" dirty="0">
                <a:solidFill>
                  <a:srgbClr val="374C81"/>
                </a:solidFill>
                <a:latin typeface="Calibri"/>
                <a:ea typeface="Calibri"/>
                <a:cs typeface="Calibri"/>
                <a:sym typeface="Calibri"/>
              </a:rPr>
              <a:t>What is an SU?</a:t>
            </a:r>
            <a:endParaRPr lang="hr-HR" sz="4400" dirty="0">
              <a:solidFill>
                <a:srgbClr val="374C8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295" y="3552391"/>
            <a:ext cx="4244259" cy="23445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0684" y="1924310"/>
            <a:ext cx="6487353" cy="9848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3200" dirty="0"/>
              <a:t>An entity that </a:t>
            </a:r>
            <a:r>
              <a:rPr lang="en-GB" sz="3200" b="1" dirty="0"/>
              <a:t>gets</a:t>
            </a:r>
            <a:r>
              <a:rPr lang="en-GB" sz="3200" dirty="0"/>
              <a:t> substrate(s) 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and </a:t>
            </a:r>
            <a:r>
              <a:rPr lang="en-GB" sz="3200" dirty="0"/>
              <a:t>processes</a:t>
            </a:r>
            <a:r>
              <a:rPr lang="en-GB" sz="3200" dirty="0" smtClean="0"/>
              <a:t> </a:t>
            </a:r>
            <a:r>
              <a:rPr lang="en-GB" sz="3200" dirty="0"/>
              <a:t>them into product(s)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68504" y="3167264"/>
            <a:ext cx="143629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3200" dirty="0" smtClean="0"/>
              <a:t>Passive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44948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7</a:t>
            </a:fld>
            <a:endParaRPr lang="hr-HR"/>
          </a:p>
        </p:txBody>
      </p:sp>
      <p:sp>
        <p:nvSpPr>
          <p:cNvPr id="3" name="Google Shape;105;p2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374C81"/>
              </a:buClr>
              <a:buSzPts val="4400"/>
            </a:pPr>
            <a:r>
              <a:rPr lang="en-GB" sz="4400" dirty="0">
                <a:solidFill>
                  <a:srgbClr val="374C81"/>
                </a:solidFill>
                <a:latin typeface="Calibri"/>
                <a:ea typeface="Calibri"/>
                <a:cs typeface="Calibri"/>
                <a:sym typeface="Calibri"/>
              </a:rPr>
              <a:t>What is an SU?</a:t>
            </a:r>
            <a:endParaRPr lang="hr-HR" sz="4400" dirty="0">
              <a:solidFill>
                <a:srgbClr val="374C8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40" y="2973484"/>
            <a:ext cx="4293110" cy="34691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68504" y="3167264"/>
            <a:ext cx="143629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3200" dirty="0" smtClean="0"/>
              <a:t>Passive</a:t>
            </a:r>
            <a:endParaRPr lang="en-GB" sz="3200" dirty="0"/>
          </a:p>
        </p:txBody>
      </p:sp>
      <p:grpSp>
        <p:nvGrpSpPr>
          <p:cNvPr id="10" name="Group 9"/>
          <p:cNvGrpSpPr/>
          <p:nvPr/>
        </p:nvGrpSpPr>
        <p:grpSpPr>
          <a:xfrm>
            <a:off x="6928002" y="3776376"/>
            <a:ext cx="1117294" cy="1076732"/>
            <a:chOff x="6928002" y="4262151"/>
            <a:chExt cx="1117294" cy="1076732"/>
          </a:xfrm>
        </p:grpSpPr>
        <p:sp>
          <p:nvSpPr>
            <p:cNvPr id="9" name="TextBox 8"/>
            <p:cNvSpPr txBox="1"/>
            <p:nvPr/>
          </p:nvSpPr>
          <p:spPr>
            <a:xfrm>
              <a:off x="6928002" y="4846440"/>
              <a:ext cx="1117294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3200" dirty="0" smtClean="0"/>
                <a:t>Active</a:t>
              </a:r>
              <a:endParaRPr lang="en-GB" sz="3200" dirty="0"/>
            </a:p>
          </p:txBody>
        </p:sp>
        <p:sp>
          <p:nvSpPr>
            <p:cNvPr id="4" name="Down Arrow 3"/>
            <p:cNvSpPr/>
            <p:nvPr/>
          </p:nvSpPr>
          <p:spPr>
            <a:xfrm>
              <a:off x="7115174" y="4262151"/>
              <a:ext cx="742950" cy="46761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180684" y="1924310"/>
            <a:ext cx="6487353" cy="9848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3200" dirty="0"/>
              <a:t>An entity that </a:t>
            </a:r>
            <a:r>
              <a:rPr lang="en-GB" sz="3200" b="1" dirty="0"/>
              <a:t>gets</a:t>
            </a:r>
            <a:r>
              <a:rPr lang="en-GB" sz="3200" dirty="0"/>
              <a:t> substrate(s) 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and </a:t>
            </a:r>
            <a:r>
              <a:rPr lang="en-GB" sz="3200" dirty="0"/>
              <a:t>processes</a:t>
            </a:r>
            <a:r>
              <a:rPr lang="en-GB" sz="3200" dirty="0" smtClean="0"/>
              <a:t> </a:t>
            </a:r>
            <a:r>
              <a:rPr lang="en-GB" sz="3200" dirty="0"/>
              <a:t>them into product(s)</a:t>
            </a:r>
          </a:p>
        </p:txBody>
      </p:sp>
    </p:spTree>
    <p:extLst>
      <p:ext uri="{BB962C8B-B14F-4D97-AF65-F5344CB8AC3E}">
        <p14:creationId xmlns:p14="http://schemas.microsoft.com/office/powerpoint/2010/main" val="391524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8</a:t>
            </a:fld>
            <a:endParaRPr lang="hr-HR"/>
          </a:p>
        </p:txBody>
      </p:sp>
      <p:sp>
        <p:nvSpPr>
          <p:cNvPr id="3" name="Google Shape;105;p2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374C81"/>
              </a:buClr>
              <a:buSzPts val="4400"/>
            </a:pPr>
            <a:r>
              <a:rPr lang="en-GB" sz="4400" dirty="0">
                <a:solidFill>
                  <a:srgbClr val="374C81"/>
                </a:solidFill>
                <a:latin typeface="Calibri"/>
                <a:ea typeface="Calibri"/>
                <a:cs typeface="Calibri"/>
                <a:sym typeface="Calibri"/>
              </a:rPr>
              <a:t>What is an SU?</a:t>
            </a:r>
            <a:endParaRPr lang="hr-HR" sz="4400" dirty="0">
              <a:solidFill>
                <a:srgbClr val="374C8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68504" y="3167264"/>
            <a:ext cx="143629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3200" dirty="0" smtClean="0"/>
              <a:t>Passive</a:t>
            </a:r>
            <a:endParaRPr lang="en-GB" sz="3200" dirty="0"/>
          </a:p>
        </p:txBody>
      </p:sp>
      <p:grpSp>
        <p:nvGrpSpPr>
          <p:cNvPr id="10" name="Group 9"/>
          <p:cNvGrpSpPr/>
          <p:nvPr/>
        </p:nvGrpSpPr>
        <p:grpSpPr>
          <a:xfrm>
            <a:off x="6928002" y="3776376"/>
            <a:ext cx="1117294" cy="1076732"/>
            <a:chOff x="6928002" y="4262151"/>
            <a:chExt cx="1117294" cy="1076732"/>
          </a:xfrm>
        </p:grpSpPr>
        <p:sp>
          <p:nvSpPr>
            <p:cNvPr id="9" name="TextBox 8"/>
            <p:cNvSpPr txBox="1"/>
            <p:nvPr/>
          </p:nvSpPr>
          <p:spPr>
            <a:xfrm>
              <a:off x="6928002" y="4846440"/>
              <a:ext cx="1117294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3200" dirty="0" smtClean="0"/>
                <a:t>Active</a:t>
              </a:r>
              <a:endParaRPr lang="en-GB" sz="3200" dirty="0"/>
            </a:p>
          </p:txBody>
        </p:sp>
        <p:sp>
          <p:nvSpPr>
            <p:cNvPr id="4" name="Down Arrow 3"/>
            <p:cNvSpPr/>
            <p:nvPr/>
          </p:nvSpPr>
          <p:spPr>
            <a:xfrm>
              <a:off x="7115174" y="4262151"/>
              <a:ext cx="742950" cy="46761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180684" y="1924310"/>
            <a:ext cx="6487353" cy="9848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3200" dirty="0"/>
              <a:t>An entity that </a:t>
            </a:r>
            <a:r>
              <a:rPr lang="en-GB" sz="3200" b="1" dirty="0"/>
              <a:t>gets</a:t>
            </a:r>
            <a:r>
              <a:rPr lang="en-GB" sz="3200" dirty="0"/>
              <a:t> substrate(s) 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and </a:t>
            </a:r>
            <a:r>
              <a:rPr lang="en-GB" sz="3200" dirty="0"/>
              <a:t>processes</a:t>
            </a:r>
            <a:r>
              <a:rPr lang="en-GB" sz="3200" dirty="0" smtClean="0"/>
              <a:t> </a:t>
            </a:r>
            <a:r>
              <a:rPr lang="en-GB" sz="3200" dirty="0"/>
              <a:t>them into product(s)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450" y="4738688"/>
            <a:ext cx="2675575" cy="150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82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9</a:t>
            </a:fld>
            <a:endParaRPr lang="hr-HR"/>
          </a:p>
        </p:txBody>
      </p:sp>
      <p:sp>
        <p:nvSpPr>
          <p:cNvPr id="3" name="Google Shape;105;p2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374C81"/>
              </a:buClr>
              <a:buSzPts val="4400"/>
            </a:pPr>
            <a:r>
              <a:rPr lang="en-GB" sz="4400" dirty="0">
                <a:solidFill>
                  <a:srgbClr val="374C81"/>
                </a:solidFill>
                <a:latin typeface="Calibri"/>
                <a:ea typeface="Calibri"/>
                <a:cs typeface="Calibri"/>
                <a:sym typeface="Calibri"/>
              </a:rPr>
              <a:t>What is an SU?</a:t>
            </a:r>
            <a:endParaRPr lang="hr-HR" sz="4400" dirty="0">
              <a:solidFill>
                <a:srgbClr val="374C8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68504" y="3167264"/>
            <a:ext cx="143629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3200" dirty="0" smtClean="0"/>
              <a:t>Passive</a:t>
            </a:r>
            <a:endParaRPr lang="en-GB" sz="3200" dirty="0"/>
          </a:p>
        </p:txBody>
      </p:sp>
      <p:grpSp>
        <p:nvGrpSpPr>
          <p:cNvPr id="10" name="Group 9"/>
          <p:cNvGrpSpPr/>
          <p:nvPr/>
        </p:nvGrpSpPr>
        <p:grpSpPr>
          <a:xfrm>
            <a:off x="6928002" y="3776376"/>
            <a:ext cx="1117294" cy="1076732"/>
            <a:chOff x="6928002" y="4262151"/>
            <a:chExt cx="1117294" cy="1076732"/>
          </a:xfrm>
        </p:grpSpPr>
        <p:sp>
          <p:nvSpPr>
            <p:cNvPr id="9" name="TextBox 8"/>
            <p:cNvSpPr txBox="1"/>
            <p:nvPr/>
          </p:nvSpPr>
          <p:spPr>
            <a:xfrm>
              <a:off x="6928002" y="4846440"/>
              <a:ext cx="1117294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3200" dirty="0" smtClean="0"/>
                <a:t>Active</a:t>
              </a:r>
              <a:endParaRPr lang="en-GB" sz="3200" dirty="0"/>
            </a:p>
          </p:txBody>
        </p:sp>
        <p:sp>
          <p:nvSpPr>
            <p:cNvPr id="4" name="Down Arrow 3"/>
            <p:cNvSpPr/>
            <p:nvPr/>
          </p:nvSpPr>
          <p:spPr>
            <a:xfrm>
              <a:off x="7115174" y="4262151"/>
              <a:ext cx="742950" cy="46761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180684" y="1924310"/>
            <a:ext cx="6487353" cy="9848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3200" dirty="0"/>
              <a:t>An entity that </a:t>
            </a:r>
            <a:r>
              <a:rPr lang="en-GB" sz="3200" b="1" dirty="0"/>
              <a:t>gets</a:t>
            </a:r>
            <a:r>
              <a:rPr lang="en-GB" sz="3200" dirty="0"/>
              <a:t> substrate(s) 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and </a:t>
            </a:r>
            <a:r>
              <a:rPr lang="en-GB" sz="3200" dirty="0"/>
              <a:t>processes</a:t>
            </a:r>
            <a:r>
              <a:rPr lang="en-GB" sz="3200" dirty="0" smtClean="0"/>
              <a:t> </a:t>
            </a:r>
            <a:r>
              <a:rPr lang="en-GB" sz="3200" dirty="0"/>
              <a:t>them into product(s)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450" y="4738688"/>
            <a:ext cx="2675575" cy="15097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0"/>
          <a:stretch/>
        </p:blipFill>
        <p:spPr>
          <a:xfrm>
            <a:off x="9144000" y="5088731"/>
            <a:ext cx="774033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84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7 L -1.08403 -0.0037 " pathEditMode="relative" rAng="0" ptsTypes="AA">
                                      <p:cBhvr>
                                        <p:cTn id="6" dur="6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201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2272</TotalTime>
  <Words>397</Words>
  <Application>Microsoft Office PowerPoint</Application>
  <PresentationFormat>On-screen Show (4:3)</PresentationFormat>
  <Paragraphs>254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Cambria Math</vt:lpstr>
      <vt:lpstr>Office Theme</vt:lpstr>
      <vt:lpstr>Synthesizing Units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Step-by-step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Synthesizing Units</dc:title>
  <dc:creator>Nina</dc:creator>
  <cp:lastModifiedBy>Gonçalo</cp:lastModifiedBy>
  <cp:revision>55</cp:revision>
  <dcterms:created xsi:type="dcterms:W3CDTF">2023-03-12T15:46:38Z</dcterms:created>
  <dcterms:modified xsi:type="dcterms:W3CDTF">2023-06-12T02:41:45Z</dcterms:modified>
</cp:coreProperties>
</file>