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334" r:id="rId2"/>
    <p:sldId id="335" r:id="rId3"/>
    <p:sldId id="328" r:id="rId4"/>
    <p:sldId id="336" r:id="rId5"/>
    <p:sldId id="337" r:id="rId6"/>
    <p:sldId id="338" r:id="rId7"/>
    <p:sldId id="327" r:id="rId8"/>
    <p:sldId id="339" r:id="rId9"/>
    <p:sldId id="341" r:id="rId10"/>
    <p:sldId id="342" r:id="rId11"/>
    <p:sldId id="322" r:id="rId12"/>
    <p:sldId id="329" r:id="rId13"/>
    <p:sldId id="330" r:id="rId14"/>
    <p:sldId id="332" r:id="rId15"/>
    <p:sldId id="333" r:id="rId16"/>
    <p:sldId id="261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jdlUPNzh+e/fK9pXSzjjIKc//0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600"/>
    <a:srgbClr val="D40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/>
    <p:restoredTop sz="82394"/>
  </p:normalViewPr>
  <p:slideViewPr>
    <p:cSldViewPr snapToGrid="0" snapToObjects="1">
      <p:cViewPr varScale="1">
        <p:scale>
          <a:sx n="82" d="100"/>
          <a:sy n="82" d="100"/>
        </p:scale>
        <p:origin x="1301" y="48"/>
      </p:cViewPr>
      <p:guideLst/>
    </p:cSldViewPr>
  </p:slideViewPr>
  <p:notesTextViewPr>
    <p:cViewPr>
      <p:scale>
        <a:sx n="130" d="100"/>
        <a:sy n="130" d="100"/>
      </p:scale>
      <p:origin x="0" y="0"/>
    </p:cViewPr>
  </p:notesTextViewPr>
  <p:sorterViewPr>
    <p:cViewPr>
      <p:scale>
        <a:sx n="100" d="100"/>
        <a:sy n="100" d="100"/>
      </p:scale>
      <p:origin x="0" y="-129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48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C4AF5A-CE9F-6745-A14D-3B07B392E76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16962DD-B15C-3345-932A-35AD690DB238}">
      <dgm:prSet/>
      <dgm:spPr>
        <a:solidFill>
          <a:srgbClr val="00B050"/>
        </a:solidFill>
      </dgm:spPr>
      <dgm:t>
        <a:bodyPr/>
        <a:lstStyle/>
        <a:p>
          <a:r>
            <a:rPr lang="en-GB" b="0" i="0"/>
            <a:t>Pseudo Steady States (</a:t>
          </a:r>
          <a:r>
            <a:rPr lang="en-GB" b="1" i="0"/>
            <a:t>PSSs</a:t>
          </a:r>
          <a:r>
            <a:rPr lang="en-GB" b="0" i="0"/>
            <a:t>)</a:t>
          </a:r>
          <a:endParaRPr lang="en-GR"/>
        </a:p>
      </dgm:t>
    </dgm:pt>
    <dgm:pt modelId="{88AB4033-E919-EB47-AF5F-589BB20DA1BC}" type="parTrans" cxnId="{5E8601F1-3095-954A-9B53-21B8952B11CA}">
      <dgm:prSet/>
      <dgm:spPr/>
      <dgm:t>
        <a:bodyPr/>
        <a:lstStyle/>
        <a:p>
          <a:endParaRPr lang="en-GB"/>
        </a:p>
      </dgm:t>
    </dgm:pt>
    <dgm:pt modelId="{3BACC57D-5B7E-1D49-8F5E-F2FBC0D82D9F}" type="sibTrans" cxnId="{5E8601F1-3095-954A-9B53-21B8952B11CA}">
      <dgm:prSet/>
      <dgm:spPr/>
      <dgm:t>
        <a:bodyPr/>
        <a:lstStyle/>
        <a:p>
          <a:endParaRPr lang="en-GB"/>
        </a:p>
      </dgm:t>
    </dgm:pt>
    <dgm:pt modelId="{1AC8A582-4584-6C45-B381-A4B4D52623F4}">
      <dgm:prSet/>
      <dgm:spPr/>
      <dgm:t>
        <a:bodyPr/>
        <a:lstStyle/>
        <a:p>
          <a:r>
            <a:rPr lang="en-GB" b="0" i="0"/>
            <a:t>Ordinary Differential Equations (</a:t>
          </a:r>
          <a:r>
            <a:rPr lang="en-GB" b="1" i="0"/>
            <a:t>ODEs</a:t>
          </a:r>
          <a:r>
            <a:rPr lang="en-GB" b="0" i="0"/>
            <a:t>)</a:t>
          </a:r>
          <a:endParaRPr lang="en-GR"/>
        </a:p>
      </dgm:t>
    </dgm:pt>
    <dgm:pt modelId="{6652EBA6-0636-7B4F-943B-8B36F8608857}" type="parTrans" cxnId="{9C4A1397-FD49-234A-89D9-B1253272868F}">
      <dgm:prSet/>
      <dgm:spPr/>
      <dgm:t>
        <a:bodyPr/>
        <a:lstStyle/>
        <a:p>
          <a:endParaRPr lang="en-GB"/>
        </a:p>
      </dgm:t>
    </dgm:pt>
    <dgm:pt modelId="{2F323870-F651-254D-9DF6-93D74905ACE6}" type="sibTrans" cxnId="{9C4A1397-FD49-234A-89D9-B1253272868F}">
      <dgm:prSet/>
      <dgm:spPr/>
      <dgm:t>
        <a:bodyPr/>
        <a:lstStyle/>
        <a:p>
          <a:endParaRPr lang="en-GB"/>
        </a:p>
      </dgm:t>
    </dgm:pt>
    <dgm:pt modelId="{B18EB279-A022-DD4B-80F8-AE6F8D4337B3}">
      <dgm:prSet/>
      <dgm:spPr/>
      <dgm:t>
        <a:bodyPr/>
        <a:lstStyle/>
        <a:p>
          <a:r>
            <a:rPr lang="en-GB" b="0" i="0"/>
            <a:t>Matrix Models (</a:t>
          </a:r>
          <a:r>
            <a:rPr lang="en-GB" b="1" i="0"/>
            <a:t>MMs</a:t>
          </a:r>
          <a:r>
            <a:rPr lang="en-GB" b="0" i="0"/>
            <a:t>)</a:t>
          </a:r>
          <a:endParaRPr lang="en-GR"/>
        </a:p>
      </dgm:t>
    </dgm:pt>
    <dgm:pt modelId="{9B5326D0-C985-2E44-8DB1-AA21020C2ED6}" type="parTrans" cxnId="{F5A46C07-42EA-5B4F-A256-F61119D59571}">
      <dgm:prSet/>
      <dgm:spPr/>
      <dgm:t>
        <a:bodyPr/>
        <a:lstStyle/>
        <a:p>
          <a:endParaRPr lang="en-GB"/>
        </a:p>
      </dgm:t>
    </dgm:pt>
    <dgm:pt modelId="{EFF0D8A8-C031-7741-ACAC-0313D3104155}" type="sibTrans" cxnId="{F5A46C07-42EA-5B4F-A256-F61119D59571}">
      <dgm:prSet/>
      <dgm:spPr/>
      <dgm:t>
        <a:bodyPr/>
        <a:lstStyle/>
        <a:p>
          <a:endParaRPr lang="en-GB"/>
        </a:p>
      </dgm:t>
    </dgm:pt>
    <dgm:pt modelId="{FD0FF342-F29B-5D43-8BFE-A00098994F9D}">
      <dgm:prSet/>
      <dgm:spPr/>
      <dgm:t>
        <a:bodyPr/>
        <a:lstStyle/>
        <a:p>
          <a:r>
            <a:rPr lang="en-GB" b="0" i="0"/>
            <a:t>Cohort Projection Models (</a:t>
          </a:r>
          <a:r>
            <a:rPr lang="en-GB" b="1" i="0"/>
            <a:t>CPMs</a:t>
          </a:r>
          <a:r>
            <a:rPr lang="en-GB" b="0" i="0"/>
            <a:t>)</a:t>
          </a:r>
          <a:endParaRPr lang="en-GR"/>
        </a:p>
      </dgm:t>
    </dgm:pt>
    <dgm:pt modelId="{CAD867B8-2787-1B4E-9441-48BCAD2AB07F}" type="parTrans" cxnId="{20AC361B-EF7D-DD44-9ECF-26DCF84CADEA}">
      <dgm:prSet/>
      <dgm:spPr/>
      <dgm:t>
        <a:bodyPr/>
        <a:lstStyle/>
        <a:p>
          <a:endParaRPr lang="en-GB"/>
        </a:p>
      </dgm:t>
    </dgm:pt>
    <dgm:pt modelId="{EFB1CB7C-C5D1-E84C-B090-D90DC1A74D78}" type="sibTrans" cxnId="{20AC361B-EF7D-DD44-9ECF-26DCF84CADEA}">
      <dgm:prSet/>
      <dgm:spPr/>
      <dgm:t>
        <a:bodyPr/>
        <a:lstStyle/>
        <a:p>
          <a:endParaRPr lang="en-GB"/>
        </a:p>
      </dgm:t>
    </dgm:pt>
    <dgm:pt modelId="{89FCEC06-E464-5642-8537-722B392F03C0}">
      <dgm:prSet/>
      <dgm:spPr/>
      <dgm:t>
        <a:bodyPr/>
        <a:lstStyle/>
        <a:p>
          <a:r>
            <a:rPr lang="en-GB" b="0" i="0"/>
            <a:t>Partial Differential Equations (</a:t>
          </a:r>
          <a:r>
            <a:rPr lang="en-GB" b="1" i="0"/>
            <a:t>PDEs</a:t>
          </a:r>
          <a:r>
            <a:rPr lang="en-GB" b="0" i="0"/>
            <a:t>)</a:t>
          </a:r>
          <a:endParaRPr lang="en-GR"/>
        </a:p>
      </dgm:t>
    </dgm:pt>
    <dgm:pt modelId="{32D380A7-5F85-CD4A-B905-F794692E58BC}" type="parTrans" cxnId="{A969F9BF-207D-DA41-8C27-20FFF21A4AF0}">
      <dgm:prSet/>
      <dgm:spPr/>
      <dgm:t>
        <a:bodyPr/>
        <a:lstStyle/>
        <a:p>
          <a:endParaRPr lang="en-GB"/>
        </a:p>
      </dgm:t>
    </dgm:pt>
    <dgm:pt modelId="{8426D83A-30AD-654A-B3CC-9006116C3942}" type="sibTrans" cxnId="{A969F9BF-207D-DA41-8C27-20FFF21A4AF0}">
      <dgm:prSet/>
      <dgm:spPr/>
      <dgm:t>
        <a:bodyPr/>
        <a:lstStyle/>
        <a:p>
          <a:endParaRPr lang="en-GB"/>
        </a:p>
      </dgm:t>
    </dgm:pt>
    <dgm:pt modelId="{A1E4B5B1-5063-9F4B-A378-8CFE04F332C7}">
      <dgm:prSet/>
      <dgm:spPr/>
      <dgm:t>
        <a:bodyPr/>
        <a:lstStyle/>
        <a:p>
          <a:r>
            <a:rPr lang="en-GB" b="0" i="0"/>
            <a:t>Individual-Based Models (</a:t>
          </a:r>
          <a:r>
            <a:rPr lang="en-GB" b="1" i="0"/>
            <a:t>IBMs</a:t>
          </a:r>
          <a:r>
            <a:rPr lang="en-GB" b="0" i="0"/>
            <a:t>)</a:t>
          </a:r>
          <a:endParaRPr lang="en-GR"/>
        </a:p>
      </dgm:t>
    </dgm:pt>
    <dgm:pt modelId="{95F0C8F1-2668-974E-B987-70746C3A4516}" type="parTrans" cxnId="{65929A3D-E56D-1C46-82B0-F4DC9FB7B6D1}">
      <dgm:prSet/>
      <dgm:spPr/>
      <dgm:t>
        <a:bodyPr/>
        <a:lstStyle/>
        <a:p>
          <a:endParaRPr lang="en-GB"/>
        </a:p>
      </dgm:t>
    </dgm:pt>
    <dgm:pt modelId="{7CDAB6E9-0D83-A247-854C-E170D19D5ED9}" type="sibTrans" cxnId="{65929A3D-E56D-1C46-82B0-F4DC9FB7B6D1}">
      <dgm:prSet/>
      <dgm:spPr/>
      <dgm:t>
        <a:bodyPr/>
        <a:lstStyle/>
        <a:p>
          <a:endParaRPr lang="en-GB"/>
        </a:p>
      </dgm:t>
    </dgm:pt>
    <dgm:pt modelId="{B41A4417-5F97-9447-AF7A-1366BADD7F76}" type="pres">
      <dgm:prSet presAssocID="{DEC4AF5A-CE9F-6745-A14D-3B07B392E763}" presName="CompostProcess" presStyleCnt="0">
        <dgm:presLayoutVars>
          <dgm:dir/>
          <dgm:resizeHandles val="exact"/>
        </dgm:presLayoutVars>
      </dgm:prSet>
      <dgm:spPr/>
    </dgm:pt>
    <dgm:pt modelId="{B1191C5C-77D6-1341-AF9F-80CB63C708AB}" type="pres">
      <dgm:prSet presAssocID="{DEC4AF5A-CE9F-6745-A14D-3B07B392E763}" presName="arrow" presStyleLbl="bgShp" presStyleIdx="0" presStyleCnt="1" custScaleX="117647" custLinFactNeighborX="13640" custLinFactNeighborY="511"/>
      <dgm:spPr/>
    </dgm:pt>
    <dgm:pt modelId="{24A9B326-3A22-BE4B-8337-6A75D8CBB8F6}" type="pres">
      <dgm:prSet presAssocID="{DEC4AF5A-CE9F-6745-A14D-3B07B392E763}" presName="linearProcess" presStyleCnt="0"/>
      <dgm:spPr/>
    </dgm:pt>
    <dgm:pt modelId="{42ADCA5D-FA71-0146-ABE8-688910444548}" type="pres">
      <dgm:prSet presAssocID="{616962DD-B15C-3345-932A-35AD690DB238}" presName="textNode" presStyleLbl="node1" presStyleIdx="0" presStyleCnt="6">
        <dgm:presLayoutVars>
          <dgm:bulletEnabled val="1"/>
        </dgm:presLayoutVars>
      </dgm:prSet>
      <dgm:spPr/>
    </dgm:pt>
    <dgm:pt modelId="{9055AC49-2E4D-254E-AF17-5FB339410B88}" type="pres">
      <dgm:prSet presAssocID="{3BACC57D-5B7E-1D49-8F5E-F2FBC0D82D9F}" presName="sibTrans" presStyleCnt="0"/>
      <dgm:spPr/>
    </dgm:pt>
    <dgm:pt modelId="{DB165ABF-49A9-704D-8EED-EBF679B06AD6}" type="pres">
      <dgm:prSet presAssocID="{1AC8A582-4584-6C45-B381-A4B4D52623F4}" presName="textNode" presStyleLbl="node1" presStyleIdx="1" presStyleCnt="6">
        <dgm:presLayoutVars>
          <dgm:bulletEnabled val="1"/>
        </dgm:presLayoutVars>
      </dgm:prSet>
      <dgm:spPr/>
    </dgm:pt>
    <dgm:pt modelId="{B808BC6D-4E88-EE48-A783-C0E94672BB02}" type="pres">
      <dgm:prSet presAssocID="{2F323870-F651-254D-9DF6-93D74905ACE6}" presName="sibTrans" presStyleCnt="0"/>
      <dgm:spPr/>
    </dgm:pt>
    <dgm:pt modelId="{87F06C4F-DB61-754D-A6B5-BBC477EB3489}" type="pres">
      <dgm:prSet presAssocID="{B18EB279-A022-DD4B-80F8-AE6F8D4337B3}" presName="textNode" presStyleLbl="node1" presStyleIdx="2" presStyleCnt="6">
        <dgm:presLayoutVars>
          <dgm:bulletEnabled val="1"/>
        </dgm:presLayoutVars>
      </dgm:prSet>
      <dgm:spPr/>
    </dgm:pt>
    <dgm:pt modelId="{570E325C-493A-DB41-9DFE-2656D67F161D}" type="pres">
      <dgm:prSet presAssocID="{EFF0D8A8-C031-7741-ACAC-0313D3104155}" presName="sibTrans" presStyleCnt="0"/>
      <dgm:spPr/>
    </dgm:pt>
    <dgm:pt modelId="{06DC9893-A504-794D-A63F-FFB3C39E236D}" type="pres">
      <dgm:prSet presAssocID="{FD0FF342-F29B-5D43-8BFE-A00098994F9D}" presName="textNode" presStyleLbl="node1" presStyleIdx="3" presStyleCnt="6">
        <dgm:presLayoutVars>
          <dgm:bulletEnabled val="1"/>
        </dgm:presLayoutVars>
      </dgm:prSet>
      <dgm:spPr/>
    </dgm:pt>
    <dgm:pt modelId="{2841A356-7F9D-DD46-BCA8-6039B48D27C7}" type="pres">
      <dgm:prSet presAssocID="{EFB1CB7C-C5D1-E84C-B090-D90DC1A74D78}" presName="sibTrans" presStyleCnt="0"/>
      <dgm:spPr/>
    </dgm:pt>
    <dgm:pt modelId="{4CFB40DC-93D3-CC40-9B72-D16EAC527C83}" type="pres">
      <dgm:prSet presAssocID="{89FCEC06-E464-5642-8537-722B392F03C0}" presName="textNode" presStyleLbl="node1" presStyleIdx="4" presStyleCnt="6">
        <dgm:presLayoutVars>
          <dgm:bulletEnabled val="1"/>
        </dgm:presLayoutVars>
      </dgm:prSet>
      <dgm:spPr/>
    </dgm:pt>
    <dgm:pt modelId="{C2997731-2157-9A4C-B143-5C94C4CB9BAF}" type="pres">
      <dgm:prSet presAssocID="{8426D83A-30AD-654A-B3CC-9006116C3942}" presName="sibTrans" presStyleCnt="0"/>
      <dgm:spPr/>
    </dgm:pt>
    <dgm:pt modelId="{3FCDC475-D7FB-414D-9030-6FBBB3BF60E5}" type="pres">
      <dgm:prSet presAssocID="{A1E4B5B1-5063-9F4B-A378-8CFE04F332C7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A6CC7601-E71B-DF41-AB00-76F66938C576}" type="presOf" srcId="{FD0FF342-F29B-5D43-8BFE-A00098994F9D}" destId="{06DC9893-A504-794D-A63F-FFB3C39E236D}" srcOrd="0" destOrd="0" presId="urn:microsoft.com/office/officeart/2005/8/layout/hProcess9"/>
    <dgm:cxn modelId="{F5A46C07-42EA-5B4F-A256-F61119D59571}" srcId="{DEC4AF5A-CE9F-6745-A14D-3B07B392E763}" destId="{B18EB279-A022-DD4B-80F8-AE6F8D4337B3}" srcOrd="2" destOrd="0" parTransId="{9B5326D0-C985-2E44-8DB1-AA21020C2ED6}" sibTransId="{EFF0D8A8-C031-7741-ACAC-0313D3104155}"/>
    <dgm:cxn modelId="{20AC361B-EF7D-DD44-9ECF-26DCF84CADEA}" srcId="{DEC4AF5A-CE9F-6745-A14D-3B07B392E763}" destId="{FD0FF342-F29B-5D43-8BFE-A00098994F9D}" srcOrd="3" destOrd="0" parTransId="{CAD867B8-2787-1B4E-9441-48BCAD2AB07F}" sibTransId="{EFB1CB7C-C5D1-E84C-B090-D90DC1A74D78}"/>
    <dgm:cxn modelId="{BCBDB92C-8459-9E42-904B-0D719E3B0E23}" type="presOf" srcId="{B18EB279-A022-DD4B-80F8-AE6F8D4337B3}" destId="{87F06C4F-DB61-754D-A6B5-BBC477EB3489}" srcOrd="0" destOrd="0" presId="urn:microsoft.com/office/officeart/2005/8/layout/hProcess9"/>
    <dgm:cxn modelId="{65929A3D-E56D-1C46-82B0-F4DC9FB7B6D1}" srcId="{DEC4AF5A-CE9F-6745-A14D-3B07B392E763}" destId="{A1E4B5B1-5063-9F4B-A378-8CFE04F332C7}" srcOrd="5" destOrd="0" parTransId="{95F0C8F1-2668-974E-B987-70746C3A4516}" sibTransId="{7CDAB6E9-0D83-A247-854C-E170D19D5ED9}"/>
    <dgm:cxn modelId="{B4328E5E-AAAD-3049-9F4D-4954163D78CC}" type="presOf" srcId="{89FCEC06-E464-5642-8537-722B392F03C0}" destId="{4CFB40DC-93D3-CC40-9B72-D16EAC527C83}" srcOrd="0" destOrd="0" presId="urn:microsoft.com/office/officeart/2005/8/layout/hProcess9"/>
    <dgm:cxn modelId="{730B1065-7C18-D74B-9A93-92548FFD1878}" type="presOf" srcId="{DEC4AF5A-CE9F-6745-A14D-3B07B392E763}" destId="{B41A4417-5F97-9447-AF7A-1366BADD7F76}" srcOrd="0" destOrd="0" presId="urn:microsoft.com/office/officeart/2005/8/layout/hProcess9"/>
    <dgm:cxn modelId="{9C4A1397-FD49-234A-89D9-B1253272868F}" srcId="{DEC4AF5A-CE9F-6745-A14D-3B07B392E763}" destId="{1AC8A582-4584-6C45-B381-A4B4D52623F4}" srcOrd="1" destOrd="0" parTransId="{6652EBA6-0636-7B4F-943B-8B36F8608857}" sibTransId="{2F323870-F651-254D-9DF6-93D74905ACE6}"/>
    <dgm:cxn modelId="{B173FAB8-A54C-A042-A231-0853C3C9168F}" type="presOf" srcId="{A1E4B5B1-5063-9F4B-A378-8CFE04F332C7}" destId="{3FCDC475-D7FB-414D-9030-6FBBB3BF60E5}" srcOrd="0" destOrd="0" presId="urn:microsoft.com/office/officeart/2005/8/layout/hProcess9"/>
    <dgm:cxn modelId="{A969F9BF-207D-DA41-8C27-20FFF21A4AF0}" srcId="{DEC4AF5A-CE9F-6745-A14D-3B07B392E763}" destId="{89FCEC06-E464-5642-8537-722B392F03C0}" srcOrd="4" destOrd="0" parTransId="{32D380A7-5F85-CD4A-B905-F794692E58BC}" sibTransId="{8426D83A-30AD-654A-B3CC-9006116C3942}"/>
    <dgm:cxn modelId="{141C5BC6-19CE-7C4A-9BE9-8025A669A937}" type="presOf" srcId="{1AC8A582-4584-6C45-B381-A4B4D52623F4}" destId="{DB165ABF-49A9-704D-8EED-EBF679B06AD6}" srcOrd="0" destOrd="0" presId="urn:microsoft.com/office/officeart/2005/8/layout/hProcess9"/>
    <dgm:cxn modelId="{986144D0-9DE5-FC4E-9717-7A602EB07108}" type="presOf" srcId="{616962DD-B15C-3345-932A-35AD690DB238}" destId="{42ADCA5D-FA71-0146-ABE8-688910444548}" srcOrd="0" destOrd="0" presId="urn:microsoft.com/office/officeart/2005/8/layout/hProcess9"/>
    <dgm:cxn modelId="{5E8601F1-3095-954A-9B53-21B8952B11CA}" srcId="{DEC4AF5A-CE9F-6745-A14D-3B07B392E763}" destId="{616962DD-B15C-3345-932A-35AD690DB238}" srcOrd="0" destOrd="0" parTransId="{88AB4033-E919-EB47-AF5F-589BB20DA1BC}" sibTransId="{3BACC57D-5B7E-1D49-8F5E-F2FBC0D82D9F}"/>
    <dgm:cxn modelId="{889E7CB0-E784-E746-A2D8-71FBFCAA83CB}" type="presParOf" srcId="{B41A4417-5F97-9447-AF7A-1366BADD7F76}" destId="{B1191C5C-77D6-1341-AF9F-80CB63C708AB}" srcOrd="0" destOrd="0" presId="urn:microsoft.com/office/officeart/2005/8/layout/hProcess9"/>
    <dgm:cxn modelId="{342137F7-AC76-C844-9AEC-7BB6562267D7}" type="presParOf" srcId="{B41A4417-5F97-9447-AF7A-1366BADD7F76}" destId="{24A9B326-3A22-BE4B-8337-6A75D8CBB8F6}" srcOrd="1" destOrd="0" presId="urn:microsoft.com/office/officeart/2005/8/layout/hProcess9"/>
    <dgm:cxn modelId="{4486441C-AA53-5C4B-80C3-D2D56CE2B760}" type="presParOf" srcId="{24A9B326-3A22-BE4B-8337-6A75D8CBB8F6}" destId="{42ADCA5D-FA71-0146-ABE8-688910444548}" srcOrd="0" destOrd="0" presId="urn:microsoft.com/office/officeart/2005/8/layout/hProcess9"/>
    <dgm:cxn modelId="{0CBE2642-CF8E-2245-9987-EC903C3AB29F}" type="presParOf" srcId="{24A9B326-3A22-BE4B-8337-6A75D8CBB8F6}" destId="{9055AC49-2E4D-254E-AF17-5FB339410B88}" srcOrd="1" destOrd="0" presId="urn:microsoft.com/office/officeart/2005/8/layout/hProcess9"/>
    <dgm:cxn modelId="{A0B972F8-5066-5842-825C-A5DC0A20BAD6}" type="presParOf" srcId="{24A9B326-3A22-BE4B-8337-6A75D8CBB8F6}" destId="{DB165ABF-49A9-704D-8EED-EBF679B06AD6}" srcOrd="2" destOrd="0" presId="urn:microsoft.com/office/officeart/2005/8/layout/hProcess9"/>
    <dgm:cxn modelId="{58E48D90-7D5C-9842-B205-27BB979B0762}" type="presParOf" srcId="{24A9B326-3A22-BE4B-8337-6A75D8CBB8F6}" destId="{B808BC6D-4E88-EE48-A783-C0E94672BB02}" srcOrd="3" destOrd="0" presId="urn:microsoft.com/office/officeart/2005/8/layout/hProcess9"/>
    <dgm:cxn modelId="{E795A076-1D83-854F-A158-B2E0899E8CC9}" type="presParOf" srcId="{24A9B326-3A22-BE4B-8337-6A75D8CBB8F6}" destId="{87F06C4F-DB61-754D-A6B5-BBC477EB3489}" srcOrd="4" destOrd="0" presId="urn:microsoft.com/office/officeart/2005/8/layout/hProcess9"/>
    <dgm:cxn modelId="{F83AB54D-1DD2-FB4B-BB08-8B612B0BE526}" type="presParOf" srcId="{24A9B326-3A22-BE4B-8337-6A75D8CBB8F6}" destId="{570E325C-493A-DB41-9DFE-2656D67F161D}" srcOrd="5" destOrd="0" presId="urn:microsoft.com/office/officeart/2005/8/layout/hProcess9"/>
    <dgm:cxn modelId="{B001F653-070C-254A-AECA-03C5C3157E45}" type="presParOf" srcId="{24A9B326-3A22-BE4B-8337-6A75D8CBB8F6}" destId="{06DC9893-A504-794D-A63F-FFB3C39E236D}" srcOrd="6" destOrd="0" presId="urn:microsoft.com/office/officeart/2005/8/layout/hProcess9"/>
    <dgm:cxn modelId="{9F224918-3B23-0F4F-BF2C-BE1296E260F0}" type="presParOf" srcId="{24A9B326-3A22-BE4B-8337-6A75D8CBB8F6}" destId="{2841A356-7F9D-DD46-BCA8-6039B48D27C7}" srcOrd="7" destOrd="0" presId="urn:microsoft.com/office/officeart/2005/8/layout/hProcess9"/>
    <dgm:cxn modelId="{AFC93DB3-3CDB-B04F-8B2D-F33DFBF4D4C7}" type="presParOf" srcId="{24A9B326-3A22-BE4B-8337-6A75D8CBB8F6}" destId="{4CFB40DC-93D3-CC40-9B72-D16EAC527C83}" srcOrd="8" destOrd="0" presId="urn:microsoft.com/office/officeart/2005/8/layout/hProcess9"/>
    <dgm:cxn modelId="{3B6958EA-87B6-364F-BF92-EB9E3111E277}" type="presParOf" srcId="{24A9B326-3A22-BE4B-8337-6A75D8CBB8F6}" destId="{C2997731-2157-9A4C-B143-5C94C4CB9BAF}" srcOrd="9" destOrd="0" presId="urn:microsoft.com/office/officeart/2005/8/layout/hProcess9"/>
    <dgm:cxn modelId="{9B65B6EB-C0EC-1E40-AE01-63A7C26F970D}" type="presParOf" srcId="{24A9B326-3A22-BE4B-8337-6A75D8CBB8F6}" destId="{3FCDC475-D7FB-414D-9030-6FBBB3BF60E5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9BEB6C-3354-074E-853C-52AAACFCFCD0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FB0762-60E0-8E44-AE31-5C450CCCFB28}">
      <dgm:prSet custT="1"/>
      <dgm:spPr/>
      <dgm:t>
        <a:bodyPr/>
        <a:lstStyle/>
        <a:p>
          <a:r>
            <a:rPr lang="en-GB" sz="1800" b="1" i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Pseudo Steady States (PSSs)</a:t>
          </a:r>
          <a:endParaRPr lang="en-GR" sz="1800" dirty="0">
            <a:solidFill>
              <a:schemeClr val="bg1">
                <a:lumMod val="6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AC95776-D795-DC49-BC18-E0B5A221AB68}" type="parTrans" cxnId="{F654E7E0-D15F-5042-9F1F-3FDA6230A21B}">
      <dgm:prSet/>
      <dgm:spPr/>
      <dgm:t>
        <a:bodyPr/>
        <a:lstStyle/>
        <a:p>
          <a:endParaRPr lang="en-GB" sz="1600"/>
        </a:p>
      </dgm:t>
    </dgm:pt>
    <dgm:pt modelId="{A8C09DF6-1CE9-354C-993C-E7FF36BE297D}" type="sibTrans" cxnId="{F654E7E0-D15F-5042-9F1F-3FDA6230A21B}">
      <dgm:prSet/>
      <dgm:spPr/>
      <dgm:t>
        <a:bodyPr/>
        <a:lstStyle/>
        <a:p>
          <a:endParaRPr lang="en-GB" sz="1600"/>
        </a:p>
      </dgm:t>
    </dgm:pt>
    <dgm:pt modelId="{F60EBEE7-DDA8-694C-A0F7-EC37022AA9C7}">
      <dgm:prSet custT="1"/>
      <dgm:spPr/>
      <dgm:t>
        <a:bodyPr/>
        <a:lstStyle/>
        <a:p>
          <a:r>
            <a:rPr lang="en-GB" sz="1800" b="1" i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Semi </a:t>
          </a:r>
          <a:r>
            <a:rPr lang="en-GB" sz="1800" b="1" i="0" dirty="0" err="1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Stuctured</a:t>
          </a:r>
          <a:r>
            <a:rPr lang="en-GB" sz="1800" b="1" i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Model (SSMs)</a:t>
          </a:r>
          <a:endParaRPr lang="en-GR" sz="1800" dirty="0">
            <a:solidFill>
              <a:schemeClr val="bg1">
                <a:lumMod val="6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AA2394F-CF73-A148-A621-57FE12DF7346}" type="parTrans" cxnId="{9CC97666-140A-2440-A0EF-5ED47F997D73}">
      <dgm:prSet/>
      <dgm:spPr/>
      <dgm:t>
        <a:bodyPr/>
        <a:lstStyle/>
        <a:p>
          <a:endParaRPr lang="en-GB" sz="1600"/>
        </a:p>
      </dgm:t>
    </dgm:pt>
    <dgm:pt modelId="{B5D211B7-0755-A44D-AD29-579ADA2171AD}" type="sibTrans" cxnId="{9CC97666-140A-2440-A0EF-5ED47F997D73}">
      <dgm:prSet/>
      <dgm:spPr/>
      <dgm:t>
        <a:bodyPr/>
        <a:lstStyle/>
        <a:p>
          <a:endParaRPr lang="en-GB" sz="1600"/>
        </a:p>
      </dgm:t>
    </dgm:pt>
    <dgm:pt modelId="{6FB986A6-DD11-E44D-9E25-6D9CD5E89633}">
      <dgm:prSet custT="1"/>
      <dgm:spPr/>
      <dgm:t>
        <a:bodyPr/>
        <a:lstStyle/>
        <a:p>
          <a:r>
            <a:rPr lang="en-GB" sz="1800" b="1" i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Cohort Projection Models (CPMs)</a:t>
          </a:r>
          <a:endParaRPr lang="en-GR" sz="1800" dirty="0">
            <a:solidFill>
              <a:schemeClr val="bg1">
                <a:lumMod val="6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DA6EEE4-A51A-624D-96D7-7B6A53B7AF20}" type="parTrans" cxnId="{0AB605F0-37B7-D44A-8A2E-31DD0B124135}">
      <dgm:prSet/>
      <dgm:spPr/>
      <dgm:t>
        <a:bodyPr/>
        <a:lstStyle/>
        <a:p>
          <a:endParaRPr lang="en-GB" sz="1600"/>
        </a:p>
      </dgm:t>
    </dgm:pt>
    <dgm:pt modelId="{B283DCEA-8884-C04A-B137-76F4C8057161}" type="sibTrans" cxnId="{0AB605F0-37B7-D44A-8A2E-31DD0B124135}">
      <dgm:prSet/>
      <dgm:spPr/>
      <dgm:t>
        <a:bodyPr/>
        <a:lstStyle/>
        <a:p>
          <a:endParaRPr lang="en-GB" sz="1600"/>
        </a:p>
      </dgm:t>
    </dgm:pt>
    <dgm:pt modelId="{43F71656-7386-9046-BEAB-C002C86FD074}">
      <dgm:prSet custT="1"/>
      <dgm:spPr/>
      <dgm:t>
        <a:bodyPr/>
        <a:lstStyle/>
        <a:p>
          <a:r>
            <a:rPr lang="en-GB" sz="1800" b="1" i="0" dirty="0">
              <a:latin typeface="Calibri" panose="020F0502020204030204" pitchFamily="34" charset="0"/>
              <a:cs typeface="Calibri" panose="020F0502020204030204" pitchFamily="34" charset="0"/>
            </a:rPr>
            <a:t>Escalator Boxcar Trains (EBTs) </a:t>
          </a:r>
          <a:endParaRPr lang="en-GR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E33A5B8-4A8C-3E4E-B0CA-C78D3075CFC8}" type="parTrans" cxnId="{C6D6EA5B-FBE8-454D-970B-77BAB2C61EAF}">
      <dgm:prSet/>
      <dgm:spPr/>
      <dgm:t>
        <a:bodyPr/>
        <a:lstStyle/>
        <a:p>
          <a:endParaRPr lang="en-GB" sz="1600"/>
        </a:p>
      </dgm:t>
    </dgm:pt>
    <dgm:pt modelId="{9BD45D76-806C-BC4C-9A42-6FD7C80AB3D9}" type="sibTrans" cxnId="{C6D6EA5B-FBE8-454D-970B-77BAB2C61EAF}">
      <dgm:prSet/>
      <dgm:spPr/>
      <dgm:t>
        <a:bodyPr/>
        <a:lstStyle/>
        <a:p>
          <a:endParaRPr lang="en-GB" sz="1600"/>
        </a:p>
      </dgm:t>
    </dgm:pt>
    <dgm:pt modelId="{46146659-AC31-F943-8420-97EAB7BE7318}">
      <dgm:prSet custT="1"/>
      <dgm:spPr/>
      <dgm:t>
        <a:bodyPr/>
        <a:lstStyle/>
        <a:p>
          <a:r>
            <a:rPr lang="en-GB" sz="1800" b="1" i="0" dirty="0">
              <a:latin typeface="Calibri" panose="020F0502020204030204" pitchFamily="34" charset="0"/>
              <a:cs typeface="Calibri" panose="020F0502020204030204" pitchFamily="34" charset="0"/>
            </a:rPr>
            <a:t>Individual-Based Models (IBMs)</a:t>
          </a:r>
          <a:endParaRPr lang="en-GR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94E8EFB-C741-374C-B4F7-F19082E4D5AE}" type="parTrans" cxnId="{8ADC2A70-AC45-B144-995E-12DD62306259}">
      <dgm:prSet/>
      <dgm:spPr/>
      <dgm:t>
        <a:bodyPr/>
        <a:lstStyle/>
        <a:p>
          <a:endParaRPr lang="en-GB" sz="1600"/>
        </a:p>
      </dgm:t>
    </dgm:pt>
    <dgm:pt modelId="{57E19E80-9E44-2B4C-8C09-475ACF58664B}" type="sibTrans" cxnId="{8ADC2A70-AC45-B144-995E-12DD62306259}">
      <dgm:prSet/>
      <dgm:spPr/>
      <dgm:t>
        <a:bodyPr/>
        <a:lstStyle/>
        <a:p>
          <a:endParaRPr lang="en-GB" sz="1600"/>
        </a:p>
      </dgm:t>
    </dgm:pt>
    <dgm:pt modelId="{22B3750C-2524-2147-B569-E23D87A97AE0}" type="pres">
      <dgm:prSet presAssocID="{339BEB6C-3354-074E-853C-52AAACFCFCD0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D8240AF8-3E2C-A14D-89EB-5052303B637C}" type="pres">
      <dgm:prSet presAssocID="{339BEB6C-3354-074E-853C-52AAACFCFCD0}" presName="cycle" presStyleCnt="0"/>
      <dgm:spPr/>
    </dgm:pt>
    <dgm:pt modelId="{A6FE5514-D73C-214E-9BE7-BFF91BC8B61A}" type="pres">
      <dgm:prSet presAssocID="{339BEB6C-3354-074E-853C-52AAACFCFCD0}" presName="centerShape" presStyleCnt="0"/>
      <dgm:spPr/>
    </dgm:pt>
    <dgm:pt modelId="{EE9E4B28-1BE2-364B-AF53-D680341290C3}" type="pres">
      <dgm:prSet presAssocID="{339BEB6C-3354-074E-853C-52AAACFCFCD0}" presName="connSite" presStyleLbl="node1" presStyleIdx="0" presStyleCnt="6"/>
      <dgm:spPr/>
    </dgm:pt>
    <dgm:pt modelId="{C42CB7BE-DA3A-894A-AB1F-D9CF3BDA0AC5}" type="pres">
      <dgm:prSet presAssocID="{339BEB6C-3354-074E-853C-52AAACFCFCD0}" presName="visible" presStyleLbl="node1" presStyleIdx="0" presStyleCnt="6" custScaleX="126702" custScaleY="124590"/>
      <dgm:spPr/>
    </dgm:pt>
    <dgm:pt modelId="{881A64D8-EF07-7D47-BA8F-1AAE48AFF422}" type="pres">
      <dgm:prSet presAssocID="{FAC95776-D795-DC49-BC18-E0B5A221AB68}" presName="Name25" presStyleLbl="parChTrans1D1" presStyleIdx="0" presStyleCnt="5"/>
      <dgm:spPr/>
    </dgm:pt>
    <dgm:pt modelId="{9E17BA65-C416-BE41-97ED-61971B315ECC}" type="pres">
      <dgm:prSet presAssocID="{CAFB0762-60E0-8E44-AE31-5C450CCCFB28}" presName="node" presStyleCnt="0"/>
      <dgm:spPr/>
    </dgm:pt>
    <dgm:pt modelId="{7F7F524F-B9B0-9943-9395-BF292DF581AB}" type="pres">
      <dgm:prSet presAssocID="{CAFB0762-60E0-8E44-AE31-5C450CCCFB28}" presName="parentNode" presStyleLbl="node1" presStyleIdx="1" presStyleCnt="6" custScaleX="197163" custScaleY="197163" custLinFactX="-149501" custLinFactY="177363" custLinFactNeighborX="-200000" custLinFactNeighborY="200000">
        <dgm:presLayoutVars>
          <dgm:chMax val="1"/>
          <dgm:bulletEnabled val="1"/>
        </dgm:presLayoutVars>
      </dgm:prSet>
      <dgm:spPr/>
    </dgm:pt>
    <dgm:pt modelId="{BE996B50-49EB-2347-83A6-9DB93C9B8A53}" type="pres">
      <dgm:prSet presAssocID="{CAFB0762-60E0-8E44-AE31-5C450CCCFB28}" presName="childNode" presStyleLbl="revTx" presStyleIdx="0" presStyleCnt="0">
        <dgm:presLayoutVars>
          <dgm:bulletEnabled val="1"/>
        </dgm:presLayoutVars>
      </dgm:prSet>
      <dgm:spPr/>
    </dgm:pt>
    <dgm:pt modelId="{20B0A117-3740-D343-867B-7C601233F73A}" type="pres">
      <dgm:prSet presAssocID="{0AA2394F-CF73-A148-A621-57FE12DF7346}" presName="Name25" presStyleLbl="parChTrans1D1" presStyleIdx="1" presStyleCnt="5"/>
      <dgm:spPr/>
    </dgm:pt>
    <dgm:pt modelId="{0AE9BAB9-34BA-F54F-83F3-44B29BBDFE53}" type="pres">
      <dgm:prSet presAssocID="{F60EBEE7-DDA8-694C-A0F7-EC37022AA9C7}" presName="node" presStyleCnt="0"/>
      <dgm:spPr/>
    </dgm:pt>
    <dgm:pt modelId="{D20E9786-80BA-5D46-881B-AB17A5C0E40A}" type="pres">
      <dgm:prSet presAssocID="{F60EBEE7-DDA8-694C-A0F7-EC37022AA9C7}" presName="parentNode" presStyleLbl="node1" presStyleIdx="2" presStyleCnt="6" custScaleX="197163" custScaleY="197163" custLinFactX="-20814" custLinFactY="134018" custLinFactNeighborX="-100000" custLinFactNeighborY="200000">
        <dgm:presLayoutVars>
          <dgm:chMax val="1"/>
          <dgm:bulletEnabled val="1"/>
        </dgm:presLayoutVars>
      </dgm:prSet>
      <dgm:spPr/>
    </dgm:pt>
    <dgm:pt modelId="{F3B89DC0-128B-1740-9B86-4973058C3335}" type="pres">
      <dgm:prSet presAssocID="{F60EBEE7-DDA8-694C-A0F7-EC37022AA9C7}" presName="childNode" presStyleLbl="revTx" presStyleIdx="0" presStyleCnt="0">
        <dgm:presLayoutVars>
          <dgm:bulletEnabled val="1"/>
        </dgm:presLayoutVars>
      </dgm:prSet>
      <dgm:spPr/>
    </dgm:pt>
    <dgm:pt modelId="{27DFD4B4-41FE-A141-B079-1A735514CF62}" type="pres">
      <dgm:prSet presAssocID="{ADA6EEE4-A51A-624D-96D7-7B6A53B7AF20}" presName="Name25" presStyleLbl="parChTrans1D1" presStyleIdx="2" presStyleCnt="5"/>
      <dgm:spPr/>
    </dgm:pt>
    <dgm:pt modelId="{E6B7E41A-12DD-314D-9384-050497F54EBE}" type="pres">
      <dgm:prSet presAssocID="{6FB986A6-DD11-E44D-9E25-6D9CD5E89633}" presName="node" presStyleCnt="0"/>
      <dgm:spPr/>
    </dgm:pt>
    <dgm:pt modelId="{D2477D9F-696F-5D42-A707-7D7F5E58943E}" type="pres">
      <dgm:prSet presAssocID="{6FB986A6-DD11-E44D-9E25-6D9CD5E89633}" presName="parentNode" presStyleLbl="node1" presStyleIdx="3" presStyleCnt="6" custScaleX="211452" custScaleY="211318" custLinFactNeighborX="16992" custLinFactNeighborY="24412">
        <dgm:presLayoutVars>
          <dgm:chMax val="1"/>
          <dgm:bulletEnabled val="1"/>
        </dgm:presLayoutVars>
      </dgm:prSet>
      <dgm:spPr/>
    </dgm:pt>
    <dgm:pt modelId="{81F528D6-25BD-6346-9EB5-8AF7B52274BE}" type="pres">
      <dgm:prSet presAssocID="{6FB986A6-DD11-E44D-9E25-6D9CD5E89633}" presName="childNode" presStyleLbl="revTx" presStyleIdx="0" presStyleCnt="0">
        <dgm:presLayoutVars>
          <dgm:bulletEnabled val="1"/>
        </dgm:presLayoutVars>
      </dgm:prSet>
      <dgm:spPr/>
    </dgm:pt>
    <dgm:pt modelId="{F441BA56-94E4-DA49-95C2-7DF875FFE86F}" type="pres">
      <dgm:prSet presAssocID="{EE33A5B8-4A8C-3E4E-B0CA-C78D3075CFC8}" presName="Name25" presStyleLbl="parChTrans1D1" presStyleIdx="3" presStyleCnt="5"/>
      <dgm:spPr/>
    </dgm:pt>
    <dgm:pt modelId="{6568D5C1-F02E-4342-8E5F-CF3A1B00EF1C}" type="pres">
      <dgm:prSet presAssocID="{43F71656-7386-9046-BEAB-C002C86FD074}" presName="node" presStyleCnt="0"/>
      <dgm:spPr/>
    </dgm:pt>
    <dgm:pt modelId="{E66B5AC4-7159-4240-ACCD-4217CE201B55}" type="pres">
      <dgm:prSet presAssocID="{43F71656-7386-9046-BEAB-C002C86FD074}" presName="parentNode" presStyleLbl="node1" presStyleIdx="4" presStyleCnt="6" custScaleX="212631" custScaleY="212631" custLinFactY="-146956" custLinFactNeighborX="-78548" custLinFactNeighborY="-200000">
        <dgm:presLayoutVars>
          <dgm:chMax val="1"/>
          <dgm:bulletEnabled val="1"/>
        </dgm:presLayoutVars>
      </dgm:prSet>
      <dgm:spPr/>
    </dgm:pt>
    <dgm:pt modelId="{8D36548E-5533-3044-A07A-D07456D7FFC8}" type="pres">
      <dgm:prSet presAssocID="{43F71656-7386-9046-BEAB-C002C86FD074}" presName="childNode" presStyleLbl="revTx" presStyleIdx="0" presStyleCnt="0">
        <dgm:presLayoutVars>
          <dgm:bulletEnabled val="1"/>
        </dgm:presLayoutVars>
      </dgm:prSet>
      <dgm:spPr/>
    </dgm:pt>
    <dgm:pt modelId="{4FCF53EA-7B3C-034C-A75B-87DFCC2E8434}" type="pres">
      <dgm:prSet presAssocID="{A94E8EFB-C741-374C-B4F7-F19082E4D5AE}" presName="Name25" presStyleLbl="parChTrans1D1" presStyleIdx="4" presStyleCnt="5"/>
      <dgm:spPr/>
    </dgm:pt>
    <dgm:pt modelId="{74B0FB85-309B-5146-93A4-D6B3825DCDEC}" type="pres">
      <dgm:prSet presAssocID="{46146659-AC31-F943-8420-97EAB7BE7318}" presName="node" presStyleCnt="0"/>
      <dgm:spPr/>
    </dgm:pt>
    <dgm:pt modelId="{3BD1D5C8-877A-C04D-A1EE-3E4D96507EA7}" type="pres">
      <dgm:prSet presAssocID="{46146659-AC31-F943-8420-97EAB7BE7318}" presName="parentNode" presStyleLbl="node1" presStyleIdx="5" presStyleCnt="6" custScaleX="198387" custScaleY="198387" custLinFactX="-140803" custLinFactY="-200000" custLinFactNeighborX="-200000" custLinFactNeighborY="-203053">
        <dgm:presLayoutVars>
          <dgm:chMax val="1"/>
          <dgm:bulletEnabled val="1"/>
        </dgm:presLayoutVars>
      </dgm:prSet>
      <dgm:spPr/>
    </dgm:pt>
    <dgm:pt modelId="{69C2F0E9-4028-8747-81EC-0BEB5A556D09}" type="pres">
      <dgm:prSet presAssocID="{46146659-AC31-F943-8420-97EAB7BE731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BB645900-B82D-AD46-B6C9-3AAA9548F759}" type="presOf" srcId="{6FB986A6-DD11-E44D-9E25-6D9CD5E89633}" destId="{D2477D9F-696F-5D42-A707-7D7F5E58943E}" srcOrd="0" destOrd="0" presId="urn:microsoft.com/office/officeart/2005/8/layout/radial2"/>
    <dgm:cxn modelId="{69248718-263F-D349-AAE9-D1A6034F40FC}" type="presOf" srcId="{46146659-AC31-F943-8420-97EAB7BE7318}" destId="{3BD1D5C8-877A-C04D-A1EE-3E4D96507EA7}" srcOrd="0" destOrd="0" presId="urn:microsoft.com/office/officeart/2005/8/layout/radial2"/>
    <dgm:cxn modelId="{C6D6EA5B-FBE8-454D-970B-77BAB2C61EAF}" srcId="{339BEB6C-3354-074E-853C-52AAACFCFCD0}" destId="{43F71656-7386-9046-BEAB-C002C86FD074}" srcOrd="3" destOrd="0" parTransId="{EE33A5B8-4A8C-3E4E-B0CA-C78D3075CFC8}" sibTransId="{9BD45D76-806C-BC4C-9A42-6FD7C80AB3D9}"/>
    <dgm:cxn modelId="{4E61845D-D615-0045-97F3-072FD32DE4FD}" type="presOf" srcId="{0AA2394F-CF73-A148-A621-57FE12DF7346}" destId="{20B0A117-3740-D343-867B-7C601233F73A}" srcOrd="0" destOrd="0" presId="urn:microsoft.com/office/officeart/2005/8/layout/radial2"/>
    <dgm:cxn modelId="{9CC97666-140A-2440-A0EF-5ED47F997D73}" srcId="{339BEB6C-3354-074E-853C-52AAACFCFCD0}" destId="{F60EBEE7-DDA8-694C-A0F7-EC37022AA9C7}" srcOrd="1" destOrd="0" parTransId="{0AA2394F-CF73-A148-A621-57FE12DF7346}" sibTransId="{B5D211B7-0755-A44D-AD29-579ADA2171AD}"/>
    <dgm:cxn modelId="{8ADC2A70-AC45-B144-995E-12DD62306259}" srcId="{339BEB6C-3354-074E-853C-52AAACFCFCD0}" destId="{46146659-AC31-F943-8420-97EAB7BE7318}" srcOrd="4" destOrd="0" parTransId="{A94E8EFB-C741-374C-B4F7-F19082E4D5AE}" sibTransId="{57E19E80-9E44-2B4C-8C09-475ACF58664B}"/>
    <dgm:cxn modelId="{2B31F650-28C8-BF47-96D6-227CF91C1C7A}" type="presOf" srcId="{EE33A5B8-4A8C-3E4E-B0CA-C78D3075CFC8}" destId="{F441BA56-94E4-DA49-95C2-7DF875FFE86F}" srcOrd="0" destOrd="0" presId="urn:microsoft.com/office/officeart/2005/8/layout/radial2"/>
    <dgm:cxn modelId="{D957A552-56AA-6647-B875-067FD41E73E8}" type="presOf" srcId="{339BEB6C-3354-074E-853C-52AAACFCFCD0}" destId="{22B3750C-2524-2147-B569-E23D87A97AE0}" srcOrd="0" destOrd="0" presId="urn:microsoft.com/office/officeart/2005/8/layout/radial2"/>
    <dgm:cxn modelId="{765BDD58-EBE4-5A4E-815C-4075D2BD2326}" type="presOf" srcId="{ADA6EEE4-A51A-624D-96D7-7B6A53B7AF20}" destId="{27DFD4B4-41FE-A141-B079-1A735514CF62}" srcOrd="0" destOrd="0" presId="urn:microsoft.com/office/officeart/2005/8/layout/radial2"/>
    <dgm:cxn modelId="{C6E49281-592C-E544-A9CD-7C06FB20F704}" type="presOf" srcId="{A94E8EFB-C741-374C-B4F7-F19082E4D5AE}" destId="{4FCF53EA-7B3C-034C-A75B-87DFCC2E8434}" srcOrd="0" destOrd="0" presId="urn:microsoft.com/office/officeart/2005/8/layout/radial2"/>
    <dgm:cxn modelId="{448D0F88-2A96-1542-B306-9062890E1BD4}" type="presOf" srcId="{F60EBEE7-DDA8-694C-A0F7-EC37022AA9C7}" destId="{D20E9786-80BA-5D46-881B-AB17A5C0E40A}" srcOrd="0" destOrd="0" presId="urn:microsoft.com/office/officeart/2005/8/layout/radial2"/>
    <dgm:cxn modelId="{A81A78BC-32F9-F540-94AB-E36DA479DA41}" type="presOf" srcId="{CAFB0762-60E0-8E44-AE31-5C450CCCFB28}" destId="{7F7F524F-B9B0-9943-9395-BF292DF581AB}" srcOrd="0" destOrd="0" presId="urn:microsoft.com/office/officeart/2005/8/layout/radial2"/>
    <dgm:cxn modelId="{3E721DBD-8CE1-AF4F-87D1-A19A23622836}" type="presOf" srcId="{43F71656-7386-9046-BEAB-C002C86FD074}" destId="{E66B5AC4-7159-4240-ACCD-4217CE201B55}" srcOrd="0" destOrd="0" presId="urn:microsoft.com/office/officeart/2005/8/layout/radial2"/>
    <dgm:cxn modelId="{F654E7E0-D15F-5042-9F1F-3FDA6230A21B}" srcId="{339BEB6C-3354-074E-853C-52AAACFCFCD0}" destId="{CAFB0762-60E0-8E44-AE31-5C450CCCFB28}" srcOrd="0" destOrd="0" parTransId="{FAC95776-D795-DC49-BC18-E0B5A221AB68}" sibTransId="{A8C09DF6-1CE9-354C-993C-E7FF36BE297D}"/>
    <dgm:cxn modelId="{D75913E9-542B-C543-9EE3-63A9AB659875}" type="presOf" srcId="{FAC95776-D795-DC49-BC18-E0B5A221AB68}" destId="{881A64D8-EF07-7D47-BA8F-1AAE48AFF422}" srcOrd="0" destOrd="0" presId="urn:microsoft.com/office/officeart/2005/8/layout/radial2"/>
    <dgm:cxn modelId="{0AB605F0-37B7-D44A-8A2E-31DD0B124135}" srcId="{339BEB6C-3354-074E-853C-52AAACFCFCD0}" destId="{6FB986A6-DD11-E44D-9E25-6D9CD5E89633}" srcOrd="2" destOrd="0" parTransId="{ADA6EEE4-A51A-624D-96D7-7B6A53B7AF20}" sibTransId="{B283DCEA-8884-C04A-B137-76F4C8057161}"/>
    <dgm:cxn modelId="{E5A581B5-045C-4042-B383-0E0E3619D50F}" type="presParOf" srcId="{22B3750C-2524-2147-B569-E23D87A97AE0}" destId="{D8240AF8-3E2C-A14D-89EB-5052303B637C}" srcOrd="0" destOrd="0" presId="urn:microsoft.com/office/officeart/2005/8/layout/radial2"/>
    <dgm:cxn modelId="{BAA6DF20-B4B6-FB43-9CFA-84E169D74851}" type="presParOf" srcId="{D8240AF8-3E2C-A14D-89EB-5052303B637C}" destId="{A6FE5514-D73C-214E-9BE7-BFF91BC8B61A}" srcOrd="0" destOrd="0" presId="urn:microsoft.com/office/officeart/2005/8/layout/radial2"/>
    <dgm:cxn modelId="{99EA1EBD-E77C-A94F-A47F-8F6C96F95356}" type="presParOf" srcId="{A6FE5514-D73C-214E-9BE7-BFF91BC8B61A}" destId="{EE9E4B28-1BE2-364B-AF53-D680341290C3}" srcOrd="0" destOrd="0" presId="urn:microsoft.com/office/officeart/2005/8/layout/radial2"/>
    <dgm:cxn modelId="{5A0B5FA2-E619-C746-BCF0-53556FD0C973}" type="presParOf" srcId="{A6FE5514-D73C-214E-9BE7-BFF91BC8B61A}" destId="{C42CB7BE-DA3A-894A-AB1F-D9CF3BDA0AC5}" srcOrd="1" destOrd="0" presId="urn:microsoft.com/office/officeart/2005/8/layout/radial2"/>
    <dgm:cxn modelId="{037A998C-F224-814F-854E-686A73BBB248}" type="presParOf" srcId="{D8240AF8-3E2C-A14D-89EB-5052303B637C}" destId="{881A64D8-EF07-7D47-BA8F-1AAE48AFF422}" srcOrd="1" destOrd="0" presId="urn:microsoft.com/office/officeart/2005/8/layout/radial2"/>
    <dgm:cxn modelId="{2A7C47CD-86AA-A34C-AA10-B26BF43D08EC}" type="presParOf" srcId="{D8240AF8-3E2C-A14D-89EB-5052303B637C}" destId="{9E17BA65-C416-BE41-97ED-61971B315ECC}" srcOrd="2" destOrd="0" presId="urn:microsoft.com/office/officeart/2005/8/layout/radial2"/>
    <dgm:cxn modelId="{5484110D-BFFC-A141-8A1A-FE769213D974}" type="presParOf" srcId="{9E17BA65-C416-BE41-97ED-61971B315ECC}" destId="{7F7F524F-B9B0-9943-9395-BF292DF581AB}" srcOrd="0" destOrd="0" presId="urn:microsoft.com/office/officeart/2005/8/layout/radial2"/>
    <dgm:cxn modelId="{B97ADA7C-09A7-EE45-BE2C-4CB4D6795974}" type="presParOf" srcId="{9E17BA65-C416-BE41-97ED-61971B315ECC}" destId="{BE996B50-49EB-2347-83A6-9DB93C9B8A53}" srcOrd="1" destOrd="0" presId="urn:microsoft.com/office/officeart/2005/8/layout/radial2"/>
    <dgm:cxn modelId="{B09E075D-1D2A-704B-94C5-EE39753B3304}" type="presParOf" srcId="{D8240AF8-3E2C-A14D-89EB-5052303B637C}" destId="{20B0A117-3740-D343-867B-7C601233F73A}" srcOrd="3" destOrd="0" presId="urn:microsoft.com/office/officeart/2005/8/layout/radial2"/>
    <dgm:cxn modelId="{74FD48E6-178A-9448-ADB2-51D86A2D1E9A}" type="presParOf" srcId="{D8240AF8-3E2C-A14D-89EB-5052303B637C}" destId="{0AE9BAB9-34BA-F54F-83F3-44B29BBDFE53}" srcOrd="4" destOrd="0" presId="urn:microsoft.com/office/officeart/2005/8/layout/radial2"/>
    <dgm:cxn modelId="{50272CEA-BF06-CB4A-B7FC-EDDE2E4A7986}" type="presParOf" srcId="{0AE9BAB9-34BA-F54F-83F3-44B29BBDFE53}" destId="{D20E9786-80BA-5D46-881B-AB17A5C0E40A}" srcOrd="0" destOrd="0" presId="urn:microsoft.com/office/officeart/2005/8/layout/radial2"/>
    <dgm:cxn modelId="{F739A77F-8DD3-144A-AA68-951C93368A19}" type="presParOf" srcId="{0AE9BAB9-34BA-F54F-83F3-44B29BBDFE53}" destId="{F3B89DC0-128B-1740-9B86-4973058C3335}" srcOrd="1" destOrd="0" presId="urn:microsoft.com/office/officeart/2005/8/layout/radial2"/>
    <dgm:cxn modelId="{F272E636-9ED9-9E4C-9924-684D5EB408D8}" type="presParOf" srcId="{D8240AF8-3E2C-A14D-89EB-5052303B637C}" destId="{27DFD4B4-41FE-A141-B079-1A735514CF62}" srcOrd="5" destOrd="0" presId="urn:microsoft.com/office/officeart/2005/8/layout/radial2"/>
    <dgm:cxn modelId="{352FD2CE-15CB-964D-BF7A-B72795656D12}" type="presParOf" srcId="{D8240AF8-3E2C-A14D-89EB-5052303B637C}" destId="{E6B7E41A-12DD-314D-9384-050497F54EBE}" srcOrd="6" destOrd="0" presId="urn:microsoft.com/office/officeart/2005/8/layout/radial2"/>
    <dgm:cxn modelId="{21D54EAB-3155-D146-B6C3-7522825A045C}" type="presParOf" srcId="{E6B7E41A-12DD-314D-9384-050497F54EBE}" destId="{D2477D9F-696F-5D42-A707-7D7F5E58943E}" srcOrd="0" destOrd="0" presId="urn:microsoft.com/office/officeart/2005/8/layout/radial2"/>
    <dgm:cxn modelId="{F4DD9CFC-5A96-574E-B1DA-530BC5422D77}" type="presParOf" srcId="{E6B7E41A-12DD-314D-9384-050497F54EBE}" destId="{81F528D6-25BD-6346-9EB5-8AF7B52274BE}" srcOrd="1" destOrd="0" presId="urn:microsoft.com/office/officeart/2005/8/layout/radial2"/>
    <dgm:cxn modelId="{1C87B90C-C938-9044-9C00-9919D79013AE}" type="presParOf" srcId="{D8240AF8-3E2C-A14D-89EB-5052303B637C}" destId="{F441BA56-94E4-DA49-95C2-7DF875FFE86F}" srcOrd="7" destOrd="0" presId="urn:microsoft.com/office/officeart/2005/8/layout/radial2"/>
    <dgm:cxn modelId="{B7D94624-E9BC-B946-8F30-354437A04206}" type="presParOf" srcId="{D8240AF8-3E2C-A14D-89EB-5052303B637C}" destId="{6568D5C1-F02E-4342-8E5F-CF3A1B00EF1C}" srcOrd="8" destOrd="0" presId="urn:microsoft.com/office/officeart/2005/8/layout/radial2"/>
    <dgm:cxn modelId="{9CF3F017-DDE7-8847-88E1-0CA40031EE16}" type="presParOf" srcId="{6568D5C1-F02E-4342-8E5F-CF3A1B00EF1C}" destId="{E66B5AC4-7159-4240-ACCD-4217CE201B55}" srcOrd="0" destOrd="0" presId="urn:microsoft.com/office/officeart/2005/8/layout/radial2"/>
    <dgm:cxn modelId="{BDBA8ECD-0670-D940-9B8C-626B77A06C3C}" type="presParOf" srcId="{6568D5C1-F02E-4342-8E5F-CF3A1B00EF1C}" destId="{8D36548E-5533-3044-A07A-D07456D7FFC8}" srcOrd="1" destOrd="0" presId="urn:microsoft.com/office/officeart/2005/8/layout/radial2"/>
    <dgm:cxn modelId="{2B26EE3A-498E-654C-9CD1-6860A6164F15}" type="presParOf" srcId="{D8240AF8-3E2C-A14D-89EB-5052303B637C}" destId="{4FCF53EA-7B3C-034C-A75B-87DFCC2E8434}" srcOrd="9" destOrd="0" presId="urn:microsoft.com/office/officeart/2005/8/layout/radial2"/>
    <dgm:cxn modelId="{F083F2CE-F8AE-6641-871D-4D10A549CBDB}" type="presParOf" srcId="{D8240AF8-3E2C-A14D-89EB-5052303B637C}" destId="{74B0FB85-309B-5146-93A4-D6B3825DCDEC}" srcOrd="10" destOrd="0" presId="urn:microsoft.com/office/officeart/2005/8/layout/radial2"/>
    <dgm:cxn modelId="{46B5F594-40D4-A94D-AA99-D6DD23BDDCEB}" type="presParOf" srcId="{74B0FB85-309B-5146-93A4-D6B3825DCDEC}" destId="{3BD1D5C8-877A-C04D-A1EE-3E4D96507EA7}" srcOrd="0" destOrd="0" presId="urn:microsoft.com/office/officeart/2005/8/layout/radial2"/>
    <dgm:cxn modelId="{53793398-AF56-5C49-87B3-CBF82EAFC623}" type="presParOf" srcId="{74B0FB85-309B-5146-93A4-D6B3825DCDEC}" destId="{69C2F0E9-4028-8747-81EC-0BEB5A556D09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91C5C-77D6-1341-AF9F-80CB63C708AB}">
      <dsp:nvSpPr>
        <dsp:cNvPr id="0" name=""/>
        <dsp:cNvSpPr/>
      </dsp:nvSpPr>
      <dsp:spPr>
        <a:xfrm>
          <a:off x="4" y="0"/>
          <a:ext cx="8345224" cy="43481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ADCA5D-FA71-0146-ABE8-688910444548}">
      <dsp:nvSpPr>
        <dsp:cNvPr id="0" name=""/>
        <dsp:cNvSpPr/>
      </dsp:nvSpPr>
      <dsp:spPr>
        <a:xfrm>
          <a:off x="2292" y="1304449"/>
          <a:ext cx="1334503" cy="1739265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Pseudo Steady States (</a:t>
          </a:r>
          <a:r>
            <a:rPr lang="en-GB" sz="1700" b="1" i="0" kern="1200"/>
            <a:t>PSSs</a:t>
          </a:r>
          <a:r>
            <a:rPr lang="en-GB" sz="1700" b="0" i="0" kern="1200"/>
            <a:t>)</a:t>
          </a:r>
          <a:endParaRPr lang="en-GR" sz="1700" kern="1200"/>
        </a:p>
      </dsp:txBody>
      <dsp:txXfrm>
        <a:off x="67437" y="1369594"/>
        <a:ext cx="1204213" cy="1608975"/>
      </dsp:txXfrm>
    </dsp:sp>
    <dsp:sp modelId="{DB165ABF-49A9-704D-8EED-EBF679B06AD6}">
      <dsp:nvSpPr>
        <dsp:cNvPr id="0" name=""/>
        <dsp:cNvSpPr/>
      </dsp:nvSpPr>
      <dsp:spPr>
        <a:xfrm>
          <a:off x="1403520" y="1304449"/>
          <a:ext cx="1334503" cy="1739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Ordinary Differential Equations (</a:t>
          </a:r>
          <a:r>
            <a:rPr lang="en-GB" sz="1700" b="1" i="0" kern="1200"/>
            <a:t>ODEs</a:t>
          </a:r>
          <a:r>
            <a:rPr lang="en-GB" sz="1700" b="0" i="0" kern="1200"/>
            <a:t>)</a:t>
          </a:r>
          <a:endParaRPr lang="en-GR" sz="1700" kern="1200"/>
        </a:p>
      </dsp:txBody>
      <dsp:txXfrm>
        <a:off x="1468665" y="1369594"/>
        <a:ext cx="1204213" cy="1608975"/>
      </dsp:txXfrm>
    </dsp:sp>
    <dsp:sp modelId="{87F06C4F-DB61-754D-A6B5-BBC477EB3489}">
      <dsp:nvSpPr>
        <dsp:cNvPr id="0" name=""/>
        <dsp:cNvSpPr/>
      </dsp:nvSpPr>
      <dsp:spPr>
        <a:xfrm>
          <a:off x="2804748" y="1304449"/>
          <a:ext cx="1334503" cy="1739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Matrix Models (</a:t>
          </a:r>
          <a:r>
            <a:rPr lang="en-GB" sz="1700" b="1" i="0" kern="1200"/>
            <a:t>MMs</a:t>
          </a:r>
          <a:r>
            <a:rPr lang="en-GB" sz="1700" b="0" i="0" kern="1200"/>
            <a:t>)</a:t>
          </a:r>
          <a:endParaRPr lang="en-GR" sz="1700" kern="1200"/>
        </a:p>
      </dsp:txBody>
      <dsp:txXfrm>
        <a:off x="2869893" y="1369594"/>
        <a:ext cx="1204213" cy="1608975"/>
      </dsp:txXfrm>
    </dsp:sp>
    <dsp:sp modelId="{06DC9893-A504-794D-A63F-FFB3C39E236D}">
      <dsp:nvSpPr>
        <dsp:cNvPr id="0" name=""/>
        <dsp:cNvSpPr/>
      </dsp:nvSpPr>
      <dsp:spPr>
        <a:xfrm>
          <a:off x="4205977" y="1304449"/>
          <a:ext cx="1334503" cy="1739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Cohort Projection Models (</a:t>
          </a:r>
          <a:r>
            <a:rPr lang="en-GB" sz="1700" b="1" i="0" kern="1200"/>
            <a:t>CPMs</a:t>
          </a:r>
          <a:r>
            <a:rPr lang="en-GB" sz="1700" b="0" i="0" kern="1200"/>
            <a:t>)</a:t>
          </a:r>
          <a:endParaRPr lang="en-GR" sz="1700" kern="1200"/>
        </a:p>
      </dsp:txBody>
      <dsp:txXfrm>
        <a:off x="4271122" y="1369594"/>
        <a:ext cx="1204213" cy="1608975"/>
      </dsp:txXfrm>
    </dsp:sp>
    <dsp:sp modelId="{4CFB40DC-93D3-CC40-9B72-D16EAC527C83}">
      <dsp:nvSpPr>
        <dsp:cNvPr id="0" name=""/>
        <dsp:cNvSpPr/>
      </dsp:nvSpPr>
      <dsp:spPr>
        <a:xfrm>
          <a:off x="5607205" y="1304449"/>
          <a:ext cx="1334503" cy="1739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Partial Differential Equations (</a:t>
          </a:r>
          <a:r>
            <a:rPr lang="en-GB" sz="1700" b="1" i="0" kern="1200"/>
            <a:t>PDEs</a:t>
          </a:r>
          <a:r>
            <a:rPr lang="en-GB" sz="1700" b="0" i="0" kern="1200"/>
            <a:t>)</a:t>
          </a:r>
          <a:endParaRPr lang="en-GR" sz="1700" kern="1200"/>
        </a:p>
      </dsp:txBody>
      <dsp:txXfrm>
        <a:off x="5672350" y="1369594"/>
        <a:ext cx="1204213" cy="1608975"/>
      </dsp:txXfrm>
    </dsp:sp>
    <dsp:sp modelId="{3FCDC475-D7FB-414D-9030-6FBBB3BF60E5}">
      <dsp:nvSpPr>
        <dsp:cNvPr id="0" name=""/>
        <dsp:cNvSpPr/>
      </dsp:nvSpPr>
      <dsp:spPr>
        <a:xfrm>
          <a:off x="7008433" y="1304449"/>
          <a:ext cx="1334503" cy="1739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Individual-Based Models (</a:t>
          </a:r>
          <a:r>
            <a:rPr lang="en-GB" sz="1700" b="1" i="0" kern="1200"/>
            <a:t>IBMs</a:t>
          </a:r>
          <a:r>
            <a:rPr lang="en-GB" sz="1700" b="0" i="0" kern="1200"/>
            <a:t>)</a:t>
          </a:r>
          <a:endParaRPr lang="en-GR" sz="1700" kern="1200"/>
        </a:p>
      </dsp:txBody>
      <dsp:txXfrm>
        <a:off x="7073578" y="1369594"/>
        <a:ext cx="1204213" cy="16089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F53EA-7B3C-034C-A75B-87DFCC2E8434}">
      <dsp:nvSpPr>
        <dsp:cNvPr id="0" name=""/>
        <dsp:cNvSpPr/>
      </dsp:nvSpPr>
      <dsp:spPr>
        <a:xfrm rot="13206705">
          <a:off x="1283403" y="1620919"/>
          <a:ext cx="550966" cy="29179"/>
        </a:xfrm>
        <a:custGeom>
          <a:avLst/>
          <a:gdLst/>
          <a:ahLst/>
          <a:cxnLst/>
          <a:rect l="0" t="0" r="0" b="0"/>
          <a:pathLst>
            <a:path>
              <a:moveTo>
                <a:pt x="0" y="14589"/>
              </a:moveTo>
              <a:lnTo>
                <a:pt x="550966" y="145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1BA56-94E4-DA49-95C2-7DF875FFE86F}">
      <dsp:nvSpPr>
        <dsp:cNvPr id="0" name=""/>
        <dsp:cNvSpPr/>
      </dsp:nvSpPr>
      <dsp:spPr>
        <a:xfrm rot="18466471">
          <a:off x="2462121" y="1567423"/>
          <a:ext cx="411007" cy="29179"/>
        </a:xfrm>
        <a:custGeom>
          <a:avLst/>
          <a:gdLst/>
          <a:ahLst/>
          <a:cxnLst/>
          <a:rect l="0" t="0" r="0" b="0"/>
          <a:pathLst>
            <a:path>
              <a:moveTo>
                <a:pt x="0" y="14589"/>
              </a:moveTo>
              <a:lnTo>
                <a:pt x="411007" y="145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FD4B4-41FE-A141-B079-1A735514CF62}">
      <dsp:nvSpPr>
        <dsp:cNvPr id="0" name=""/>
        <dsp:cNvSpPr/>
      </dsp:nvSpPr>
      <dsp:spPr>
        <a:xfrm rot="314767">
          <a:off x="2638035" y="2239847"/>
          <a:ext cx="765803" cy="29179"/>
        </a:xfrm>
        <a:custGeom>
          <a:avLst/>
          <a:gdLst/>
          <a:ahLst/>
          <a:cxnLst/>
          <a:rect l="0" t="0" r="0" b="0"/>
          <a:pathLst>
            <a:path>
              <a:moveTo>
                <a:pt x="0" y="14589"/>
              </a:moveTo>
              <a:lnTo>
                <a:pt x="765803" y="145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B0A117-3740-D343-867B-7C601233F73A}">
      <dsp:nvSpPr>
        <dsp:cNvPr id="0" name=""/>
        <dsp:cNvSpPr/>
      </dsp:nvSpPr>
      <dsp:spPr>
        <a:xfrm rot="3713678">
          <a:off x="2327420" y="2782585"/>
          <a:ext cx="414156" cy="29179"/>
        </a:xfrm>
        <a:custGeom>
          <a:avLst/>
          <a:gdLst/>
          <a:ahLst/>
          <a:cxnLst/>
          <a:rect l="0" t="0" r="0" b="0"/>
          <a:pathLst>
            <a:path>
              <a:moveTo>
                <a:pt x="0" y="14589"/>
              </a:moveTo>
              <a:lnTo>
                <a:pt x="414156" y="145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A64D8-EF07-7D47-BA8F-1AAE48AFF422}">
      <dsp:nvSpPr>
        <dsp:cNvPr id="0" name=""/>
        <dsp:cNvSpPr/>
      </dsp:nvSpPr>
      <dsp:spPr>
        <a:xfrm rot="8735435">
          <a:off x="1296372" y="2609393"/>
          <a:ext cx="518570" cy="29179"/>
        </a:xfrm>
        <a:custGeom>
          <a:avLst/>
          <a:gdLst/>
          <a:ahLst/>
          <a:cxnLst/>
          <a:rect l="0" t="0" r="0" b="0"/>
          <a:pathLst>
            <a:path>
              <a:moveTo>
                <a:pt x="0" y="14589"/>
              </a:moveTo>
              <a:lnTo>
                <a:pt x="518570" y="145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CB7BE-DA3A-894A-AB1F-D9CF3BDA0AC5}">
      <dsp:nvSpPr>
        <dsp:cNvPr id="0" name=""/>
        <dsp:cNvSpPr/>
      </dsp:nvSpPr>
      <dsp:spPr>
        <a:xfrm>
          <a:off x="1417183" y="1405185"/>
          <a:ext cx="1574845" cy="1548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F524F-B9B0-9943-9395-BF292DF581AB}">
      <dsp:nvSpPr>
        <dsp:cNvPr id="0" name=""/>
        <dsp:cNvSpPr/>
      </dsp:nvSpPr>
      <dsp:spPr>
        <a:xfrm>
          <a:off x="0" y="2450773"/>
          <a:ext cx="1470385" cy="1470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kern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Pseudo Steady States (PSSs)</a:t>
          </a:r>
          <a:endParaRPr lang="en-GR" sz="1800" kern="1200" dirty="0">
            <a:solidFill>
              <a:schemeClr val="bg1">
                <a:lumMod val="6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5333" y="2666106"/>
        <a:ext cx="1039719" cy="1039719"/>
      </dsp:txXfrm>
    </dsp:sp>
    <dsp:sp modelId="{D20E9786-80BA-5D46-881B-AB17A5C0E40A}">
      <dsp:nvSpPr>
        <dsp:cNvPr id="0" name=""/>
        <dsp:cNvSpPr/>
      </dsp:nvSpPr>
      <dsp:spPr>
        <a:xfrm>
          <a:off x="2243204" y="2893143"/>
          <a:ext cx="1470385" cy="1470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kern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Semi </a:t>
          </a:r>
          <a:r>
            <a:rPr lang="en-GB" sz="1800" b="1" i="0" kern="1200" dirty="0" err="1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Stuctured</a:t>
          </a:r>
          <a:r>
            <a:rPr lang="en-GB" sz="1800" b="1" i="0" kern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Model (SSMs)</a:t>
          </a:r>
          <a:endParaRPr lang="en-GR" sz="1800" kern="1200" dirty="0">
            <a:solidFill>
              <a:schemeClr val="bg1">
                <a:lumMod val="6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458537" y="3108476"/>
        <a:ext cx="1039719" cy="1039719"/>
      </dsp:txXfrm>
    </dsp:sp>
    <dsp:sp modelId="{D2477D9F-696F-5D42-A707-7D7F5E58943E}">
      <dsp:nvSpPr>
        <dsp:cNvPr id="0" name=""/>
        <dsp:cNvSpPr/>
      </dsp:nvSpPr>
      <dsp:spPr>
        <a:xfrm>
          <a:off x="3398928" y="1573565"/>
          <a:ext cx="1576948" cy="15759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kern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Cohort Projection Models (CPMs)</a:t>
          </a:r>
          <a:endParaRPr lang="en-GR" sz="1800" kern="1200" dirty="0">
            <a:solidFill>
              <a:schemeClr val="bg1">
                <a:lumMod val="6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629867" y="1804357"/>
        <a:ext cx="1115070" cy="1114365"/>
      </dsp:txXfrm>
    </dsp:sp>
    <dsp:sp modelId="{E66B5AC4-7159-4240-ACCD-4217CE201B55}">
      <dsp:nvSpPr>
        <dsp:cNvPr id="0" name=""/>
        <dsp:cNvSpPr/>
      </dsp:nvSpPr>
      <dsp:spPr>
        <a:xfrm>
          <a:off x="2486314" y="0"/>
          <a:ext cx="1585741" cy="1585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Escalator Boxcar Trains (EBTs) </a:t>
          </a:r>
          <a:endParaRPr lang="en-GR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18540" y="232226"/>
        <a:ext cx="1121289" cy="1121289"/>
      </dsp:txXfrm>
    </dsp:sp>
    <dsp:sp modelId="{3BD1D5C8-877A-C04D-A1EE-3E4D96507EA7}">
      <dsp:nvSpPr>
        <dsp:cNvPr id="0" name=""/>
        <dsp:cNvSpPr/>
      </dsp:nvSpPr>
      <dsp:spPr>
        <a:xfrm>
          <a:off x="42685" y="241653"/>
          <a:ext cx="1479513" cy="1479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Individual-Based Models (IBMs)</a:t>
          </a:r>
          <a:endParaRPr lang="en-GR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59355" y="458323"/>
        <a:ext cx="1046173" cy="10461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hr-H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3627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hr-H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0409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spawn if (1) the buffer has enough for an egg, (2) the accumulation time equals the incubation period or, (3) a specified period</a:t>
            </a:r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hr-H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9782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4C81"/>
              </a:buClr>
              <a:buSzPts val="6000"/>
              <a:buFont typeface="Calibri"/>
              <a:buNone/>
              <a:defRPr sz="6000">
                <a:solidFill>
                  <a:srgbClr val="374C8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/>
          <p:nvPr/>
        </p:nvSpPr>
        <p:spPr>
          <a:xfrm>
            <a:off x="6550434" y="6519447"/>
            <a:ext cx="264344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400" b="0" i="0" u="none" strike="noStrike" cap="none">
                <a:solidFill>
                  <a:srgbClr val="1E5F9F"/>
                </a:solidFill>
                <a:latin typeface="Calibri"/>
                <a:ea typeface="Calibri"/>
                <a:cs typeface="Calibri"/>
                <a:sym typeface="Calibri"/>
              </a:rPr>
              <a:t>deb2023.sciencesconf.org</a:t>
            </a:r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4C81"/>
              </a:buClr>
              <a:buSzPts val="4400"/>
              <a:buFont typeface="Calibri"/>
              <a:buNone/>
              <a:defRPr>
                <a:solidFill>
                  <a:srgbClr val="374C8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40639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33153"/>
              </a:buClr>
              <a:buSzPts val="2800"/>
              <a:buChar char="•"/>
              <a:defRPr>
                <a:solidFill>
                  <a:srgbClr val="233153"/>
                </a:solidFill>
              </a:defRPr>
            </a:lvl1pPr>
            <a:lvl2pPr marL="914377" lvl="1" indent="-38099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84E84"/>
              </a:buClr>
              <a:buSzPts val="2400"/>
              <a:buChar char="•"/>
              <a:defRPr>
                <a:solidFill>
                  <a:srgbClr val="384E84"/>
                </a:solidFill>
              </a:defRPr>
            </a:lvl2pPr>
            <a:lvl3pPr marL="1371566" lvl="2" indent="-3555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E5F9F"/>
              </a:buClr>
              <a:buSzPts val="2000"/>
              <a:buChar char="•"/>
              <a:defRPr>
                <a:solidFill>
                  <a:srgbClr val="1E5F9F"/>
                </a:solidFill>
              </a:defRPr>
            </a:lvl3pPr>
            <a:lvl4pPr marL="1828754" lvl="3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E5F9F"/>
              </a:buClr>
              <a:buSzPts val="1800"/>
              <a:buChar char="•"/>
              <a:defRPr>
                <a:solidFill>
                  <a:srgbClr val="1E5F9F"/>
                </a:solidFill>
              </a:defRPr>
            </a:lvl4pPr>
            <a:lvl5pPr marL="2285943" lvl="4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E5F9F"/>
              </a:buClr>
              <a:buSzPts val="1800"/>
              <a:buChar char="•"/>
              <a:defRPr>
                <a:solidFill>
                  <a:srgbClr val="1E5F9F"/>
                </a:solidFill>
              </a:defRPr>
            </a:lvl5pPr>
            <a:lvl6pPr marL="2743131" lvl="5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320" lvl="6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509" lvl="7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697" lvl="8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374C8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374C8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374C8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374C8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374C8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374C8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374C8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374C8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374C8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27" name="Google Shape;2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04023" y="75099"/>
            <a:ext cx="1141346" cy="98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228594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377" lvl="1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566" lvl="2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754" lvl="3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5943" lvl="4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131" lvl="5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320" lvl="6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509" lvl="7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697" lvl="8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dt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ft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3"/>
            <a:ext cx="4351339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342891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77" lvl="1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566" lvl="2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54" lvl="3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943" lvl="4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131" lvl="5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320" lvl="6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509" lvl="7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697" lvl="8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dt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ft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>
            <a:spLocks noGrp="1"/>
          </p:cNvSpPr>
          <p:nvPr>
            <p:ph type="title"/>
          </p:nvPr>
        </p:nvSpPr>
        <p:spPr>
          <a:xfrm rot="5400000">
            <a:off x="4623594" y="2285208"/>
            <a:ext cx="581183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body" idx="1"/>
          </p:nvPr>
        </p:nvSpPr>
        <p:spPr>
          <a:xfrm rot="5400000">
            <a:off x="623095" y="370682"/>
            <a:ext cx="581183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342891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77" lvl="1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566" lvl="2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54" lvl="3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943" lvl="4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131" lvl="5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320" lvl="6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509" lvl="7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697" lvl="8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dt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ft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ldNum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8" r:id="rId4"/>
    <p:sldLayoutId id="2147483659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.vu.nl/thb/deb/deblab/add_my_pet/popDyn/popDyn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s://www.bio.vu.nl/thb/users/bas/lecture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cl.northwestern.edu/netlogo/doc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09066" y="244536"/>
            <a:ext cx="1730655" cy="1038393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>
            <a:spLocks noGrp="1"/>
          </p:cNvSpPr>
          <p:nvPr>
            <p:ph type="ctrTitle"/>
          </p:nvPr>
        </p:nvSpPr>
        <p:spPr>
          <a:xfrm>
            <a:off x="495039" y="1757536"/>
            <a:ext cx="8153921" cy="1019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>
              <a:buClr>
                <a:srgbClr val="104F92"/>
              </a:buClr>
              <a:buSzPts val="6600"/>
            </a:pPr>
            <a:r>
              <a:rPr lang="hr-HR" sz="3600" dirty="0" err="1">
                <a:solidFill>
                  <a:srgbClr val="104F92"/>
                </a:solidFill>
              </a:rPr>
              <a:t>From</a:t>
            </a:r>
            <a:r>
              <a:rPr lang="hr-HR" sz="3600" dirty="0">
                <a:solidFill>
                  <a:srgbClr val="104F92"/>
                </a:solidFill>
              </a:rPr>
              <a:t> </a:t>
            </a:r>
            <a:r>
              <a:rPr lang="hr-HR" sz="3600" dirty="0" err="1">
                <a:solidFill>
                  <a:srgbClr val="104F92"/>
                </a:solidFill>
              </a:rPr>
              <a:t>AmP</a:t>
            </a:r>
            <a:r>
              <a:rPr lang="hr-HR" sz="3600" dirty="0">
                <a:solidFill>
                  <a:srgbClr val="104F92"/>
                </a:solidFill>
              </a:rPr>
              <a:t> </a:t>
            </a:r>
            <a:r>
              <a:rPr lang="hr-HR" sz="3600" dirty="0" err="1">
                <a:solidFill>
                  <a:srgbClr val="104F92"/>
                </a:solidFill>
              </a:rPr>
              <a:t>entries</a:t>
            </a:r>
            <a:r>
              <a:rPr lang="hr-HR" sz="3600" dirty="0">
                <a:solidFill>
                  <a:srgbClr val="104F92"/>
                </a:solidFill>
              </a:rPr>
              <a:t> to </a:t>
            </a:r>
            <a:r>
              <a:rPr lang="hr-HR" sz="3600" dirty="0" err="1">
                <a:solidFill>
                  <a:srgbClr val="104F92"/>
                </a:solidFill>
              </a:rPr>
              <a:t>Population</a:t>
            </a:r>
            <a:r>
              <a:rPr lang="hr-HR" sz="3600" dirty="0">
                <a:solidFill>
                  <a:srgbClr val="104F92"/>
                </a:solidFill>
              </a:rPr>
              <a:t> Dynamics</a:t>
            </a:r>
          </a:p>
        </p:txBody>
      </p:sp>
      <p:sp>
        <p:nvSpPr>
          <p:cNvPr id="97" name="Google Shape;97;p1"/>
          <p:cNvSpPr txBox="1">
            <a:spLocks noGrp="1"/>
          </p:cNvSpPr>
          <p:nvPr>
            <p:ph type="subTitle" idx="1"/>
          </p:nvPr>
        </p:nvSpPr>
        <p:spPr>
          <a:xfrm>
            <a:off x="3409047" y="3144767"/>
            <a:ext cx="2148103" cy="906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Clr>
                <a:srgbClr val="94C9F2"/>
              </a:buClr>
              <a:buSzPts val="2800"/>
            </a:pPr>
            <a:r>
              <a:rPr lang="en-US" dirty="0">
                <a:solidFill>
                  <a:srgbClr val="1E5F9F"/>
                </a:solidFill>
              </a:rPr>
              <a:t>Dina Lika </a:t>
            </a:r>
          </a:p>
          <a:p>
            <a:pPr marL="0" indent="0">
              <a:buClr>
                <a:srgbClr val="94C9F2"/>
              </a:buClr>
              <a:buSzPts val="2000"/>
            </a:pPr>
            <a:r>
              <a:rPr lang="hr-HR" sz="1800" dirty="0">
                <a:solidFill>
                  <a:srgbClr val="1E5F9F"/>
                </a:solidFill>
              </a:rPr>
              <a:t>University of Crete</a:t>
            </a:r>
            <a:endParaRPr sz="1800" dirty="0">
              <a:solidFill>
                <a:srgbClr val="1E5F9F"/>
              </a:solidFill>
            </a:endParaRPr>
          </a:p>
        </p:txBody>
      </p:sp>
      <p:pic>
        <p:nvPicPr>
          <p:cNvPr id="100" name="Google Shape;10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5481" y="6054571"/>
            <a:ext cx="2384327" cy="5249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28E5B06D-F425-3AE0-9B7E-F2AA8855BEF2}"/>
              </a:ext>
            </a:extLst>
          </p:cNvPr>
          <p:cNvGrpSpPr>
            <a:grpSpLocks noChangeAspect="1"/>
          </p:cNvGrpSpPr>
          <p:nvPr/>
        </p:nvGrpSpPr>
        <p:grpSpPr>
          <a:xfrm>
            <a:off x="1960130" y="5741633"/>
            <a:ext cx="2094607" cy="1007920"/>
            <a:chOff x="4920770" y="5350512"/>
            <a:chExt cx="3042429" cy="1464011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A66610F-5AA7-3035-F1E9-D48C8564A0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20770" y="5350512"/>
              <a:ext cx="3042429" cy="1278679"/>
              <a:chOff x="248078" y="186635"/>
              <a:chExt cx="2094604" cy="880324"/>
            </a:xfrm>
          </p:grpSpPr>
          <p:sp>
            <p:nvSpPr>
              <p:cNvPr id="14" name="Rectangle 8">
                <a:extLst>
                  <a:ext uri="{FF2B5EF4-FFF2-40B4-BE49-F238E27FC236}">
                    <a16:creationId xmlns:a16="http://schemas.microsoft.com/office/drawing/2014/main" id="{383DA42F-6E29-4DD0-E160-FF34B05A60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5488" y="186635"/>
                <a:ext cx="1357194" cy="6843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r>
                  <a:rPr lang="el-GR" sz="1200" dirty="0">
                    <a:solidFill>
                      <a:srgbClr val="800000"/>
                    </a:solidFill>
                  </a:rPr>
                  <a:t>ΠΑΝΕΠΙΣΤΗΜΙΟ ΚΡΗΤΗΣ</a:t>
                </a:r>
                <a:endParaRPr lang="en-US" sz="1200" dirty="0">
                  <a:solidFill>
                    <a:srgbClr val="800000"/>
                  </a:solidFill>
                </a:endParaRPr>
              </a:p>
              <a:p>
                <a:pPr algn="ctr">
                  <a:spcBef>
                    <a:spcPct val="20000"/>
                  </a:spcBef>
                </a:pPr>
                <a:endParaRPr lang="el-GR" sz="800" dirty="0">
                  <a:solidFill>
                    <a:srgbClr val="800000"/>
                  </a:solidFill>
                  <a:latin typeface="Times New Roman" pitchFamily="18" charset="0"/>
                </a:endParaRPr>
              </a:p>
              <a:p>
                <a:pPr algn="ctr">
                  <a:spcBef>
                    <a:spcPct val="20000"/>
                  </a:spcBef>
                </a:pPr>
                <a:r>
                  <a:rPr lang="en-US" sz="1200" dirty="0">
                    <a:solidFill>
                      <a:srgbClr val="800000"/>
                    </a:solidFill>
                  </a:rPr>
                  <a:t>UNIVERSITY </a:t>
                </a:r>
              </a:p>
              <a:p>
                <a:pPr algn="ctr">
                  <a:spcBef>
                    <a:spcPct val="20000"/>
                  </a:spcBef>
                </a:pPr>
                <a:r>
                  <a:rPr lang="en-US" sz="1200" dirty="0">
                    <a:solidFill>
                      <a:srgbClr val="800000"/>
                    </a:solidFill>
                  </a:rPr>
                  <a:t>OF CRETE</a:t>
                </a:r>
                <a:endParaRPr lang="el-GR" sz="1200" dirty="0">
                  <a:solidFill>
                    <a:srgbClr val="800000"/>
                  </a:solidFill>
                </a:endParaRPr>
              </a:p>
            </p:txBody>
          </p:sp>
          <p:pic>
            <p:nvPicPr>
              <p:cNvPr id="15" name="Picture 9" descr="digma 01 ">
                <a:extLst>
                  <a:ext uri="{FF2B5EF4-FFF2-40B4-BE49-F238E27FC236}">
                    <a16:creationId xmlns:a16="http://schemas.microsoft.com/office/drawing/2014/main" id="{35DBE1BE-7D04-FE77-5F7A-5FFC5C982C9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48078" y="209328"/>
                <a:ext cx="847455" cy="85763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39000"/>
                </a:schemeClr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64A577E-B69B-3C05-9DF3-70F409CAFD08}"/>
                </a:ext>
              </a:extLst>
            </p:cNvPr>
            <p:cNvCxnSpPr>
              <a:cxnSpLocks/>
            </p:cNvCxnSpPr>
            <p:nvPr/>
          </p:nvCxnSpPr>
          <p:spPr>
            <a:xfrm>
              <a:off x="6323323" y="5979532"/>
              <a:ext cx="1216632" cy="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02415AA-35EB-ABC2-BC27-EFDAC2CF9AB1}"/>
                </a:ext>
              </a:extLst>
            </p:cNvPr>
            <p:cNvCxnSpPr>
              <a:cxnSpLocks/>
            </p:cNvCxnSpPr>
            <p:nvPr/>
          </p:nvCxnSpPr>
          <p:spPr>
            <a:xfrm>
              <a:off x="6263407" y="6814523"/>
              <a:ext cx="1216632" cy="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Google Shape;97;p1">
            <a:extLst>
              <a:ext uri="{FF2B5EF4-FFF2-40B4-BE49-F238E27FC236}">
                <a16:creationId xmlns:a16="http://schemas.microsoft.com/office/drawing/2014/main" id="{CBED6DBA-0E01-38F9-D400-EC40642EE742}"/>
              </a:ext>
            </a:extLst>
          </p:cNvPr>
          <p:cNvSpPr txBox="1">
            <a:spLocks/>
          </p:cNvSpPr>
          <p:nvPr/>
        </p:nvSpPr>
        <p:spPr>
          <a:xfrm>
            <a:off x="495039" y="3144768"/>
            <a:ext cx="2648403" cy="90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Clr>
                <a:srgbClr val="94C9F2"/>
              </a:buClr>
              <a:buSzPts val="2800"/>
            </a:pPr>
            <a:r>
              <a:rPr lang="en-US" sz="2800" dirty="0">
                <a:solidFill>
                  <a:srgbClr val="1E5F9F"/>
                </a:solidFill>
              </a:rPr>
              <a:t>Bas </a:t>
            </a:r>
            <a:r>
              <a:rPr lang="en-US" sz="2800" dirty="0" err="1">
                <a:solidFill>
                  <a:srgbClr val="1E5F9F"/>
                </a:solidFill>
              </a:rPr>
              <a:t>Kooijman</a:t>
            </a:r>
            <a:endParaRPr lang="en-US" dirty="0">
              <a:solidFill>
                <a:srgbClr val="1E5F9F"/>
              </a:solidFill>
            </a:endParaRPr>
          </a:p>
          <a:p>
            <a:pPr marL="0" indent="0">
              <a:buClr>
                <a:srgbClr val="94C9F2"/>
              </a:buClr>
              <a:buSzPts val="2000"/>
            </a:pPr>
            <a:r>
              <a:rPr lang="en-US" sz="2000" dirty="0">
                <a:solidFill>
                  <a:srgbClr val="1E5F9F"/>
                </a:solidFill>
              </a:rPr>
              <a:t>A-Life, VU University Amsterdam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06F5FEE-DDDA-A607-961E-B5D565FCEA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710" y="6028726"/>
            <a:ext cx="1783133" cy="433735"/>
          </a:xfrm>
          <a:prstGeom prst="rect">
            <a:avLst/>
          </a:prstGeom>
        </p:spPr>
      </p:pic>
      <p:sp>
        <p:nvSpPr>
          <p:cNvPr id="18" name="Google Shape;97;p1">
            <a:extLst>
              <a:ext uri="{FF2B5EF4-FFF2-40B4-BE49-F238E27FC236}">
                <a16:creationId xmlns:a16="http://schemas.microsoft.com/office/drawing/2014/main" id="{4307B5E3-DC93-2344-E586-B4C4BF212D65}"/>
              </a:ext>
            </a:extLst>
          </p:cNvPr>
          <p:cNvSpPr txBox="1">
            <a:spLocks/>
          </p:cNvSpPr>
          <p:nvPr/>
        </p:nvSpPr>
        <p:spPr>
          <a:xfrm>
            <a:off x="5815756" y="3144767"/>
            <a:ext cx="2648403" cy="1019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Clr>
                <a:srgbClr val="94C9F2"/>
              </a:buClr>
              <a:buSzPts val="2800"/>
            </a:pPr>
            <a:r>
              <a:rPr lang="en-US" sz="4400" dirty="0" err="1">
                <a:solidFill>
                  <a:srgbClr val="1E5F9F"/>
                </a:solidFill>
              </a:rPr>
              <a:t>Starrlight</a:t>
            </a:r>
            <a:r>
              <a:rPr lang="en-US" sz="4400" dirty="0">
                <a:solidFill>
                  <a:srgbClr val="1E5F9F"/>
                </a:solidFill>
              </a:rPr>
              <a:t> Augustine</a:t>
            </a:r>
            <a:endParaRPr lang="el-GR" sz="4400" dirty="0">
              <a:solidFill>
                <a:srgbClr val="1E5F9F"/>
              </a:solidFill>
            </a:endParaRPr>
          </a:p>
          <a:p>
            <a:pPr marL="0" indent="0">
              <a:spcBef>
                <a:spcPts val="0"/>
              </a:spcBef>
              <a:buClr>
                <a:srgbClr val="94C9F2"/>
              </a:buClr>
              <a:buSzPts val="2800"/>
            </a:pPr>
            <a:endParaRPr lang="en-US" sz="2800" dirty="0">
              <a:solidFill>
                <a:srgbClr val="1E5F9F"/>
              </a:solidFill>
            </a:endParaRPr>
          </a:p>
          <a:p>
            <a:pPr marL="0" indent="0">
              <a:spcBef>
                <a:spcPts val="0"/>
              </a:spcBef>
              <a:buClr>
                <a:srgbClr val="94C9F2"/>
              </a:buClr>
              <a:buSzPts val="2800"/>
            </a:pPr>
            <a:r>
              <a:rPr lang="en-US" sz="3300" dirty="0">
                <a:solidFill>
                  <a:srgbClr val="1E5F9F"/>
                </a:solidFill>
              </a:rPr>
              <a:t>MARETEC</a:t>
            </a:r>
          </a:p>
          <a:p>
            <a:pPr marL="0" indent="0">
              <a:spcBef>
                <a:spcPts val="0"/>
              </a:spcBef>
              <a:buClr>
                <a:srgbClr val="94C9F2"/>
              </a:buClr>
              <a:buSzPts val="2800"/>
            </a:pPr>
            <a:r>
              <a:rPr lang="en-US" sz="3300" dirty="0" err="1">
                <a:solidFill>
                  <a:srgbClr val="1E5F9F"/>
                </a:solidFill>
              </a:rPr>
              <a:t>Technico</a:t>
            </a:r>
            <a:r>
              <a:rPr lang="en-US" sz="3300" dirty="0">
                <a:solidFill>
                  <a:srgbClr val="1E5F9F"/>
                </a:solidFill>
              </a:rPr>
              <a:t>, </a:t>
            </a:r>
            <a:r>
              <a:rPr lang="en-US" sz="3300" dirty="0" err="1">
                <a:solidFill>
                  <a:srgbClr val="1E5F9F"/>
                </a:solidFill>
              </a:rPr>
              <a:t>Lisboa</a:t>
            </a:r>
            <a:endParaRPr lang="en-US" sz="3300" dirty="0">
              <a:solidFill>
                <a:srgbClr val="1E5F9F"/>
              </a:solidFill>
            </a:endParaRPr>
          </a:p>
          <a:p>
            <a:pPr marL="0" indent="0">
              <a:spcBef>
                <a:spcPts val="0"/>
              </a:spcBef>
              <a:buClr>
                <a:srgbClr val="94C9F2"/>
              </a:buClr>
              <a:buSzPts val="2800"/>
            </a:pPr>
            <a:endParaRPr lang="en-US" dirty="0">
              <a:solidFill>
                <a:srgbClr val="1E5F9F"/>
              </a:solidFill>
            </a:endParaRPr>
          </a:p>
        </p:txBody>
      </p:sp>
      <p:pic>
        <p:nvPicPr>
          <p:cNvPr id="19" name="Google Shape;27;g2493b12d504_0_5">
            <a:extLst>
              <a:ext uri="{FF2B5EF4-FFF2-40B4-BE49-F238E27FC236}">
                <a16:creationId xmlns:a16="http://schemas.microsoft.com/office/drawing/2014/main" id="{51A5C4A4-EE94-CB3D-7E73-B9FFEDA61413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47084" y="5867754"/>
            <a:ext cx="2384327" cy="8576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FD605-C043-8244-A267-25CF61C8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0574"/>
            <a:ext cx="7886700" cy="1325563"/>
          </a:xfrm>
        </p:spPr>
        <p:txBody>
          <a:bodyPr/>
          <a:lstStyle/>
          <a:p>
            <a:r>
              <a:rPr lang="en-GR" dirty="0">
                <a:solidFill>
                  <a:srgbClr val="0070C0"/>
                </a:solidFill>
              </a:rPr>
              <a:t>IBM-function in DEBtool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46525-076E-AACD-1F2E-4FB7966C2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9051"/>
            <a:ext cx="7886700" cy="4351339"/>
          </a:xfrm>
        </p:spPr>
        <p:txBody>
          <a:bodyPr/>
          <a:lstStyle/>
          <a:p>
            <a:r>
              <a:rPr lang="en-GB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Individual-Based-Model for </a:t>
            </a:r>
            <a:r>
              <a:rPr lang="en-GB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NetLogo</a:t>
            </a:r>
            <a:r>
              <a:rPr lang="en-GB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533387" lvl="1" indent="0">
              <a:buNone/>
            </a:pPr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16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runs </a:t>
            </a:r>
            <a:r>
              <a:rPr lang="en-GB" sz="16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NetLogo's</a:t>
            </a:r>
            <a:r>
              <a:rPr lang="en-GB" sz="16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Java-code using a generalized reactor</a:t>
            </a:r>
          </a:p>
          <a:p>
            <a:r>
              <a:rPr lang="en-GB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IBM function only controls input/output; computations are done in </a:t>
            </a:r>
            <a:r>
              <a:rPr lang="en-GB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NetLogo</a:t>
            </a:r>
            <a:r>
              <a:rPr lang="en-GB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GB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Syntax</a:t>
            </a:r>
          </a:p>
          <a:p>
            <a:pPr marL="50799" indent="0">
              <a:buNone/>
            </a:pPr>
            <a:r>
              <a:rPr lang="en-GB" sz="2000" b="0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[txNL23W, info] = IBM(species, </a:t>
            </a:r>
            <a:r>
              <a:rPr lang="en-GB" sz="2000" b="0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tT</a:t>
            </a:r>
            <a:r>
              <a:rPr lang="en-GB" sz="2000" b="0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b="0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tJX</a:t>
            </a:r>
            <a:r>
              <a:rPr lang="en-GB" sz="2000" b="0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X_0, V_X, h, </a:t>
            </a:r>
            <a:r>
              <a:rPr lang="en-GB" sz="2000" b="0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t_R</a:t>
            </a:r>
            <a:r>
              <a:rPr lang="en-GB" sz="2000" b="0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b="0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t_max</a:t>
            </a:r>
            <a:r>
              <a:rPr lang="en-GB" sz="2000" b="0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b="0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tickRate</a:t>
            </a:r>
            <a:r>
              <a:rPr lang="en-GB" sz="2000" b="0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b="0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runNetLogo</a:t>
            </a:r>
            <a:r>
              <a:rPr lang="en-GB" sz="2000" b="0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3F8EA-39BB-0BE1-156D-A6859DCE2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644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4DDD4-9C1B-F2B5-4C36-6F6C9847B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307"/>
            <a:ext cx="7886700" cy="1325563"/>
          </a:xfrm>
        </p:spPr>
        <p:txBody>
          <a:bodyPr/>
          <a:lstStyle/>
          <a:p>
            <a:r>
              <a:rPr lang="en-GR" dirty="0">
                <a:solidFill>
                  <a:srgbClr val="0070C0"/>
                </a:solidFill>
              </a:rPr>
              <a:t>Work on IBM in AmP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6CE85-DF34-FD77-5E2C-F876CEE9A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53330"/>
            <a:ext cx="7886700" cy="4351339"/>
          </a:xfrm>
        </p:spPr>
        <p:txBody>
          <a:bodyPr/>
          <a:lstStyle/>
          <a:p>
            <a:pPr marL="50799" indent="0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Follow the steps: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Create 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 empty folder 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cd in </a:t>
            </a:r>
            <a:r>
              <a:rPr lang="en-GB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Matlab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to that folder 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indent="-457200">
              <a:buFont typeface="+mj-lt"/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type 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AmPeps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in the </a:t>
            </a:r>
            <a:r>
              <a:rPr lang="en-GB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Matlab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command window</a:t>
            </a:r>
          </a:p>
          <a:p>
            <a:endParaRPr lang="en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8378E4-12CC-E5CC-100F-4C3FC46D85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1662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E3CE7-69F3-1A0A-4B08-06178A8B8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with  </a:t>
            </a:r>
            <a:r>
              <a:rPr lang="en-US" dirty="0" err="1"/>
              <a:t>popDyn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BC270-05E9-DBE5-3BF0-97D281216C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</a:t>
            </a:r>
            <a:r>
              <a:rPr lang="en-US" dirty="0">
                <a:hlinkClick r:id="rId2"/>
              </a:rPr>
              <a:t>https://www.bio.vu.nl/thb/deb/deblab/add_my_pet/popDyn/popDyn.html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explorer</a:t>
            </a:r>
          </a:p>
          <a:p>
            <a:pPr marL="50799" indent="0">
              <a:buNone/>
            </a:pPr>
            <a:r>
              <a:rPr lang="en-US" dirty="0"/>
              <a:t>     </a:t>
            </a:r>
            <a:r>
              <a:rPr lang="en-US" dirty="0" err="1"/>
              <a:t>DEBtool_M</a:t>
            </a:r>
            <a:r>
              <a:rPr lang="en-US" dirty="0"/>
              <a:t>/</a:t>
            </a:r>
            <a:r>
              <a:rPr lang="en-US" dirty="0" err="1"/>
              <a:t>popDyn</a:t>
            </a:r>
            <a:r>
              <a:rPr lang="en-US" dirty="0"/>
              <a:t>/</a:t>
            </a:r>
            <a:r>
              <a:rPr lang="en-US" dirty="0" err="1"/>
              <a:t>EBTtool</a:t>
            </a:r>
            <a:r>
              <a:rPr lang="en-US" dirty="0"/>
              <a:t>/deb/EBT*.c</a:t>
            </a:r>
          </a:p>
          <a:p>
            <a:pPr marL="50799" indent="0">
              <a:buNone/>
            </a:pPr>
            <a:r>
              <a:rPr lang="en-US" dirty="0"/>
              <a:t>     </a:t>
            </a:r>
            <a:r>
              <a:rPr lang="en-US" dirty="0" err="1"/>
              <a:t>DEBtool_M</a:t>
            </a:r>
            <a:r>
              <a:rPr lang="en-US" dirty="0"/>
              <a:t>/</a:t>
            </a:r>
            <a:r>
              <a:rPr lang="en-US" dirty="0" err="1"/>
              <a:t>popDyn</a:t>
            </a:r>
            <a:r>
              <a:rPr lang="en-US" dirty="0"/>
              <a:t>/</a:t>
            </a:r>
            <a:r>
              <a:rPr lang="en-US" dirty="0" err="1"/>
              <a:t>IBMnlogo</a:t>
            </a:r>
            <a:r>
              <a:rPr lang="en-US" dirty="0"/>
              <a:t>/*.</a:t>
            </a:r>
            <a:r>
              <a:rPr lang="en-US" dirty="0" err="1"/>
              <a:t>nlogo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05AB2-5728-A0EC-D7CA-A2C1C0EBC4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6239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562CA-4381-E8FF-FAF9-AE3E4C876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EBT, IBM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F4E38-8D56-184C-C01B-201086D97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895" y="1825625"/>
            <a:ext cx="8643938" cy="435133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Set reactor pars</a:t>
            </a:r>
          </a:p>
          <a:p>
            <a:pPr marL="50799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my_pet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Daphnia_magna</a:t>
            </a:r>
            <a:r>
              <a:rPr lang="en-US" sz="18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</a:p>
          <a:p>
            <a:pPr marL="50799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tJX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0.001; </a:t>
            </a:r>
            <a:r>
              <a:rPr lang="en-US" sz="18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% [];</a:t>
            </a:r>
          </a:p>
          <a:p>
            <a:pPr marL="50799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V_X = 1; </a:t>
            </a:r>
            <a:r>
              <a:rPr lang="en-US" sz="18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% L, volume of reactor</a:t>
            </a:r>
          </a:p>
          <a:p>
            <a:pPr marL="50799" indent="0"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h = [.1 1e-35 5e-4 5e-4 0]; </a:t>
            </a:r>
          </a:p>
          <a:p>
            <a:pPr marL="50799" indent="0">
              <a:buNone/>
            </a:pPr>
            <a:r>
              <a:rPr lang="pt-BR" sz="18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      % 1/d, hazard rates [h_X, h_B0b, h_Bbp, h_Bpi, thin]</a:t>
            </a:r>
          </a:p>
          <a:p>
            <a:pPr marL="50799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t_max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180; </a:t>
            </a:r>
            <a:r>
              <a:rPr lang="en-US" sz="18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% d, max run time</a:t>
            </a:r>
          </a:p>
          <a:p>
            <a:pPr marL="50799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tickRate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24;</a:t>
            </a:r>
          </a:p>
          <a:p>
            <a:pPr marL="50799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numPar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[];</a:t>
            </a:r>
          </a:p>
          <a:p>
            <a:r>
              <a:rPr lang="en-US" dirty="0"/>
              <a:t>Run</a:t>
            </a:r>
          </a:p>
          <a:p>
            <a:pPr marL="50799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tXN_IBM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IBM(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my_pet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,[],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tJX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,[],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V_X,h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,[],t_max,tickRate,1);</a:t>
            </a:r>
          </a:p>
          <a:p>
            <a:pPr marL="50799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tXN_EBT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EBT(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my_pet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,[],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tJX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,[],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V_X,h,t_max,numPar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NL" b="0" i="0" u="none" strike="noStrike" baseline="0" dirty="0"/>
          </a:p>
          <a:p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9FB3B-AF5A-87C7-D9B5-BE375023D0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0725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6995D-E9A6-9A63-65B6-3342E8395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1765"/>
            <a:ext cx="7886700" cy="1325563"/>
          </a:xfrm>
        </p:spPr>
        <p:txBody>
          <a:bodyPr/>
          <a:lstStyle/>
          <a:p>
            <a:r>
              <a:rPr lang="en-US" dirty="0"/>
              <a:t>Plot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6662D-CA2E-EFFE-5491-B9F5B082B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896929"/>
            <a:ext cx="7886700" cy="5824548"/>
          </a:xfrm>
        </p:spPr>
        <p:txBody>
          <a:bodyPr>
            <a:noAutofit/>
          </a:bodyPr>
          <a:lstStyle/>
          <a:p>
            <a:pPr marL="50799" indent="0">
              <a:buNone/>
            </a:pP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title_txt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[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strrep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my_pet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'_'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 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 @ 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datestr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(date,26)];</a:t>
            </a:r>
          </a:p>
          <a:p>
            <a:pPr marL="50799" indent="0">
              <a:buNone/>
            </a:pPr>
            <a:endParaRPr lang="en-US" sz="12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50799" indent="0">
              <a:buNone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 </a:t>
            </a:r>
            <a:r>
              <a:rPr lang="en-US" sz="12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% food</a:t>
            </a:r>
          </a:p>
          <a:p>
            <a:pPr marL="50799" indent="0">
              <a:buNone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tXN_IBM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(:,1),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tXN_IBM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(:,2),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'r'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tXN_EBT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(:,1),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tXN_EBT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(:,2),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'b'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'linewidth'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,2)</a:t>
            </a:r>
          </a:p>
          <a:p>
            <a:pPr marL="50799" indent="0">
              <a:buNone/>
            </a:pP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xlabel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'time, d'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'scaled food density X/K, -'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 title(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title_txt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pPr marL="50799" indent="0">
              <a:buNone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gca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en-US" sz="1200" b="0" i="0" u="none" strike="noStrike" baseline="0" dirty="0" err="1">
                <a:solidFill>
                  <a:srgbClr val="AA04F9"/>
                </a:solidFill>
                <a:latin typeface="Courier New" panose="02070309020205020404" pitchFamily="49" charset="0"/>
              </a:rPr>
              <a:t>FontSize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15,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'Box'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'on'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pPr marL="50799" indent="0">
              <a:buNone/>
            </a:pPr>
            <a:r>
              <a:rPr lang="en-NL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50799" indent="0">
              <a:buNone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 </a:t>
            </a:r>
            <a:r>
              <a:rPr lang="en-US" sz="12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% numbers</a:t>
            </a:r>
          </a:p>
          <a:p>
            <a:pPr marL="50799" indent="0">
              <a:buNone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tXN_IBM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(:,1),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tXN_IBM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(:,3),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'r'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tXN_EBT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(:,1),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tXN_EBT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(:,3),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'b'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'linewidth'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,2)</a:t>
            </a:r>
          </a:p>
          <a:p>
            <a:pPr marL="50799" indent="0">
              <a:buNone/>
            </a:pP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xlabel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'time, d'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'# of individuals, -'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 title(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title_txt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50799" indent="0">
              <a:buNone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gca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en-US" sz="1200" b="0" i="0" u="none" strike="noStrike" baseline="0" dirty="0" err="1">
                <a:solidFill>
                  <a:srgbClr val="AA04F9"/>
                </a:solidFill>
                <a:latin typeface="Courier New" panose="02070309020205020404" pitchFamily="49" charset="0"/>
              </a:rPr>
              <a:t>FontSize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15,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'Box'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'on'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pPr marL="50799" indent="0">
              <a:buNone/>
            </a:pPr>
            <a:r>
              <a:rPr lang="en-NL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50799" indent="0">
              <a:buNone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 </a:t>
            </a:r>
            <a:r>
              <a:rPr lang="en-US" sz="12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% biomass</a:t>
            </a:r>
          </a:p>
          <a:p>
            <a:pPr marL="50799" indent="0">
              <a:buNone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tXN_IBM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(:,1),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tXN_IBM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(:,7),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'r'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tXN_EBT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(:,1),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tXN_EBT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(:,7),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'b'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'linewidth'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,2)</a:t>
            </a:r>
          </a:p>
          <a:p>
            <a:pPr marL="50799" indent="0">
              <a:buNone/>
            </a:pP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xlabel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'time, d'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'total biomass, g'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 title(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title_txt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50799" indent="0">
              <a:buNone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gca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en-US" sz="1200" b="0" i="0" u="none" strike="noStrike" baseline="0" dirty="0" err="1">
                <a:solidFill>
                  <a:srgbClr val="AA04F9"/>
                </a:solidFill>
                <a:latin typeface="Courier New" panose="02070309020205020404" pitchFamily="49" charset="0"/>
              </a:rPr>
              <a:t>FontSize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15,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'Box'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'on'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pPr marL="50799" indent="0">
              <a:buNone/>
            </a:pPr>
            <a:r>
              <a:rPr lang="en-NL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50799" indent="0">
              <a:buNone/>
            </a:pP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shllegend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({{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'-'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,2,[1 0 0]},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'IBM'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;{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'-'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,2,[0 0 1]},</a:t>
            </a:r>
            <a:r>
              <a:rPr lang="en-US" sz="12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'EBT'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});</a:t>
            </a:r>
          </a:p>
          <a:p>
            <a:pPr marL="50799" indent="0">
              <a:buNone/>
            </a:pPr>
            <a:endParaRPr lang="en-NL" sz="1200" b="0" i="0" u="none" strike="noStrike" baseline="0" dirty="0"/>
          </a:p>
          <a:p>
            <a:pPr marL="50799" indent="0">
              <a:buNone/>
            </a:pPr>
            <a:endParaRPr lang="en-NL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E95EE-DBE7-34BB-37A8-E05402D9DF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4131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64FF-57BC-D28D-4D2C-4CA7926A9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AA631-81ED-1CB1-EE8B-14C936B6CF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799" indent="0">
              <a:buNone/>
            </a:pPr>
            <a:r>
              <a:rPr lang="en-US" sz="1800" dirty="0" err="1">
                <a:solidFill>
                  <a:srgbClr val="AA04F9"/>
                </a:solidFill>
                <a:latin typeface="Courier New" panose="02070309020205020404" pitchFamily="49" charset="0"/>
              </a:rPr>
              <a:t>m</a:t>
            </a:r>
            <a:r>
              <a:rPr lang="en-US" sz="1800" b="0" i="0" u="none" strike="noStrike" baseline="0" dirty="0" err="1">
                <a:solidFill>
                  <a:srgbClr val="AA04F9"/>
                </a:solidFill>
                <a:latin typeface="Courier New" panose="02070309020205020404" pitchFamily="49" charset="0"/>
              </a:rPr>
              <a:t>y_pet</a:t>
            </a:r>
            <a:r>
              <a:rPr lang="en-US" sz="18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 = '</a:t>
            </a:r>
            <a:r>
              <a:rPr lang="en-US" sz="1800" b="0" i="0" u="none" strike="noStrike" baseline="0" dirty="0" err="1">
                <a:solidFill>
                  <a:srgbClr val="AA04F9"/>
                </a:solidFill>
                <a:latin typeface="Courier New" panose="02070309020205020404" pitchFamily="49" charset="0"/>
              </a:rPr>
              <a:t>Dolioletta_gegenbauri</a:t>
            </a:r>
            <a:r>
              <a:rPr lang="en-US" sz="1800" b="0" i="0" u="none" strike="noStrike" baseline="0" dirty="0">
                <a:solidFill>
                  <a:srgbClr val="AA04F9"/>
                </a:solidFill>
                <a:latin typeface="Courier New" panose="02070309020205020404" pitchFamily="49" charset="0"/>
              </a:rPr>
              <a:t>';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8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% </a:t>
            </a:r>
            <a:r>
              <a:rPr lang="en-US" sz="1800" b="0" i="0" u="none" strike="noStrike" baseline="0" dirty="0" err="1">
                <a:solidFill>
                  <a:srgbClr val="028009"/>
                </a:solidFill>
                <a:latin typeface="Courier New" panose="02070309020205020404" pitchFamily="49" charset="0"/>
              </a:rPr>
              <a:t>stf</a:t>
            </a:r>
            <a:endParaRPr lang="en-US" sz="1800" b="0" i="0" u="none" strike="noStrike" baseline="0" dirty="0">
              <a:solidFill>
                <a:srgbClr val="028009"/>
              </a:solidFill>
              <a:latin typeface="Courier New" panose="02070309020205020404" pitchFamily="49" charset="0"/>
            </a:endParaRPr>
          </a:p>
          <a:p>
            <a:pPr marL="50799" indent="0">
              <a:buNone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tJX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0.0001; </a:t>
            </a:r>
            <a:r>
              <a:rPr lang="en-US" sz="18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% [];</a:t>
            </a:r>
          </a:p>
          <a:p>
            <a:pPr marL="50799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V_X = 1e2; </a:t>
            </a:r>
            <a:r>
              <a:rPr lang="en-US" sz="18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% L, volume of reactor</a:t>
            </a:r>
          </a:p>
          <a:p>
            <a:pPr marL="50799" indent="0"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h = [1 1e-3 5e-3 5e-3 0]; </a:t>
            </a:r>
          </a:p>
          <a:p>
            <a:pPr marL="50799" indent="0">
              <a:buNone/>
            </a:pPr>
            <a:r>
              <a:rPr lang="pt-B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pt-BR" sz="18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% 1/d, hazard rates [h_X, h_B0b, h_Bbp, h_Bpi, thin]</a:t>
            </a:r>
          </a:p>
          <a:p>
            <a:pPr marL="50799" indent="0">
              <a:buNone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t_max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5e2; </a:t>
            </a:r>
            <a:r>
              <a:rPr lang="en-US" sz="1800" b="0" i="0" u="none" strike="noStrike" baseline="0" dirty="0">
                <a:solidFill>
                  <a:srgbClr val="028009"/>
                </a:solidFill>
                <a:latin typeface="Courier New" panose="02070309020205020404" pitchFamily="49" charset="0"/>
              </a:rPr>
              <a:t>% d, max run time</a:t>
            </a:r>
          </a:p>
          <a:p>
            <a:pPr marL="50799" indent="0">
              <a:buNone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tickRate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24;</a:t>
            </a:r>
          </a:p>
          <a:p>
            <a:pPr marL="50799" indent="0">
              <a:buNone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numPar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[];</a:t>
            </a:r>
          </a:p>
          <a:p>
            <a:pPr marL="50799" indent="0">
              <a:buNone/>
            </a:pPr>
            <a:endParaRPr lang="en-NL" b="0" i="0" u="none" strike="noStrike" baseline="0" dirty="0"/>
          </a:p>
          <a:p>
            <a:pPr marL="50799" indent="0">
              <a:buNone/>
            </a:pPr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09579-B6DE-5501-0991-87C9E3104B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2063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"/>
          <p:cNvSpPr txBox="1">
            <a:spLocks noGrp="1"/>
          </p:cNvSpPr>
          <p:nvPr>
            <p:ph type="title"/>
          </p:nvPr>
        </p:nvSpPr>
        <p:spPr>
          <a:xfrm>
            <a:off x="628651" y="172341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/>
            <a:r>
              <a:rPr lang="hr-HR" sz="3600" dirty="0"/>
              <a:t>Thank you for your attention!!!</a:t>
            </a:r>
            <a:endParaRPr sz="3600" dirty="0"/>
          </a:p>
        </p:txBody>
      </p:sp>
      <p:sp>
        <p:nvSpPr>
          <p:cNvPr id="144" name="Google Shape;144;p3"/>
          <p:cNvSpPr txBox="1">
            <a:spLocks noGrp="1"/>
          </p:cNvSpPr>
          <p:nvPr>
            <p:ph type="sldNum" idx="12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hr-HR"/>
              <a:pPr/>
              <a:t>16</a:t>
            </a:fld>
            <a:endParaRPr/>
          </a:p>
        </p:txBody>
      </p:sp>
      <p:pic>
        <p:nvPicPr>
          <p:cNvPr id="145" name="Google Shape;145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204" y="139662"/>
            <a:ext cx="1716400" cy="7778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0BEA7E64-2C10-8E7A-1464-AAAA69C21D32}"/>
              </a:ext>
            </a:extLst>
          </p:cNvPr>
          <p:cNvGrpSpPr>
            <a:grpSpLocks noChangeAspect="1"/>
          </p:cNvGrpSpPr>
          <p:nvPr/>
        </p:nvGrpSpPr>
        <p:grpSpPr>
          <a:xfrm>
            <a:off x="425395" y="5515859"/>
            <a:ext cx="2414924" cy="1077423"/>
            <a:chOff x="4920770" y="5350512"/>
            <a:chExt cx="2950644" cy="1316435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EE4D105-9811-1841-FB01-BDCCCD9FE68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20770" y="5350512"/>
              <a:ext cx="2950644" cy="1278679"/>
              <a:chOff x="248078" y="186635"/>
              <a:chExt cx="2031413" cy="880324"/>
            </a:xfrm>
          </p:grpSpPr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9806302C-B83B-22BE-4D5E-C67F8AA7BA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5488" y="186635"/>
                <a:ext cx="1294003" cy="6843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r>
                  <a:rPr lang="el-GR" sz="1200" dirty="0">
                    <a:solidFill>
                      <a:srgbClr val="800000"/>
                    </a:solidFill>
                  </a:rPr>
                  <a:t>ΠΑΝΕΠΙΣΤΗΜΙΟ ΚΡΗΤΗΣ</a:t>
                </a:r>
                <a:endParaRPr lang="en-US" sz="1200" dirty="0">
                  <a:solidFill>
                    <a:srgbClr val="800000"/>
                  </a:solidFill>
                </a:endParaRPr>
              </a:p>
              <a:p>
                <a:pPr algn="ctr">
                  <a:spcBef>
                    <a:spcPct val="20000"/>
                  </a:spcBef>
                </a:pPr>
                <a:endParaRPr lang="el-GR" sz="800" dirty="0">
                  <a:solidFill>
                    <a:srgbClr val="800000"/>
                  </a:solidFill>
                  <a:latin typeface="Times New Roman" pitchFamily="18" charset="0"/>
                </a:endParaRPr>
              </a:p>
              <a:p>
                <a:pPr algn="ctr">
                  <a:spcBef>
                    <a:spcPct val="20000"/>
                  </a:spcBef>
                </a:pPr>
                <a:r>
                  <a:rPr lang="en-US" sz="1200" dirty="0">
                    <a:solidFill>
                      <a:srgbClr val="800000"/>
                    </a:solidFill>
                  </a:rPr>
                  <a:t>UNIVERSITY </a:t>
                </a:r>
              </a:p>
              <a:p>
                <a:pPr algn="ctr">
                  <a:spcBef>
                    <a:spcPct val="20000"/>
                  </a:spcBef>
                </a:pPr>
                <a:r>
                  <a:rPr lang="en-US" sz="1200" dirty="0">
                    <a:solidFill>
                      <a:srgbClr val="800000"/>
                    </a:solidFill>
                  </a:rPr>
                  <a:t>OF CRETE</a:t>
                </a:r>
                <a:endParaRPr lang="el-GR" sz="1200" dirty="0">
                  <a:solidFill>
                    <a:srgbClr val="800000"/>
                  </a:solidFill>
                </a:endParaRPr>
              </a:p>
            </p:txBody>
          </p:sp>
          <p:pic>
            <p:nvPicPr>
              <p:cNvPr id="13" name="Picture 9" descr="digma 01 ">
                <a:extLst>
                  <a:ext uri="{FF2B5EF4-FFF2-40B4-BE49-F238E27FC236}">
                    <a16:creationId xmlns:a16="http://schemas.microsoft.com/office/drawing/2014/main" id="{9A2724E7-D842-0A12-F936-6144F4C03E1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8078" y="209328"/>
                <a:ext cx="847455" cy="85763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39000"/>
                </a:schemeClr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694D859-F3EF-55E6-BFC4-AA2477AEA6DD}"/>
                </a:ext>
              </a:extLst>
            </p:cNvPr>
            <p:cNvCxnSpPr>
              <a:cxnSpLocks/>
            </p:cNvCxnSpPr>
            <p:nvPr/>
          </p:nvCxnSpPr>
          <p:spPr>
            <a:xfrm>
              <a:off x="6323323" y="5979532"/>
              <a:ext cx="1216632" cy="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C5008DD-7536-E619-BAE3-650B3305D472}"/>
                </a:ext>
              </a:extLst>
            </p:cNvPr>
            <p:cNvCxnSpPr>
              <a:cxnSpLocks/>
            </p:cNvCxnSpPr>
            <p:nvPr/>
          </p:nvCxnSpPr>
          <p:spPr>
            <a:xfrm>
              <a:off x="6263407" y="6666947"/>
              <a:ext cx="1216632" cy="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Graphic 15">
            <a:extLst>
              <a:ext uri="{FF2B5EF4-FFF2-40B4-BE49-F238E27FC236}">
                <a16:creationId xmlns:a16="http://schemas.microsoft.com/office/drawing/2014/main" id="{457FD4E1-1AEA-84A9-46F6-4EC2234480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38524" y="5679180"/>
            <a:ext cx="2777232" cy="6755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634F811-734B-F003-FE37-3A5BE1F160A2}"/>
              </a:ext>
            </a:extLst>
          </p:cNvPr>
          <p:cNvSpPr txBox="1"/>
          <p:nvPr/>
        </p:nvSpPr>
        <p:spPr>
          <a:xfrm>
            <a:off x="2267338" y="3177165"/>
            <a:ext cx="4572000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0800" indent="0" eaLnBrk="1" hangingPunct="1">
              <a:buNone/>
            </a:pPr>
            <a:r>
              <a:rPr lang="en-US" altLang="en-NL" sz="1400" dirty="0">
                <a:latin typeface="+mj-lt"/>
              </a:rPr>
              <a:t>Download slides</a:t>
            </a:r>
          </a:p>
          <a:p>
            <a:pPr marL="50800" indent="0" eaLnBrk="1" hangingPunct="1">
              <a:buNone/>
            </a:pPr>
            <a:r>
              <a:rPr lang="en-US" altLang="en-NL" sz="1400" dirty="0">
                <a:latin typeface="+mj-lt"/>
              </a:rPr>
              <a:t>        </a:t>
            </a:r>
            <a:r>
              <a:rPr lang="en-US" altLang="en-NL" sz="1400" dirty="0">
                <a:latin typeface="+mj-lt"/>
                <a:hlinkClick r:id="rId7"/>
              </a:rPr>
              <a:t>https://www.bio.vu.nl/thb/users/bas/lectures/</a:t>
            </a:r>
            <a:endParaRPr lang="en-US" altLang="en-NL" sz="1400" dirty="0">
              <a:latin typeface="+mj-lt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3153"/>
              </a:buClr>
              <a:buSzPts val="2800"/>
              <a:buNone/>
            </a:pPr>
            <a:endParaRPr lang="en-US" sz="1400" dirty="0">
              <a:latin typeface="+mj-lt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3153"/>
              </a:buClr>
              <a:buSzPts val="2800"/>
              <a:buNone/>
            </a:pPr>
            <a:endParaRPr lang="en-US" sz="1400" dirty="0">
              <a:latin typeface="+mj-lt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3153"/>
              </a:buClr>
              <a:buSzPts val="2800"/>
              <a:buNone/>
            </a:pPr>
            <a:r>
              <a:rPr lang="en-US" sz="1400" dirty="0">
                <a:latin typeface="+mj-lt"/>
              </a:rPr>
              <a:t>Questions/remarks are very welcome</a:t>
            </a: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3153"/>
              </a:buClr>
              <a:buSzPts val="2800"/>
              <a:buNone/>
            </a:pPr>
            <a:endParaRPr lang="en-US" sz="1400" dirty="0">
              <a:latin typeface="+mj-lt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3153"/>
              </a:buClr>
              <a:buSzPts val="2800"/>
              <a:buNone/>
            </a:pPr>
            <a:r>
              <a:rPr lang="en-US" sz="1400" dirty="0">
                <a:latin typeface="+mj-lt"/>
              </a:rPr>
              <a:t>Also later during breaks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0EEF3-E77B-F539-724C-4B01A2A82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427"/>
            <a:ext cx="7886700" cy="1325563"/>
          </a:xfrm>
        </p:spPr>
        <p:txBody>
          <a:bodyPr/>
          <a:lstStyle/>
          <a:p>
            <a:r>
              <a:rPr lang="en-GR" dirty="0">
                <a:solidFill>
                  <a:srgbClr val="0070C0"/>
                </a:solidFill>
              </a:rPr>
              <a:t>Learning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585A8-72D5-C750-187E-95F4F85CD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5925"/>
            <a:ext cx="7886700" cy="4351339"/>
          </a:xfrm>
        </p:spPr>
        <p:txBody>
          <a:bodyPr>
            <a:normAutofit/>
          </a:bodyPr>
          <a:lstStyle/>
          <a:p>
            <a:r>
              <a:rPr lang="en-GR" sz="24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Identify and describe book</a:t>
            </a:r>
            <a:r>
              <a:rPr lang="en-US" sz="24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keep</a:t>
            </a:r>
            <a:r>
              <a:rPr lang="en-GR" sz="24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ing approaches used in population dynamics</a:t>
            </a:r>
            <a:r>
              <a:rPr lang="en-GR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R" sz="24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Evaluate the strengths and limitations of different approaches for understanding population dynamics, such as differential equation models, individual-based models, and physiologically-based models.</a:t>
            </a:r>
            <a:endParaRPr lang="en-GR" sz="24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R" sz="24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Apply AmP-based code to simulate population dynamics in a variety of scenarios, including changes in environmental conditions, DEB parameters, and life history strategies.</a:t>
            </a:r>
            <a:endParaRPr lang="en-GR" sz="24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12423-AABE-FF0C-367E-3C6B2D5427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650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0EEF3-E77B-F539-724C-4B01A2A82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427"/>
            <a:ext cx="7886700" cy="1325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Code</a:t>
            </a:r>
            <a:r>
              <a:rPr lang="en-GR" dirty="0">
                <a:solidFill>
                  <a:srgbClr val="0070C0"/>
                </a:solidFill>
              </a:rPr>
              <a:t>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585A8-72D5-C750-187E-95F4F85CD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878" y="1685925"/>
            <a:ext cx="8640147" cy="4351339"/>
          </a:xfrm>
        </p:spPr>
        <p:txBody>
          <a:bodyPr>
            <a:normAutofit/>
          </a:bodyPr>
          <a:lstStyle/>
          <a:p>
            <a:pPr marL="50799" indent="0">
              <a:buNone/>
            </a:pPr>
            <a:r>
              <a:rPr lang="en-US" sz="24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Show how </a:t>
            </a:r>
          </a:p>
          <a:p>
            <a:r>
              <a:rPr lang="en-US" sz="24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parameters can be extracted from </a:t>
            </a:r>
            <a:r>
              <a:rPr lang="en-US" sz="2400" dirty="0" err="1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AmP</a:t>
            </a:r>
            <a:r>
              <a:rPr lang="en-US" sz="24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collection</a:t>
            </a:r>
          </a:p>
          <a:p>
            <a:r>
              <a:rPr lang="en-US" sz="2400" dirty="0">
                <a:solidFill>
                  <a:srgbClr val="37415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run packages (EBT,IBM) under </a:t>
            </a:r>
            <a:r>
              <a:rPr lang="en-US" sz="2400" dirty="0" err="1">
                <a:solidFill>
                  <a:srgbClr val="37415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Matlab</a:t>
            </a:r>
            <a:endParaRPr lang="en-US" sz="2400" dirty="0">
              <a:solidFill>
                <a:srgbClr val="37415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compare different methods by plotting trajectories in 1 graph</a:t>
            </a:r>
          </a:p>
          <a:p>
            <a:r>
              <a:rPr lang="en-US" sz="24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DEB models can be coded in Java or C</a:t>
            </a:r>
          </a:p>
          <a:p>
            <a:pPr marL="50799" indent="0">
              <a:buNone/>
            </a:pPr>
            <a:endParaRPr lang="en-US" sz="2400" dirty="0">
              <a:solidFill>
                <a:srgbClr val="37415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799" indent="0">
              <a:buNone/>
            </a:pPr>
            <a:r>
              <a:rPr lang="en-US" sz="2400">
                <a:solidFill>
                  <a:srgbClr val="37415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400" dirty="0">
                <a:solidFill>
                  <a:srgbClr val="37415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ode </a:t>
            </a:r>
            <a:r>
              <a:rPr lang="en-US" sz="24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only meant to be a starting point for population research.</a:t>
            </a:r>
          </a:p>
          <a:p>
            <a:pPr marL="50799" indent="0">
              <a:buNone/>
            </a:pPr>
            <a:r>
              <a:rPr lang="en-US" sz="2400" dirty="0">
                <a:solidFill>
                  <a:srgbClr val="37415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can modify it for more advanced purposes</a:t>
            </a:r>
            <a:endParaRPr lang="en-US" sz="24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R" sz="24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12423-AABE-FF0C-367E-3C6B2D5427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617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>
            <a:spLocks noGrp="1"/>
          </p:cNvSpPr>
          <p:nvPr>
            <p:ph type="title"/>
          </p:nvPr>
        </p:nvSpPr>
        <p:spPr>
          <a:xfrm>
            <a:off x="628651" y="105630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hr-HR" dirty="0" err="1">
                <a:solidFill>
                  <a:srgbClr val="0070C0"/>
                </a:solidFill>
              </a:rPr>
              <a:t>Lecture</a:t>
            </a: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 err="1">
                <a:solidFill>
                  <a:srgbClr val="0070C0"/>
                </a:solidFill>
              </a:rPr>
              <a:t>outline</a:t>
            </a:r>
            <a:endParaRPr dirty="0"/>
          </a:p>
        </p:txBody>
      </p:sp>
      <p:sp>
        <p:nvSpPr>
          <p:cNvPr id="106" name="Google Shape;106;p2"/>
          <p:cNvSpPr txBox="1">
            <a:spLocks noGrp="1"/>
          </p:cNvSpPr>
          <p:nvPr>
            <p:ph type="body" idx="1"/>
          </p:nvPr>
        </p:nvSpPr>
        <p:spPr>
          <a:xfrm>
            <a:off x="628651" y="1743457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R" sz="28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Overview of booking approaches to follow  population dynamics</a:t>
            </a:r>
            <a:r>
              <a:rPr lang="en-GR" sz="2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R" dirty="0">
                <a:latin typeface="Calibri" panose="020F0502020204030204" pitchFamily="34" charset="0"/>
                <a:cs typeface="Calibri" panose="020F0502020204030204" pitchFamily="34" charset="0"/>
              </a:rPr>
              <a:t>verview </a:t>
            </a:r>
            <a:r>
              <a:rPr lang="en-GR" sz="28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AmP-based code to simulate population dynamics </a:t>
            </a:r>
          </a:p>
          <a:p>
            <a:r>
              <a:rPr lang="en-GB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Guided examples</a:t>
            </a:r>
          </a:p>
          <a:p>
            <a:pPr lvl="1"/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Individual-based models – </a:t>
            </a:r>
            <a:r>
              <a:rPr lang="en-US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NetLogo</a:t>
            </a:r>
            <a:endParaRPr lang="en-US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i="0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Escalator Boxcar Trains - EBTs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dirty="0"/>
          </a:p>
        </p:txBody>
      </p:sp>
      <p:sp>
        <p:nvSpPr>
          <p:cNvPr id="107" name="Google Shape;107;p2"/>
          <p:cNvSpPr txBox="1">
            <a:spLocks noGrp="1"/>
          </p:cNvSpPr>
          <p:nvPr>
            <p:ph type="sldNum" idx="12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hr-HR"/>
              <a:pPr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BCE2C-867D-FA71-3E53-478188ADA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8046"/>
            <a:ext cx="7886700" cy="1325563"/>
          </a:xfrm>
        </p:spPr>
        <p:txBody>
          <a:bodyPr/>
          <a:lstStyle/>
          <a:p>
            <a:r>
              <a:rPr lang="en-GR" dirty="0">
                <a:solidFill>
                  <a:srgbClr val="0070C0"/>
                </a:solidFill>
              </a:rPr>
              <a:t>Population models</a:t>
            </a:r>
            <a:endParaRPr lang="en-GR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263D91B-EE27-C5C3-875B-8B6986097349}"/>
              </a:ext>
            </a:extLst>
          </p:cNvPr>
          <p:cNvGraphicFramePr/>
          <p:nvPr/>
        </p:nvGraphicFramePr>
        <p:xfrm>
          <a:off x="399385" y="1403609"/>
          <a:ext cx="8345229" cy="4348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A94D20-0B4A-EF74-E5F7-872F129CDB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5</a:t>
            </a:fld>
            <a:endParaRPr lang="hr-H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83FD15-A6EE-6C74-9BA2-AFBFE10C4C65}"/>
              </a:ext>
            </a:extLst>
          </p:cNvPr>
          <p:cNvSpPr txBox="1"/>
          <p:nvPr/>
        </p:nvSpPr>
        <p:spPr>
          <a:xfrm>
            <a:off x="1520456" y="2002219"/>
            <a:ext cx="4295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R" sz="3200" b="1" dirty="0">
                <a:solidFill>
                  <a:srgbClr val="FF2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Increase in details</a:t>
            </a:r>
          </a:p>
        </p:txBody>
      </p:sp>
    </p:spTree>
    <p:extLst>
      <p:ext uri="{BB962C8B-B14F-4D97-AF65-F5344CB8AC3E}">
        <p14:creationId xmlns:p14="http://schemas.microsoft.com/office/powerpoint/2010/main" val="163230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0256D-827A-BB31-48A7-4F035CC23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5630"/>
            <a:ext cx="7886700" cy="1325563"/>
          </a:xfrm>
        </p:spPr>
        <p:txBody>
          <a:bodyPr/>
          <a:lstStyle/>
          <a:p>
            <a:r>
              <a:rPr lang="en-GR" dirty="0">
                <a:solidFill>
                  <a:schemeClr val="tx2">
                    <a:lumMod val="50000"/>
                  </a:schemeClr>
                </a:solidFill>
              </a:rPr>
              <a:t>AmP entries         Pop Dynamics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EB0AA1C-9498-6479-A1F5-1A5E356DF943}"/>
              </a:ext>
            </a:extLst>
          </p:cNvPr>
          <p:cNvGraphicFramePr/>
          <p:nvPr/>
        </p:nvGraphicFramePr>
        <p:xfrm>
          <a:off x="2038864" y="1515813"/>
          <a:ext cx="7667368" cy="4363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DFB35-758E-EE18-048B-F5E5638D76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6</a:t>
            </a:fld>
            <a:endParaRPr lang="hr-HR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559274F6-1F30-2932-F106-9EF214536ED4}"/>
              </a:ext>
            </a:extLst>
          </p:cNvPr>
          <p:cNvSpPr/>
          <p:nvPr/>
        </p:nvSpPr>
        <p:spPr>
          <a:xfrm>
            <a:off x="3719383" y="667260"/>
            <a:ext cx="743630" cy="28692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03E9A6-E954-E625-140D-06DA144106F7}"/>
              </a:ext>
            </a:extLst>
          </p:cNvPr>
          <p:cNvSpPr txBox="1"/>
          <p:nvPr/>
        </p:nvSpPr>
        <p:spPr>
          <a:xfrm>
            <a:off x="3744097" y="3208536"/>
            <a:ext cx="1075936" cy="830997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AmP </a:t>
            </a:r>
          </a:p>
          <a:p>
            <a:pPr algn="ctr"/>
            <a:r>
              <a:rPr lang="en-G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entries</a:t>
            </a:r>
          </a:p>
        </p:txBody>
      </p:sp>
    </p:spTree>
    <p:extLst>
      <p:ext uri="{BB962C8B-B14F-4D97-AF65-F5344CB8AC3E}">
        <p14:creationId xmlns:p14="http://schemas.microsoft.com/office/powerpoint/2010/main" val="308151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0967-9032-A639-06E4-906BE8191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</a:t>
            </a:r>
            <a:r>
              <a:rPr lang="en-GR" dirty="0"/>
              <a:t>eneralized reactor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BC082-D68C-EF3A-E7F3-6C85648C7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8123464" cy="4351339"/>
          </a:xfrm>
        </p:spPr>
        <p:txBody>
          <a:bodyPr>
            <a:normAutofit/>
          </a:bodyPr>
          <a:lstStyle/>
          <a:p>
            <a:r>
              <a:rPr lang="en-US" sz="2000" dirty="0"/>
              <a:t>Temperature </a:t>
            </a:r>
            <a:r>
              <a:rPr lang="en-US" sz="2000" b="1" dirty="0"/>
              <a:t>trajectory</a:t>
            </a:r>
            <a:r>
              <a:rPr lang="en-US" sz="2000" dirty="0"/>
              <a:t> can be set (spline knots)</a:t>
            </a:r>
          </a:p>
          <a:p>
            <a:r>
              <a:rPr lang="en-US" sz="2000" dirty="0"/>
              <a:t>Spatially homogeneous (well-stirred)</a:t>
            </a:r>
          </a:p>
          <a:p>
            <a:r>
              <a:rPr lang="en-US" sz="2000" dirty="0"/>
              <a:t>Food input t</a:t>
            </a:r>
            <a:r>
              <a:rPr lang="en-US" sz="2000" b="1" dirty="0"/>
              <a:t>rajectory</a:t>
            </a:r>
            <a:r>
              <a:rPr lang="en-US" sz="2000" dirty="0"/>
              <a:t> is independent of reactor contents (spline knots)</a:t>
            </a:r>
          </a:p>
          <a:p>
            <a:r>
              <a:rPr lang="en-US" sz="2000" dirty="0"/>
              <a:t>Food cannot reproduce, only be eaten or flow out (constant hazard)</a:t>
            </a:r>
          </a:p>
          <a:p>
            <a:r>
              <a:rPr lang="en-US" sz="2000" dirty="0"/>
              <a:t>Hazard rate of individuals is stage-specific, constant within stage</a:t>
            </a:r>
          </a:p>
          <a:p>
            <a:r>
              <a:rPr lang="en-US" sz="2000" dirty="0"/>
              <a:t>Thinning applies optionally</a:t>
            </a:r>
          </a:p>
          <a:p>
            <a:r>
              <a:rPr lang="en-US" sz="2000" dirty="0"/>
              <a:t>Has an equivalent 2 dim formulation</a:t>
            </a:r>
          </a:p>
          <a:p>
            <a:r>
              <a:rPr lang="en-US" sz="2000" dirty="0"/>
              <a:t>Special cases</a:t>
            </a:r>
          </a:p>
          <a:p>
            <a:pPr marL="50799" indent="0">
              <a:buNone/>
            </a:pPr>
            <a:r>
              <a:rPr lang="en-US" sz="2000" dirty="0"/>
              <a:t>         fed-batch reactor: food hazard is zero</a:t>
            </a:r>
          </a:p>
          <a:p>
            <a:pPr marL="50799" indent="0">
              <a:buNone/>
            </a:pPr>
            <a:r>
              <a:rPr lang="en-US" sz="2000" dirty="0"/>
              <a:t>         chemostat: food hazard equals all stage-specific hazards </a:t>
            </a:r>
          </a:p>
          <a:p>
            <a:endParaRPr lang="en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1BEA2-76C8-9C08-C8D1-265E8274A5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7846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6A5AB-750B-B36D-C2DA-6354DEDBB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8052"/>
            <a:ext cx="7886700" cy="1325563"/>
          </a:xfrm>
        </p:spPr>
        <p:txBody>
          <a:bodyPr/>
          <a:lstStyle/>
          <a:p>
            <a:r>
              <a:rPr lang="en-GR" dirty="0"/>
              <a:t>Model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1C7D01-1573-F2C3-3DBA-68D6CAEA53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8</a:t>
            </a:fld>
            <a:endParaRPr lang="hr-HR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BC7E3C9-E264-0CBE-B702-C65C49BFAF25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548798"/>
          <a:ext cx="7360506" cy="393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751">
                  <a:extLst>
                    <a:ext uri="{9D8B030D-6E8A-4147-A177-3AD203B41FA5}">
                      <a16:colId xmlns:a16="http://schemas.microsoft.com/office/drawing/2014/main" val="54153491"/>
                    </a:ext>
                  </a:extLst>
                </a:gridCol>
                <a:gridCol w="1226751">
                  <a:extLst>
                    <a:ext uri="{9D8B030D-6E8A-4147-A177-3AD203B41FA5}">
                      <a16:colId xmlns:a16="http://schemas.microsoft.com/office/drawing/2014/main" val="11110060"/>
                    </a:ext>
                  </a:extLst>
                </a:gridCol>
                <a:gridCol w="1226751">
                  <a:extLst>
                    <a:ext uri="{9D8B030D-6E8A-4147-A177-3AD203B41FA5}">
                      <a16:colId xmlns:a16="http://schemas.microsoft.com/office/drawing/2014/main" val="1932385213"/>
                    </a:ext>
                  </a:extLst>
                </a:gridCol>
                <a:gridCol w="1226751">
                  <a:extLst>
                    <a:ext uri="{9D8B030D-6E8A-4147-A177-3AD203B41FA5}">
                      <a16:colId xmlns:a16="http://schemas.microsoft.com/office/drawing/2014/main" val="3195640017"/>
                    </a:ext>
                  </a:extLst>
                </a:gridCol>
                <a:gridCol w="1226751">
                  <a:extLst>
                    <a:ext uri="{9D8B030D-6E8A-4147-A177-3AD203B41FA5}">
                      <a16:colId xmlns:a16="http://schemas.microsoft.com/office/drawing/2014/main" val="466085134"/>
                    </a:ext>
                  </a:extLst>
                </a:gridCol>
                <a:gridCol w="1226751">
                  <a:extLst>
                    <a:ext uri="{9D8B030D-6E8A-4147-A177-3AD203B41FA5}">
                      <a16:colId xmlns:a16="http://schemas.microsoft.com/office/drawing/2014/main" val="4004885060"/>
                    </a:ext>
                  </a:extLst>
                </a:gridCol>
              </a:tblGrid>
              <a:tr h="548032">
                <a:tc>
                  <a:txBody>
                    <a:bodyPr/>
                    <a:lstStyle/>
                    <a:p>
                      <a:r>
                        <a:rPr lang="en-GR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R" dirty="0"/>
                        <a:t>IBM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R" dirty="0"/>
                        <a:t>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R" dirty="0"/>
                        <a:t>CPM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R" dirty="0"/>
                        <a:t>SSM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R" dirty="0"/>
                        <a:t>PSS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51675"/>
                  </a:ext>
                </a:extLst>
              </a:tr>
              <a:tr h="548032">
                <a:tc>
                  <a:txBody>
                    <a:bodyPr/>
                    <a:lstStyle/>
                    <a:p>
                      <a:r>
                        <a:rPr lang="en-GB" dirty="0"/>
                        <a:t>I</a:t>
                      </a:r>
                      <a:r>
                        <a:rPr lang="en-GR" dirty="0"/>
                        <a:t>nteractions btw individuals (via food)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✔️</a:t>
                      </a:r>
                    </a:p>
                    <a:p>
                      <a:pPr algn="ctr"/>
                      <a:endParaRPr lang="en-GR" sz="1600" b="1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✔️</a:t>
                      </a:r>
                    </a:p>
                    <a:p>
                      <a:pPr algn="ctr"/>
                      <a:endParaRPr lang="en-GR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✔️</a:t>
                      </a:r>
                    </a:p>
                    <a:p>
                      <a:pPr algn="ctr"/>
                      <a:endParaRPr lang="en-GR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✔️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/>
                        <a:t>--</a:t>
                      </a:r>
                    </a:p>
                    <a:p>
                      <a:pPr algn="ctr"/>
                      <a:endParaRPr lang="en-G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14157"/>
                  </a:ext>
                </a:extLst>
              </a:tr>
              <a:tr h="548032">
                <a:tc>
                  <a:txBody>
                    <a:bodyPr/>
                    <a:lstStyle/>
                    <a:p>
                      <a:r>
                        <a:rPr lang="en-GR" dirty="0"/>
                        <a:t>structured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✔️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✔️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✔️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✔️</a:t>
                      </a:r>
                      <a:endParaRPr lang="en-G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743256"/>
                  </a:ext>
                </a:extLst>
              </a:tr>
              <a:tr h="548032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maternal effect</a:t>
                      </a:r>
                      <a:endParaRPr lang="en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✔️</a:t>
                      </a:r>
                      <a:endParaRPr lang="en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R" sz="1600" b="1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/>
                        <a:t>--</a:t>
                      </a:r>
                    </a:p>
                    <a:p>
                      <a:pPr algn="ctr"/>
                      <a:endParaRPr lang="en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/>
                        <a:t>--</a:t>
                      </a:r>
                    </a:p>
                    <a:p>
                      <a:pPr algn="ctr"/>
                      <a:endParaRPr lang="en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✔️</a:t>
                      </a:r>
                      <a:endParaRPr lang="en-GR" sz="1600" b="1" dirty="0"/>
                    </a:p>
                    <a:p>
                      <a:pPr algn="ctr"/>
                      <a:endParaRPr lang="en-G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30900"/>
                  </a:ext>
                </a:extLst>
              </a:tr>
              <a:tr h="548032">
                <a:tc>
                  <a:txBody>
                    <a:bodyPr/>
                    <a:lstStyle/>
                    <a:p>
                      <a:r>
                        <a:rPr lang="en-GR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✔️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R" sz="1600" b="1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/>
                        <a:t>--</a:t>
                      </a:r>
                    </a:p>
                    <a:p>
                      <a:pPr algn="ctr"/>
                      <a:endParaRPr lang="en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/>
                        <a:t>--</a:t>
                      </a:r>
                    </a:p>
                    <a:p>
                      <a:pPr algn="ctr"/>
                      <a:endParaRPr lang="en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✔️</a:t>
                      </a:r>
                      <a:endParaRPr lang="en-GR" sz="1600" b="1" dirty="0"/>
                    </a:p>
                    <a:p>
                      <a:pPr algn="ctr"/>
                      <a:endParaRPr lang="en-G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718298"/>
                  </a:ext>
                </a:extLst>
              </a:tr>
              <a:tr h="548032">
                <a:tc>
                  <a:txBody>
                    <a:bodyPr/>
                    <a:lstStyle/>
                    <a:p>
                      <a:r>
                        <a:rPr lang="en-GB" dirty="0"/>
                        <a:t>B</a:t>
                      </a:r>
                      <a:r>
                        <a:rPr lang="en-GR" dirty="0"/>
                        <a:t>uffe</a:t>
                      </a:r>
                      <a:r>
                        <a:rPr lang="en-US" dirty="0"/>
                        <a:t>r</a:t>
                      </a:r>
                      <a:r>
                        <a:rPr lang="en-GR" dirty="0"/>
                        <a:t>- handling rules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✔️</a:t>
                      </a:r>
                      <a:endParaRPr lang="en-GR" sz="1600" b="1" dirty="0"/>
                    </a:p>
                    <a:p>
                      <a:pPr algn="ctr"/>
                      <a:endParaRPr lang="en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/>
                        <a:t>--</a:t>
                      </a:r>
                    </a:p>
                    <a:p>
                      <a:pPr algn="ctr"/>
                      <a:endParaRPr lang="en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/>
                        <a:t>--</a:t>
                      </a:r>
                    </a:p>
                    <a:p>
                      <a:pPr algn="ctr"/>
                      <a:endParaRPr lang="en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R" sz="1600" b="1" dirty="0"/>
                        <a:t>--</a:t>
                      </a:r>
                    </a:p>
                    <a:p>
                      <a:pPr algn="ctr"/>
                      <a:endParaRPr lang="en-G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886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274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7539D-E9DA-FE49-4744-60EBEA9E4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275"/>
            <a:ext cx="7886700" cy="1325563"/>
          </a:xfrm>
        </p:spPr>
        <p:txBody>
          <a:bodyPr/>
          <a:lstStyle/>
          <a:p>
            <a:r>
              <a:rPr lang="en-GR" dirty="0">
                <a:solidFill>
                  <a:srgbClr val="0070C0"/>
                </a:solidFill>
              </a:rPr>
              <a:t>Individual-based models in AmP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62F31-F949-955C-FBD2-C01421292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260" y="1158950"/>
            <a:ext cx="7973090" cy="4611228"/>
          </a:xfrm>
        </p:spPr>
        <p:txBody>
          <a:bodyPr>
            <a:normAutofit lnSpcReduction="10000"/>
          </a:bodyPr>
          <a:lstStyle/>
          <a:p>
            <a:pPr marL="50799" indent="0">
              <a:buNone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IBMs are implemented in </a:t>
            </a:r>
            <a:r>
              <a:rPr lang="en-GB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DEBtool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via </a:t>
            </a:r>
            <a:r>
              <a:rPr lang="en-GB" sz="2000" b="0" i="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NetLogo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0799" indent="0">
              <a:buNone/>
            </a:pP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Features of the models</a:t>
            </a:r>
          </a:p>
          <a:p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maternal effect (reserve density at birth equals that of the mother at egg-laying)</a:t>
            </a:r>
            <a:endParaRPr lang="en-GB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gender is set at creation of each new individual; males might differ from females by {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GB" sz="1800" b="0" i="0" baseline="-25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} and 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GB" sz="1800" b="0" i="0" baseline="-25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GB" sz="1800" b="0" i="0" baseline="30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Three buffer-handling rules are implemented:</a:t>
            </a:r>
          </a:p>
          <a:p>
            <a:pPr marL="876287" lvl="1" indent="-342900">
              <a:buSzPct val="100000"/>
              <a:buFont typeface="+mj-lt"/>
              <a:buAutoNum type="arabicPeriod"/>
            </a:pPr>
            <a:r>
              <a:rPr lang="en-GB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spawn if the buffer has enough for an egg</a:t>
            </a:r>
          </a:p>
          <a:p>
            <a:pPr marL="876287" lvl="1" indent="-342900">
              <a:buSzPct val="100000"/>
              <a:buFont typeface="+mj-lt"/>
              <a:buAutoNum type="arabicPeriod"/>
            </a:pPr>
            <a:r>
              <a:rPr lang="en-GB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spawn if the accumulation time equals the incubation period </a:t>
            </a:r>
          </a:p>
          <a:p>
            <a:pPr marL="876287" lvl="1" indent="-342900">
              <a:buSzPct val="100000"/>
              <a:buFont typeface="+mj-lt"/>
              <a:buAutoNum type="arabicPeriod"/>
            </a:pPr>
            <a:r>
              <a:rPr lang="en-GB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spawn if the accumulation time equals a specified period. </a:t>
            </a:r>
          </a:p>
          <a:p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Temperature and food input can be</a:t>
            </a:r>
          </a:p>
          <a:p>
            <a:pPr lvl="1"/>
            <a:r>
              <a:rPr lang="en-GB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constant </a:t>
            </a: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GB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arying, specified via a spline</a:t>
            </a:r>
          </a:p>
          <a:p>
            <a:r>
              <a:rPr lang="en-GB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pecies-parameter input can be via an entry-name or, more flexible, via a cell-string.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FCAB8-D742-AF4C-2997-C985D5CD99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9668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1235</Words>
  <Application>Microsoft Office PowerPoint</Application>
  <PresentationFormat>On-screen Show (4:3)</PresentationFormat>
  <Paragraphs>203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Office Theme</vt:lpstr>
      <vt:lpstr>From AmP entries to Population Dynamics</vt:lpstr>
      <vt:lpstr>Learning objectives</vt:lpstr>
      <vt:lpstr>Code objectives</vt:lpstr>
      <vt:lpstr>Lecture outline</vt:lpstr>
      <vt:lpstr>Population models</vt:lpstr>
      <vt:lpstr>AmP entries         Pop Dynamics</vt:lpstr>
      <vt:lpstr>Generalized reactor</vt:lpstr>
      <vt:lpstr>Model features</vt:lpstr>
      <vt:lpstr>Individual-based models in AmP</vt:lpstr>
      <vt:lpstr>IBM-function in DEBtool</vt:lpstr>
      <vt:lpstr>Work on IBM in AmP</vt:lpstr>
      <vt:lpstr>Start with  popDyn</vt:lpstr>
      <vt:lpstr>Run EBT, IBM</vt:lpstr>
      <vt:lpstr>Plot</vt:lpstr>
      <vt:lpstr>PowerPoint Presentation</vt:lpstr>
      <vt:lpstr>Thank you for your attention!!!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Typified DEB models &amp; Tools</dc:title>
  <dc:creator>Nina</dc:creator>
  <cp:lastModifiedBy>Bas Kooijman</cp:lastModifiedBy>
  <cp:revision>94</cp:revision>
  <dcterms:created xsi:type="dcterms:W3CDTF">2023-03-12T15:46:38Z</dcterms:created>
  <dcterms:modified xsi:type="dcterms:W3CDTF">2023-06-09T11:33:18Z</dcterms:modified>
</cp:coreProperties>
</file>