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sldIdLst>
    <p:sldId id="256" r:id="rId2"/>
    <p:sldId id="292" r:id="rId3"/>
    <p:sldId id="283" r:id="rId4"/>
    <p:sldId id="339" r:id="rId5"/>
    <p:sldId id="270" r:id="rId6"/>
    <p:sldId id="319" r:id="rId7"/>
    <p:sldId id="378" r:id="rId8"/>
    <p:sldId id="356" r:id="rId9"/>
    <p:sldId id="364" r:id="rId10"/>
    <p:sldId id="337" r:id="rId11"/>
    <p:sldId id="374" r:id="rId12"/>
    <p:sldId id="347" r:id="rId13"/>
    <p:sldId id="376" r:id="rId14"/>
    <p:sldId id="289" r:id="rId15"/>
    <p:sldId id="311" r:id="rId16"/>
    <p:sldId id="353" r:id="rId17"/>
    <p:sldId id="290" r:id="rId18"/>
    <p:sldId id="333" r:id="rId19"/>
    <p:sldId id="302" r:id="rId20"/>
    <p:sldId id="379" r:id="rId21"/>
    <p:sldId id="381" r:id="rId22"/>
    <p:sldId id="344" r:id="rId23"/>
    <p:sldId id="340" r:id="rId24"/>
    <p:sldId id="341" r:id="rId25"/>
    <p:sldId id="321" r:id="rId26"/>
    <p:sldId id="322" r:id="rId27"/>
    <p:sldId id="323" r:id="rId28"/>
    <p:sldId id="275" r:id="rId29"/>
    <p:sldId id="279" r:id="rId30"/>
    <p:sldId id="280" r:id="rId31"/>
    <p:sldId id="281" r:id="rId32"/>
    <p:sldId id="282" r:id="rId33"/>
    <p:sldId id="377"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dW4VKZF9RFsMZYgWEHU223vbB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4495" autoAdjust="0"/>
  </p:normalViewPr>
  <p:slideViewPr>
    <p:cSldViewPr snapToGrid="0">
      <p:cViewPr varScale="1">
        <p:scale>
          <a:sx n="64" d="100"/>
          <a:sy n="64" d="100"/>
        </p:scale>
        <p:origin x="1416" y="58"/>
      </p:cViewPr>
      <p:guideLst/>
    </p:cSldViewPr>
  </p:slideViewPr>
  <p:notesTextViewPr>
    <p:cViewPr>
      <p:scale>
        <a:sx n="1" d="1"/>
        <a:sy n="1" d="1"/>
      </p:scale>
      <p:origin x="0" y="0"/>
    </p:cViewPr>
  </p:notesTextViewPr>
  <p:sorterViewPr>
    <p:cViewPr varScale="1">
      <p:scale>
        <a:sx n="100" d="100"/>
        <a:sy n="100" d="100"/>
      </p:scale>
      <p:origin x="0" y="-24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Heterotrophs have a post-reproductive stage, which competes for food.</a:t>
            </a:r>
          </a:p>
          <a:p>
            <a:r>
              <a:rPr lang="en-US" dirty="0"/>
              <a:t>Predators have a preference for this stage, which reduced competition for the productive subpopulation.</a:t>
            </a:r>
          </a:p>
          <a:p>
            <a:r>
              <a:rPr lang="en-US" dirty="0"/>
              <a:t>The nutrients are released after death and become available for the autotrophs.</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26</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30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Parasites of the heterotrophs have a preference for the weak and old individuals, as do predators.</a:t>
            </a:r>
          </a:p>
          <a:p>
            <a:r>
              <a:rPr lang="en-US" dirty="0"/>
              <a:t>Predators reduce the risk for the productive subpopulation of becoming parasitized.</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27</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7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552A97-BFF3-74FF-2F98-75DD9E77728E}"/>
              </a:ext>
            </a:extLst>
          </p:cNvPr>
          <p:cNvSpPr>
            <a:spLocks noGrp="1" noChangeArrowheads="1"/>
          </p:cNvSpPr>
          <p:nvPr>
            <p:ph type="sldNum" sz="quarter" idx="5"/>
          </p:nvPr>
        </p:nvSpPr>
        <p:spPr>
          <a:ln/>
        </p:spPr>
        <p:txBody>
          <a:bodyPr/>
          <a:lstStyle/>
          <a:p>
            <a:fld id="{8D3DE360-E824-408D-A170-79F3F1908D85}" type="slidenum">
              <a:rPr lang="nl-NL" altLang="en-NL"/>
              <a:pPr/>
              <a:t>2</a:t>
            </a:fld>
            <a:endParaRPr lang="nl-NL" altLang="en-NL"/>
          </a:p>
        </p:txBody>
      </p:sp>
      <p:sp>
        <p:nvSpPr>
          <p:cNvPr id="57346" name="Rectangle 2">
            <a:extLst>
              <a:ext uri="{FF2B5EF4-FFF2-40B4-BE49-F238E27FC236}">
                <a16:creationId xmlns:a16="http://schemas.microsoft.com/office/drawing/2014/main" id="{D30BAEB1-D43B-B015-277E-D9F1AABF2D9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084DD481-87AB-7087-B611-B28544BD999D}"/>
              </a:ext>
            </a:extLst>
          </p:cNvPr>
          <p:cNvSpPr>
            <a:spLocks noGrp="1" noChangeArrowheads="1"/>
          </p:cNvSpPr>
          <p:nvPr>
            <p:ph type="body" idx="1"/>
          </p:nvPr>
        </p:nvSpPr>
        <p:spPr>
          <a:xfrm>
            <a:off x="908050" y="4356100"/>
            <a:ext cx="5029200" cy="4114800"/>
          </a:xfrm>
        </p:spPr>
        <p:txBody>
          <a:bodyPr/>
          <a:lstStyle/>
          <a:p>
            <a:r>
              <a:rPr lang="en-US" altLang="en-NL"/>
              <a:t>Basic to DEB theory is the coherence between levels of organisation, using the life cycle of an individual as primary focus, from which sub- and supra-organismic levels are considered.</a:t>
            </a:r>
          </a:p>
          <a:p>
            <a:r>
              <a:rPr lang="en-US" altLang="en-NL"/>
              <a:t>Space and time scales are tightly coupled methodologically.</a:t>
            </a:r>
          </a:p>
          <a:p>
            <a:r>
              <a:rPr lang="en-US" altLang="en-NL"/>
              <a:t>Since many species are unicellular, the step to biochemical systems is not always big.</a:t>
            </a:r>
          </a:p>
          <a:p>
            <a:r>
              <a:rPr lang="en-US" altLang="en-NL"/>
              <a:t>Populations are considered as sets of interacting individuals, ecosystems as sets of interacting populations.</a:t>
            </a:r>
          </a:p>
          <a:p>
            <a:r>
              <a:rPr lang="en-US" altLang="en-NL"/>
              <a:t>While walking up- and down the time-space-scale, some processes loose their importance, others gain.</a:t>
            </a:r>
          </a:p>
          <a:p>
            <a:endParaRPr lang="en-US" altLang="en-NL"/>
          </a:p>
          <a:p>
            <a:r>
              <a:rPr lang="en-US" altLang="en-NL"/>
              <a:t>The primary motivation in my research on the theory is to answer the question:</a:t>
            </a:r>
          </a:p>
          <a:p>
            <a:r>
              <a:rPr lang="en-US" altLang="en-NL"/>
              <a:t>how can we deal with the local coherence of levels of metabolic organisation, while avoiding the massive complexity of models with many variables and parameters;</a:t>
            </a:r>
          </a:p>
          <a:p>
            <a:r>
              <a:rPr lang="en-US" altLang="en-NL"/>
              <a:t>I have never seen useful conclusions coming out of complex models.</a:t>
            </a:r>
          </a:p>
          <a:p>
            <a:endParaRPr lang="nl-NL" altLang="en-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shows why models for individual-environment interactions, combined with  food </a:t>
            </a:r>
            <a:r>
              <a:rPr lang="en-US"/>
              <a:t>competition as </a:t>
            </a:r>
            <a:r>
              <a:rPr lang="en-US" dirty="0"/>
              <a:t>only interaction between individuals</a:t>
            </a:r>
            <a:r>
              <a:rPr lang="en-US"/>
              <a:t>, </a:t>
            </a:r>
          </a:p>
          <a:p>
            <a:r>
              <a:rPr lang="en-US"/>
              <a:t>need </a:t>
            </a:r>
            <a:r>
              <a:rPr lang="en-US" dirty="0"/>
              <a:t>further modelling steps to become realistic for </a:t>
            </a:r>
            <a:r>
              <a:rPr lang="en-US"/>
              <a:t>population dynamics in homogeneous space.</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3</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7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E263B70-5D3C-A1B5-9817-582D08C15BF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AE9E4EE-A8C2-4C14-9EF1-2882C3D5C7F4}" type="slidenum">
              <a:rPr lang="en-US" altLang="nl-NL"/>
              <a:pPr eaLnBrk="1" hangingPunct="1">
                <a:spcBef>
                  <a:spcPct val="0"/>
                </a:spcBef>
              </a:pPr>
              <a:t>4</a:t>
            </a:fld>
            <a:endParaRPr lang="en-US" altLang="nl-NL"/>
          </a:p>
        </p:txBody>
      </p:sp>
      <p:sp>
        <p:nvSpPr>
          <p:cNvPr id="52227" name="Rectangle 2">
            <a:extLst>
              <a:ext uri="{FF2B5EF4-FFF2-40B4-BE49-F238E27FC236}">
                <a16:creationId xmlns:a16="http://schemas.microsoft.com/office/drawing/2014/main" id="{40DC80F2-EC60-9517-9FC3-33059ADB7FB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6735E6B-6B6E-0140-258E-7EC83D9BBFA9}"/>
              </a:ext>
            </a:extLst>
          </p:cNvPr>
          <p:cNvSpPr>
            <a:spLocks noGrp="1" noChangeArrowheads="1"/>
          </p:cNvSpPr>
          <p:nvPr>
            <p:ph type="body" idx="1"/>
          </p:nvPr>
        </p:nvSpPr>
        <p:spPr>
          <a:noFill/>
        </p:spPr>
        <p:txBody>
          <a:bodyPr/>
          <a:lstStyle/>
          <a:p>
            <a:pPr eaLnBrk="1" hangingPunct="1"/>
            <a:r>
              <a:rPr lang="en-US" altLang="nl-NL"/>
              <a:t>The distinction between cells, individuals, colonies and populations is not always sharp.</a:t>
            </a:r>
          </a:p>
          <a:p>
            <a:pPr eaLnBrk="1" hangingPunct="1"/>
            <a:r>
              <a:rPr lang="en-US" altLang="nl-NL"/>
              <a:t>An amazing array of intermediate forms exist, and no definition can hide that these organisation levels are connected in continuous way, especially if we follow them during their full life cycle.</a:t>
            </a: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5</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74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21549F-34A8-5921-7D6B-518C394DBDA8}"/>
              </a:ext>
            </a:extLst>
          </p:cNvPr>
          <p:cNvSpPr>
            <a:spLocks noGrp="1" noChangeArrowheads="1"/>
          </p:cNvSpPr>
          <p:nvPr>
            <p:ph type="sldNum" sz="quarter" idx="5"/>
          </p:nvPr>
        </p:nvSpPr>
        <p:spPr>
          <a:ln/>
        </p:spPr>
        <p:txBody>
          <a:bodyPr/>
          <a:lstStyle/>
          <a:p>
            <a:fld id="{CA12F08B-8122-403E-A9E8-A26F5806E3D3}" type="slidenum">
              <a:rPr lang="nl-NL" altLang="en-NL"/>
              <a:pPr/>
              <a:t>11</a:t>
            </a:fld>
            <a:endParaRPr lang="nl-NL" altLang="en-NL"/>
          </a:p>
        </p:txBody>
      </p:sp>
      <p:sp>
        <p:nvSpPr>
          <p:cNvPr id="161794" name="Rectangle 2">
            <a:extLst>
              <a:ext uri="{FF2B5EF4-FFF2-40B4-BE49-F238E27FC236}">
                <a16:creationId xmlns:a16="http://schemas.microsoft.com/office/drawing/2014/main" id="{8A84FD2E-7AD1-C882-1A6C-757697F4FD81}"/>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720C7BB1-5C2E-5E7C-F03A-AC29FEA814C5}"/>
              </a:ext>
            </a:extLst>
          </p:cNvPr>
          <p:cNvSpPr>
            <a:spLocks noGrp="1" noChangeArrowheads="1"/>
          </p:cNvSpPr>
          <p:nvPr>
            <p:ph type="body" idx="1"/>
          </p:nvPr>
        </p:nvSpPr>
        <p:spPr/>
        <p:txBody>
          <a:bodyPr/>
          <a:lstStyle/>
          <a:p>
            <a:r>
              <a:rPr lang="en-US" altLang="en-NL"/>
              <a:t>SU-mediated transformation rates follow from changes in the various forms of bound fractions.</a:t>
            </a:r>
          </a:p>
          <a:p>
            <a:r>
              <a:rPr lang="en-US" altLang="en-NL"/>
              <a:t>The simplest transformation is from substrate A to product B.</a:t>
            </a:r>
          </a:p>
          <a:p>
            <a:r>
              <a:rPr lang="en-US" altLang="en-NL"/>
              <a:t>We use a diffusive transport model for when taking the association between A and SU proportional to the concentration of A.</a:t>
            </a:r>
          </a:p>
          <a:p>
            <a:r>
              <a:rPr lang="en-US" altLang="en-NL"/>
              <a:t>We use a time scale separation argument when linking the rate of product formation to the steady state fraction of bound SUs.</a:t>
            </a:r>
          </a:p>
          <a:p>
            <a:endParaRPr lang="en-US" altLang="en-NL"/>
          </a:p>
          <a:p>
            <a:r>
              <a:rPr lang="en-US" altLang="en-NL"/>
              <a:t>SUs are generalized enzymes, including pure enzymes and individuals.</a:t>
            </a:r>
          </a:p>
          <a:p>
            <a:r>
              <a:rPr lang="en-US" altLang="en-NL"/>
              <a:t>Essential is that time is partitioned in searching and handling only; Michaelis-Menten kinetics and Holling type II functional response follows.</a:t>
            </a:r>
          </a:p>
          <a:p>
            <a:r>
              <a:rPr lang="en-US" altLang="en-NL"/>
              <a:t>Handling not only includes mechanical manipulation, but also digestive processing.</a:t>
            </a:r>
          </a:p>
          <a:p>
            <a:r>
              <a:rPr lang="en-US" altLang="en-NL"/>
              <a:t>Since sleeping excludes searching for food, it counts as handling of food, irrespective of handling actually taking place.</a:t>
            </a:r>
          </a:p>
          <a:p>
            <a:r>
              <a:rPr lang="en-US" altLang="en-NL"/>
              <a:t>A more realistic implementation of other behavioural states, apart of searching and handling, involves and extension of the number of states of the SUs.</a:t>
            </a:r>
            <a:endParaRPr lang="nl-NL" altLang="en-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07B6F5E-A25B-C341-30CA-5840F38F590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572FBCF-91EF-4AEA-B28C-4BCEDBE9193B}" type="slidenum">
              <a:rPr lang="en-US" altLang="nl-NL"/>
              <a:pPr eaLnBrk="1" hangingPunct="1">
                <a:spcBef>
                  <a:spcPct val="0"/>
                </a:spcBef>
              </a:pPr>
              <a:t>16</a:t>
            </a:fld>
            <a:endParaRPr lang="en-US" altLang="nl-NL"/>
          </a:p>
        </p:txBody>
      </p:sp>
      <p:sp>
        <p:nvSpPr>
          <p:cNvPr id="89091" name="Rectangle 2">
            <a:extLst>
              <a:ext uri="{FF2B5EF4-FFF2-40B4-BE49-F238E27FC236}">
                <a16:creationId xmlns:a16="http://schemas.microsoft.com/office/drawing/2014/main" id="{4A34147C-3AF8-7E9C-DB36-C6381F06DCC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D035BB9-9A45-9428-31E1-775F882362F0}"/>
              </a:ext>
            </a:extLst>
          </p:cNvPr>
          <p:cNvSpPr>
            <a:spLocks noGrp="1" noChangeArrowheads="1"/>
          </p:cNvSpPr>
          <p:nvPr>
            <p:ph type="body" idx="1"/>
          </p:nvPr>
        </p:nvSpPr>
        <p:spPr>
          <a:xfrm>
            <a:off x="914400" y="4343400"/>
            <a:ext cx="5029200" cy="4114800"/>
          </a:xfrm>
          <a:noFill/>
        </p:spPr>
        <p:txBody>
          <a:bodyPr/>
          <a:lstStyle/>
          <a:p>
            <a:pPr eaLnBrk="1" hangingPunct="1">
              <a:lnSpc>
                <a:spcPct val="80000"/>
              </a:lnSpc>
            </a:pPr>
            <a:r>
              <a:rPr lang="en-US" altLang="nl-NL" sz="800"/>
              <a:t>This scheme presents an evolutionary scenario for the metabolic organisation of an individual.</a:t>
            </a:r>
          </a:p>
          <a:p>
            <a:pPr eaLnBrk="1" hangingPunct="1">
              <a:lnSpc>
                <a:spcPct val="80000"/>
              </a:lnSpc>
            </a:pPr>
            <a:r>
              <a:rPr lang="en-US" altLang="nl-NL" sz="800"/>
              <a:t>Only 2 of several reserves are shown.</a:t>
            </a:r>
          </a:p>
          <a:p>
            <a:pPr eaLnBrk="1" hangingPunct="1">
              <a:lnSpc>
                <a:spcPct val="80000"/>
              </a:lnSpc>
            </a:pPr>
            <a:r>
              <a:rPr lang="en-US" altLang="nl-NL" sz="800"/>
              <a:t>Stacked dots (upper left) represent sloppy coupling between the various structural components</a:t>
            </a:r>
          </a:p>
          <a:p>
            <a:pPr eaLnBrk="1" hangingPunct="1">
              <a:lnSpc>
                <a:spcPct val="80000"/>
              </a:lnSpc>
            </a:pPr>
            <a:endParaRPr lang="en-US" altLang="nl-NL" sz="800"/>
          </a:p>
          <a:p>
            <a:pPr eaLnBrk="1" hangingPunct="1">
              <a:lnSpc>
                <a:spcPct val="80000"/>
              </a:lnSpc>
            </a:pPr>
            <a:r>
              <a:rPr lang="en-US" altLang="nl-NL" sz="800"/>
              <a:t>1: originally, strong homeostasis hardly applied and the various compounds from structure where formed from substrates, possibly will little transformation</a:t>
            </a:r>
          </a:p>
          <a:p>
            <a:pPr eaLnBrk="1" hangingPunct="1">
              <a:lnSpc>
                <a:spcPct val="80000"/>
              </a:lnSpc>
            </a:pPr>
            <a:r>
              <a:rPr lang="en-US" altLang="nl-NL" sz="800"/>
              <a:t>2: the development of homeostasis comes with stoichiometric constraints on the uptake of substrates</a:t>
            </a:r>
          </a:p>
          <a:p>
            <a:pPr eaLnBrk="1" hangingPunct="1">
              <a:lnSpc>
                <a:spcPct val="80000"/>
              </a:lnSpc>
            </a:pPr>
            <a:r>
              <a:rPr lang="en-US" altLang="nl-NL" sz="800"/>
              <a:t>3: since growth can only occur if all required substrates are present, and substrate concentrations vary in time, reserves develop, originally by delaying the processing of internalised substrates.</a:t>
            </a:r>
          </a:p>
          <a:p>
            <a:pPr eaLnBrk="1" hangingPunct="1">
              <a:lnSpc>
                <a:spcPct val="80000"/>
              </a:lnSpc>
            </a:pPr>
            <a:r>
              <a:rPr lang="en-US" altLang="nl-NL" sz="800"/>
              <a:t>4: the increase of efficiency of protein-mediated substrate uptake involves maintenance costs. </a:t>
            </a:r>
          </a:p>
          <a:p>
            <a:pPr eaLnBrk="1" hangingPunct="1">
              <a:lnSpc>
                <a:spcPct val="80000"/>
              </a:lnSpc>
            </a:pPr>
            <a:r>
              <a:rPr lang="en-US" altLang="nl-NL" sz="800"/>
              <a:t>   The increased uptake efficiency increases the reserve pools, and the necessity developed to convert and store reserve (in polymers, or nutrients in vacuoles)</a:t>
            </a:r>
          </a:p>
          <a:p>
            <a:pPr eaLnBrk="1" hangingPunct="1">
              <a:lnSpc>
                <a:spcPct val="80000"/>
              </a:lnSpc>
            </a:pPr>
            <a:r>
              <a:rPr lang="en-US" altLang="nl-NL" sz="800"/>
              <a:t>5: since substrates vary in concentration and are continuously required for maintenance, the payment of maintenance is internalised and done from mobilised reserve</a:t>
            </a:r>
          </a:p>
          <a:p>
            <a:pPr eaLnBrk="1" hangingPunct="1">
              <a:lnSpc>
                <a:spcPct val="80000"/>
              </a:lnSpc>
            </a:pPr>
            <a:r>
              <a:rPr lang="en-US" altLang="nl-NL" sz="800"/>
              <a:t>6: size control comes with a need for a maturation program; defense systems are fuelled from maturity maintenance</a:t>
            </a:r>
          </a:p>
          <a:p>
            <a:pPr eaLnBrk="1" hangingPunct="1">
              <a:lnSpc>
                <a:spcPct val="80000"/>
              </a:lnSpc>
            </a:pPr>
            <a:r>
              <a:rPr lang="en-US" altLang="nl-NL" sz="800"/>
              <a:t>   Under starvation conditions, where maturity maintenance cannot be paid, rejuvenation occurs, and the hazard rate is increased.</a:t>
            </a:r>
          </a:p>
          <a:p>
            <a:pPr eaLnBrk="1" hangingPunct="1">
              <a:lnSpc>
                <a:spcPct val="80000"/>
              </a:lnSpc>
            </a:pPr>
            <a:r>
              <a:rPr lang="en-US" altLang="nl-NL" sz="800"/>
              <a:t>   Failure of paying somatic maintenance leads to shrinking of structure, but is a threshold is exceeded, death is instantaneous.</a:t>
            </a:r>
          </a:p>
          <a:p>
            <a:pPr eaLnBrk="1" hangingPunct="1">
              <a:lnSpc>
                <a:spcPct val="80000"/>
              </a:lnSpc>
            </a:pPr>
            <a:r>
              <a:rPr lang="en-US" altLang="nl-NL" sz="800"/>
              <a:t>   This situation applies to modern bacteria and many protoctists</a:t>
            </a:r>
          </a:p>
          <a:p>
            <a:pPr eaLnBrk="1" hangingPunct="1">
              <a:lnSpc>
                <a:spcPct val="80000"/>
              </a:lnSpc>
            </a:pPr>
            <a:r>
              <a:rPr lang="en-US" altLang="nl-NL" sz="800"/>
              <a:t>7: The animal-line of development, which feed on other organisms, increased homeostasis and the number of reserves shrinks to 1.</a:t>
            </a:r>
          </a:p>
          <a:p>
            <a:pPr eaLnBrk="1" hangingPunct="1">
              <a:lnSpc>
                <a:spcPct val="80000"/>
              </a:lnSpc>
            </a:pPr>
            <a:r>
              <a:rPr lang="en-US" altLang="nl-NL" sz="800"/>
              <a:t>8: Reproduction evolved and the juvenile stage gave rise to an embryo (no assimilation) and an adult stage (no maturation, but reproduction)</a:t>
            </a:r>
          </a:p>
          <a:p>
            <a:pPr eaLnBrk="1" hangingPunct="1">
              <a:lnSpc>
                <a:spcPct val="80000"/>
              </a:lnSpc>
            </a:pPr>
            <a:r>
              <a:rPr lang="en-US" altLang="nl-NL" sz="800"/>
              <a:t>9: The plant-line of development increased the number of structures (roots and shoots), with specialised assimilation tasks</a:t>
            </a:r>
          </a:p>
          <a:p>
            <a:pPr eaLnBrk="1" hangingPunct="1">
              <a:lnSpc>
                <a:spcPct val="80000"/>
              </a:lnSpc>
            </a:pPr>
            <a:r>
              <a:rPr lang="en-US" altLang="nl-NL" sz="800"/>
              <a:t>    Reproduction evolved also here, typically in the shoot, and translocation evolved: a fraction of mobilised reserve is allocated to the other structure.</a:t>
            </a:r>
            <a:endParaRPr lang="nl-NL" altLang="nl-NL"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inclusion of an eubacterial symbiont into an archaeal host involved membrane rupture of the host and healing.</a:t>
            </a:r>
          </a:p>
          <a:p>
            <a:r>
              <a:rPr lang="en-US" dirty="0"/>
              <a:t>This is why some workers believe that it occurred only once in the evolution of life.</a:t>
            </a:r>
          </a:p>
          <a:p>
            <a:r>
              <a:rPr lang="en-US" dirty="0"/>
              <a:t>The color of the membranes relates to the origin of the membranes.</a:t>
            </a:r>
          </a:p>
          <a:p>
            <a:r>
              <a:rPr lang="en-US" dirty="0"/>
              <a:t>The eubacterial symbiont had already a respiratory chain, so was adapted to the presence of free dioxygen, meaning that the blue green bacteria already evolved. It might have helped the host to keep the dioxygen low inside its cell, for which dioxygen might have been toxic.</a:t>
            </a:r>
          </a:p>
          <a:p>
            <a:endParaRPr lang="en-US" dirty="0"/>
          </a:p>
          <a:p>
            <a:r>
              <a:rPr lang="en-US" dirty="0"/>
              <a:t>The inclusion event was followed by a re-organization of metabolism, and many genes of the symbiont moved to the genome of the host.</a:t>
            </a:r>
          </a:p>
          <a:p>
            <a:r>
              <a:rPr lang="en-US" dirty="0"/>
              <a:t>The symbiont evolved into a mitochondrion and the origin of the eukaryotes was a fact. They were heterotrophic.</a:t>
            </a:r>
          </a:p>
          <a:p>
            <a:endParaRPr lang="en-US" dirty="0"/>
          </a:p>
          <a:p>
            <a:r>
              <a:rPr lang="en-US" dirty="0"/>
              <a:t>Meanwhile phagocytosis evolved and the inclusion of blue-green bacteria into the eukaryote was relative smooth, </a:t>
            </a:r>
          </a:p>
          <a:p>
            <a:r>
              <a:rPr lang="en-US" dirty="0"/>
              <a:t>  with less effect on the organization of metabolism: hetero- and autotrophic eukaryotes share a lot of machinery. </a:t>
            </a:r>
          </a:p>
          <a:p>
            <a:r>
              <a:rPr lang="en-US" dirty="0"/>
              <a:t>The symbiont evolved into a chloroplast, some genes moved to the host, but the chloroplast remained more independent, </a:t>
            </a:r>
          </a:p>
          <a:p>
            <a:r>
              <a:rPr lang="en-US" dirty="0"/>
              <a:t>  compared to the mitochondrion.</a:t>
            </a:r>
          </a:p>
          <a:p>
            <a:endParaRPr lang="en-US" dirty="0"/>
          </a:p>
          <a:p>
            <a:r>
              <a:rPr lang="en-US" dirty="0"/>
              <a:t>The symbiotic entering occurred several times, but the effect on metabolic organization remains limited.</a:t>
            </a:r>
          </a:p>
          <a:p>
            <a:endParaRPr lang="en-US" dirty="0"/>
          </a:p>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17</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65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Heterotrophs feed on autotrophs, which consume nutrients.</a:t>
            </a:r>
          </a:p>
          <a:p>
            <a:r>
              <a:rPr lang="en-US" dirty="0"/>
              <a:t>They also die, which returns nutrients for autotrophs </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25</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930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4C81"/>
              </a:buClr>
              <a:buSzPts val="6000"/>
              <a:buFont typeface="Calibri"/>
              <a:buNone/>
              <a:defRPr sz="60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p:nvPr/>
        </p:nvSpPr>
        <p:spPr>
          <a:xfrm>
            <a:off x="6550432" y="6519446"/>
            <a:ext cx="26434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b="0" i="0" u="none" strike="noStrike" cap="none">
                <a:solidFill>
                  <a:srgbClr val="1E5F9F"/>
                </a:solidFill>
                <a:latin typeface="Calibri"/>
                <a:ea typeface="Calibri"/>
                <a:cs typeface="Calibri"/>
                <a:sym typeface="Calibri"/>
              </a:rPr>
              <a:t>deb2023.sciencesconf.org</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4400"/>
              <a:buFont typeface="Calibri"/>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33153"/>
              </a:buClr>
              <a:buSzPts val="2800"/>
              <a:buChar char="•"/>
              <a:defRPr>
                <a:solidFill>
                  <a:srgbClr val="233153"/>
                </a:solidFill>
              </a:defRPr>
            </a:lvl1pPr>
            <a:lvl2pPr marL="914400" lvl="1" indent="-381000" algn="l">
              <a:lnSpc>
                <a:spcPct val="90000"/>
              </a:lnSpc>
              <a:spcBef>
                <a:spcPts val="500"/>
              </a:spcBef>
              <a:spcAft>
                <a:spcPts val="0"/>
              </a:spcAft>
              <a:buClr>
                <a:srgbClr val="384E84"/>
              </a:buClr>
              <a:buSzPts val="2400"/>
              <a:buChar char="•"/>
              <a:defRPr>
                <a:solidFill>
                  <a:srgbClr val="384E84"/>
                </a:solidFill>
              </a:defRPr>
            </a:lvl2pPr>
            <a:lvl3pPr marL="1371600" lvl="2" indent="-355600" algn="l">
              <a:lnSpc>
                <a:spcPct val="90000"/>
              </a:lnSpc>
              <a:spcBef>
                <a:spcPts val="500"/>
              </a:spcBef>
              <a:spcAft>
                <a:spcPts val="0"/>
              </a:spcAft>
              <a:buClr>
                <a:srgbClr val="1E5F9F"/>
              </a:buClr>
              <a:buSzPts val="20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374C81"/>
                </a:solidFill>
                <a:latin typeface="Calibri"/>
                <a:ea typeface="Calibri"/>
                <a:cs typeface="Calibri"/>
                <a:sym typeface="Calibri"/>
              </a:defRPr>
            </a:lvl1pPr>
            <a:lvl2pPr marL="0" lvl="1" indent="0" algn="r">
              <a:spcBef>
                <a:spcPts val="0"/>
              </a:spcBef>
              <a:buNone/>
              <a:defRPr sz="1200">
                <a:solidFill>
                  <a:srgbClr val="374C81"/>
                </a:solidFill>
                <a:latin typeface="Calibri"/>
                <a:ea typeface="Calibri"/>
                <a:cs typeface="Calibri"/>
                <a:sym typeface="Calibri"/>
              </a:defRPr>
            </a:lvl2pPr>
            <a:lvl3pPr marL="0" lvl="2" indent="0" algn="r">
              <a:spcBef>
                <a:spcPts val="0"/>
              </a:spcBef>
              <a:buNone/>
              <a:defRPr sz="1200">
                <a:solidFill>
                  <a:srgbClr val="374C81"/>
                </a:solidFill>
                <a:latin typeface="Calibri"/>
                <a:ea typeface="Calibri"/>
                <a:cs typeface="Calibri"/>
                <a:sym typeface="Calibri"/>
              </a:defRPr>
            </a:lvl3pPr>
            <a:lvl4pPr marL="0" lvl="3" indent="0" algn="r">
              <a:spcBef>
                <a:spcPts val="0"/>
              </a:spcBef>
              <a:buNone/>
              <a:defRPr sz="1200">
                <a:solidFill>
                  <a:srgbClr val="374C81"/>
                </a:solidFill>
                <a:latin typeface="Calibri"/>
                <a:ea typeface="Calibri"/>
                <a:cs typeface="Calibri"/>
                <a:sym typeface="Calibri"/>
              </a:defRPr>
            </a:lvl4pPr>
            <a:lvl5pPr marL="0" lvl="4" indent="0" algn="r">
              <a:spcBef>
                <a:spcPts val="0"/>
              </a:spcBef>
              <a:buNone/>
              <a:defRPr sz="1200">
                <a:solidFill>
                  <a:srgbClr val="374C81"/>
                </a:solidFill>
                <a:latin typeface="Calibri"/>
                <a:ea typeface="Calibri"/>
                <a:cs typeface="Calibri"/>
                <a:sym typeface="Calibri"/>
              </a:defRPr>
            </a:lvl5pPr>
            <a:lvl6pPr marL="0" lvl="5" indent="0" algn="r">
              <a:spcBef>
                <a:spcPts val="0"/>
              </a:spcBef>
              <a:buNone/>
              <a:defRPr sz="1200">
                <a:solidFill>
                  <a:srgbClr val="374C81"/>
                </a:solidFill>
                <a:latin typeface="Calibri"/>
                <a:ea typeface="Calibri"/>
                <a:cs typeface="Calibri"/>
                <a:sym typeface="Calibri"/>
              </a:defRPr>
            </a:lvl6pPr>
            <a:lvl7pPr marL="0" lvl="6" indent="0" algn="r">
              <a:spcBef>
                <a:spcPts val="0"/>
              </a:spcBef>
              <a:buNone/>
              <a:defRPr sz="1200">
                <a:solidFill>
                  <a:srgbClr val="374C81"/>
                </a:solidFill>
                <a:latin typeface="Calibri"/>
                <a:ea typeface="Calibri"/>
                <a:cs typeface="Calibri"/>
                <a:sym typeface="Calibri"/>
              </a:defRPr>
            </a:lvl7pPr>
            <a:lvl8pPr marL="0" lvl="7" indent="0" algn="r">
              <a:spcBef>
                <a:spcPts val="0"/>
              </a:spcBef>
              <a:buNone/>
              <a:defRPr sz="1200">
                <a:solidFill>
                  <a:srgbClr val="374C81"/>
                </a:solidFill>
                <a:latin typeface="Calibri"/>
                <a:ea typeface="Calibri"/>
                <a:cs typeface="Calibri"/>
                <a:sym typeface="Calibri"/>
              </a:defRPr>
            </a:lvl8pPr>
            <a:lvl9pPr marL="0" lvl="8" indent="0" algn="r">
              <a:spcBef>
                <a:spcPts val="0"/>
              </a:spcBef>
              <a:buNone/>
              <a:defRPr sz="1200">
                <a:solidFill>
                  <a:srgbClr val="374C8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pic>
        <p:nvPicPr>
          <p:cNvPr id="27" name="Google Shape;27;p6"/>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57" name="Google Shape;57;p10"/>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62" name="Google Shape;62;p11"/>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70" name="Google Shape;70;p12"/>
          <p:cNvPicPr preferRelativeResize="0"/>
          <p:nvPr/>
        </p:nvPicPr>
        <p:blipFill rotWithShape="1">
          <a:blip r:embed="rId2">
            <a:alphaModFix/>
          </a:blip>
          <a:srcRect/>
          <a:stretch/>
        </p:blipFill>
        <p:spPr>
          <a:xfrm>
            <a:off x="7904023" y="75099"/>
            <a:ext cx="1141346" cy="98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nl-NL"/>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0B0ED5ED-C576-48DD-E223-41479C8B79BF}"/>
              </a:ext>
            </a:extLst>
          </p:cNvPr>
          <p:cNvSpPr>
            <a:spLocks noGrp="1" noChangeArrowheads="1"/>
          </p:cNvSpPr>
          <p:nvPr>
            <p:ph type="dt" sz="half" idx="10"/>
          </p:nvPr>
        </p:nvSpPr>
        <p:spPr>
          <a:ln/>
        </p:spPr>
        <p:txBody>
          <a:bodyPr/>
          <a:lstStyle>
            <a:lvl1pPr>
              <a:defRPr/>
            </a:lvl1pPr>
          </a:lstStyle>
          <a:p>
            <a:pPr>
              <a:defRPr/>
            </a:pPr>
            <a:endParaRPr lang="en-GB" altLang="nl-NL"/>
          </a:p>
        </p:txBody>
      </p:sp>
      <p:sp>
        <p:nvSpPr>
          <p:cNvPr id="8" name="Rectangle 5">
            <a:extLst>
              <a:ext uri="{FF2B5EF4-FFF2-40B4-BE49-F238E27FC236}">
                <a16:creationId xmlns:a16="http://schemas.microsoft.com/office/drawing/2014/main" id="{8779A870-A2DD-DFED-224D-8D12DB23A06C}"/>
              </a:ext>
            </a:extLst>
          </p:cNvPr>
          <p:cNvSpPr>
            <a:spLocks noGrp="1" noChangeArrowheads="1"/>
          </p:cNvSpPr>
          <p:nvPr>
            <p:ph type="ftr" sz="quarter" idx="11"/>
          </p:nvPr>
        </p:nvSpPr>
        <p:spPr>
          <a:ln/>
        </p:spPr>
        <p:txBody>
          <a:bodyPr/>
          <a:lstStyle>
            <a:lvl1pPr>
              <a:defRPr/>
            </a:lvl1pPr>
          </a:lstStyle>
          <a:p>
            <a:pPr>
              <a:defRPr/>
            </a:pPr>
            <a:endParaRPr lang="en-GB" altLang="nl-NL"/>
          </a:p>
        </p:txBody>
      </p:sp>
      <p:sp>
        <p:nvSpPr>
          <p:cNvPr id="9" name="Rectangle 6">
            <a:extLst>
              <a:ext uri="{FF2B5EF4-FFF2-40B4-BE49-F238E27FC236}">
                <a16:creationId xmlns:a16="http://schemas.microsoft.com/office/drawing/2014/main" id="{15BAB2CD-D606-7CB4-E5AB-62BB4CD28B05}"/>
              </a:ext>
            </a:extLst>
          </p:cNvPr>
          <p:cNvSpPr>
            <a:spLocks noGrp="1" noChangeArrowheads="1"/>
          </p:cNvSpPr>
          <p:nvPr>
            <p:ph type="sldNum" sz="quarter" idx="12"/>
          </p:nvPr>
        </p:nvSpPr>
        <p:spPr>
          <a:ln/>
        </p:spPr>
        <p:txBody>
          <a:bodyPr/>
          <a:lstStyle>
            <a:lvl1pPr>
              <a:defRPr/>
            </a:lvl1pPr>
          </a:lstStyle>
          <a:p>
            <a:fld id="{4D04D890-8677-43E5-AE4A-88CD740193B8}" type="slidenum">
              <a:rPr lang="en-GB" altLang="nl-NL"/>
              <a:pPr/>
              <a:t>‹#›</a:t>
            </a:fld>
            <a:endParaRPr lang="en-GB" altLang="nl-NL"/>
          </a:p>
        </p:txBody>
      </p:sp>
    </p:spTree>
    <p:extLst>
      <p:ext uri="{BB962C8B-B14F-4D97-AF65-F5344CB8AC3E}">
        <p14:creationId xmlns:p14="http://schemas.microsoft.com/office/powerpoint/2010/main" val="376368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xml"/><Relationship Id="rId7" Type="http://schemas.openxmlformats.org/officeDocument/2006/relationships/image" Target="../media/image1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tags" Target="../tags/tag14.xml"/><Relationship Id="rId21" Type="http://schemas.openxmlformats.org/officeDocument/2006/relationships/image" Target="../media/image35.png"/><Relationship Id="rId7" Type="http://schemas.openxmlformats.org/officeDocument/2006/relationships/tags" Target="../tags/tag18.xml"/><Relationship Id="rId12" Type="http://schemas.openxmlformats.org/officeDocument/2006/relationships/notesSlide" Target="../notesSlides/notesSlide7.xml"/><Relationship Id="rId17" Type="http://schemas.openxmlformats.org/officeDocument/2006/relationships/image" Target="../media/image31.pn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4.xml"/><Relationship Id="rId5" Type="http://schemas.openxmlformats.org/officeDocument/2006/relationships/tags" Target="../tags/tag16.xml"/><Relationship Id="rId15" Type="http://schemas.openxmlformats.org/officeDocument/2006/relationships/image" Target="../media/image29.png"/><Relationship Id="rId10" Type="http://schemas.openxmlformats.org/officeDocument/2006/relationships/tags" Target="../tags/tag21.xml"/><Relationship Id="rId19" Type="http://schemas.openxmlformats.org/officeDocument/2006/relationships/image" Target="../media/image33.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28.png"/><Relationship Id="rId2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3.xml"/><Relationship Id="rId7" Type="http://schemas.openxmlformats.org/officeDocument/2006/relationships/image" Target="../media/image42.png"/><Relationship Id="rId2" Type="http://schemas.openxmlformats.org/officeDocument/2006/relationships/tags" Target="../tags/tag22.xml"/><Relationship Id="rId1" Type="http://schemas.openxmlformats.org/officeDocument/2006/relationships/audio" Target="file:///C:\Users\Bas%20Kooijman\Documents\deb3\micro-lectures\ch3_7_4b.WMA"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9.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6.xml"/><Relationship Id="rId7" Type="http://schemas.openxmlformats.org/officeDocument/2006/relationships/image" Target="../media/image4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49.png"/><Relationship Id="rId5" Type="http://schemas.openxmlformats.org/officeDocument/2006/relationships/tags" Target="../tags/tag28.xml"/><Relationship Id="rId10" Type="http://schemas.openxmlformats.org/officeDocument/2006/relationships/image" Target="../media/image48.png"/><Relationship Id="rId4" Type="http://schemas.openxmlformats.org/officeDocument/2006/relationships/tags" Target="../tags/tag27.xml"/><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65.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1.png"/><Relationship Id="rId12"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65.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bio.vu.nl/thb/users/bas/lectur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a:stretch/>
        </p:blipFill>
        <p:spPr>
          <a:xfrm>
            <a:off x="7109064" y="244534"/>
            <a:ext cx="1730655" cy="1038393"/>
          </a:xfrm>
          <a:prstGeom prst="rect">
            <a:avLst/>
          </a:prstGeom>
          <a:noFill/>
          <a:ln>
            <a:noFill/>
          </a:ln>
        </p:spPr>
      </p:pic>
      <p:sp>
        <p:nvSpPr>
          <p:cNvPr id="96" name="Google Shape;96;p1"/>
          <p:cNvSpPr txBox="1">
            <a:spLocks noGrp="1"/>
          </p:cNvSpPr>
          <p:nvPr>
            <p:ph type="ctrTitle"/>
          </p:nvPr>
        </p:nvSpPr>
        <p:spPr>
          <a:xfrm>
            <a:off x="685800" y="2285255"/>
            <a:ext cx="7772400" cy="1038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04F92"/>
              </a:buClr>
              <a:buSzPts val="6600"/>
              <a:buFont typeface="Calibri"/>
              <a:buNone/>
            </a:pPr>
            <a:r>
              <a:rPr lang="en-US" sz="6600" dirty="0">
                <a:solidFill>
                  <a:srgbClr val="104F92"/>
                </a:solidFill>
              </a:rPr>
              <a:t>Life: from molecules </a:t>
            </a:r>
            <a:br>
              <a:rPr lang="en-US" sz="6600" dirty="0">
                <a:solidFill>
                  <a:srgbClr val="104F92"/>
                </a:solidFill>
              </a:rPr>
            </a:br>
            <a:r>
              <a:rPr lang="en-US" sz="6600" dirty="0">
                <a:solidFill>
                  <a:srgbClr val="104F92"/>
                </a:solidFill>
              </a:rPr>
              <a:t>to system earth</a:t>
            </a:r>
            <a:endParaRPr sz="6600" dirty="0">
              <a:solidFill>
                <a:srgbClr val="104F92"/>
              </a:solidFill>
            </a:endParaRPr>
          </a:p>
        </p:txBody>
      </p:sp>
      <p:sp>
        <p:nvSpPr>
          <p:cNvPr id="97" name="Google Shape;97;p1"/>
          <p:cNvSpPr txBox="1">
            <a:spLocks noGrp="1"/>
          </p:cNvSpPr>
          <p:nvPr>
            <p:ph type="subTitle" idx="1"/>
          </p:nvPr>
        </p:nvSpPr>
        <p:spPr>
          <a:xfrm>
            <a:off x="1208325" y="3635375"/>
            <a:ext cx="6858000" cy="1471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4C9F2"/>
              </a:buClr>
              <a:buSzPts val="2800"/>
              <a:buNone/>
            </a:pPr>
            <a:r>
              <a:rPr lang="en-US" sz="2800" dirty="0">
                <a:solidFill>
                  <a:srgbClr val="1E5F9F"/>
                </a:solidFill>
              </a:rPr>
              <a:t>Bas Kooijman</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salm.kooijman@gmail.com</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A-Life, VU University Amsterdam</a:t>
            </a:r>
            <a:endParaRPr sz="2000" dirty="0">
              <a:solidFill>
                <a:srgbClr val="1E5F9F"/>
              </a:solidFill>
            </a:endParaRPr>
          </a:p>
        </p:txBody>
      </p:sp>
      <p:pic>
        <p:nvPicPr>
          <p:cNvPr id="100" name="Google Shape;100;p1"/>
          <p:cNvPicPr preferRelativeResize="0"/>
          <p:nvPr/>
        </p:nvPicPr>
        <p:blipFill rotWithShape="1">
          <a:blip r:embed="rId4">
            <a:alphaModFix/>
          </a:blip>
          <a:srcRect/>
          <a:stretch/>
        </p:blipFill>
        <p:spPr>
          <a:xfrm>
            <a:off x="6555479" y="6054570"/>
            <a:ext cx="2384327" cy="524989"/>
          </a:xfrm>
          <a:prstGeom prst="rect">
            <a:avLst/>
          </a:prstGeom>
          <a:noFill/>
          <a:ln>
            <a:noFill/>
          </a:ln>
        </p:spPr>
      </p:pic>
      <p:pic>
        <p:nvPicPr>
          <p:cNvPr id="3" name="Graphic 2">
            <a:extLst>
              <a:ext uri="{FF2B5EF4-FFF2-40B4-BE49-F238E27FC236}">
                <a16:creationId xmlns:a16="http://schemas.microsoft.com/office/drawing/2014/main" id="{4A07C2A9-B3F0-0B23-004F-D2604ED9A7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272" y="5943595"/>
            <a:ext cx="2777232" cy="6755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3FEAF2D-3F79-8221-AA0F-C26C779B5154}"/>
              </a:ext>
            </a:extLst>
          </p:cNvPr>
          <p:cNvSpPr>
            <a:spLocks noGrp="1" noChangeArrowheads="1"/>
          </p:cNvSpPr>
          <p:nvPr>
            <p:ph type="title"/>
          </p:nvPr>
        </p:nvSpPr>
        <p:spPr/>
        <p:txBody>
          <a:bodyPr/>
          <a:lstStyle/>
          <a:p>
            <a:r>
              <a:rPr lang="en-US" altLang="en-NL" dirty="0">
                <a:solidFill>
                  <a:schemeClr val="accent2"/>
                </a:solidFill>
                <a:latin typeface="Arial" panose="020B0604020202020204" pitchFamily="34" charset="0"/>
              </a:rPr>
              <a:t>Synthesizing units</a:t>
            </a:r>
            <a:endParaRPr lang="en-GB" altLang="en-NL" sz="1800" dirty="0">
              <a:solidFill>
                <a:schemeClr val="accent2"/>
              </a:solidFill>
              <a:latin typeface="Arial" panose="020B0604020202020204" pitchFamily="34" charset="0"/>
            </a:endParaRPr>
          </a:p>
        </p:txBody>
      </p:sp>
      <p:sp>
        <p:nvSpPr>
          <p:cNvPr id="114691" name="Text Box 3">
            <a:extLst>
              <a:ext uri="{FF2B5EF4-FFF2-40B4-BE49-F238E27FC236}">
                <a16:creationId xmlns:a16="http://schemas.microsoft.com/office/drawing/2014/main" id="{0FE6A46A-EB28-9D2A-41F8-CD096C0EA8E2}"/>
              </a:ext>
            </a:extLst>
          </p:cNvPr>
          <p:cNvSpPr txBox="1">
            <a:spLocks noChangeArrowheads="1"/>
          </p:cNvSpPr>
          <p:nvPr/>
        </p:nvSpPr>
        <p:spPr bwMode="auto">
          <a:xfrm>
            <a:off x="395288" y="1841500"/>
            <a:ext cx="811053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a:latin typeface="Arial" panose="020B0604020202020204" pitchFamily="34" charset="0"/>
              </a:rPr>
              <a:t>Generalized enzymes that process generalized substrates</a:t>
            </a:r>
          </a:p>
          <a:p>
            <a:pPr algn="l"/>
            <a:r>
              <a:rPr lang="en-US" altLang="en-NL">
                <a:latin typeface="Arial" panose="020B0604020202020204" pitchFamily="34" charset="0"/>
              </a:rPr>
              <a:t>    and follow classic enzyme kinetics</a:t>
            </a:r>
          </a:p>
          <a:p>
            <a:pPr algn="l"/>
            <a:r>
              <a:rPr lang="en-US" altLang="en-NL">
                <a:latin typeface="Arial" panose="020B0604020202020204" pitchFamily="34" charset="0"/>
              </a:rPr>
              <a:t>         E + S </a:t>
            </a:r>
            <a:r>
              <a:rPr lang="en-US" altLang="en-NL">
                <a:latin typeface="Arial" panose="020B0604020202020204" pitchFamily="34" charset="0"/>
                <a:sym typeface="Symbol" panose="05050102010706020507" pitchFamily="18" charset="2"/>
              </a:rPr>
              <a:t> ES </a:t>
            </a:r>
            <a:r>
              <a:rPr lang="en-US" altLang="en-NL">
                <a:latin typeface="Arial" panose="020B0604020202020204" pitchFamily="34" charset="0"/>
              </a:rPr>
              <a:t> </a:t>
            </a:r>
            <a:r>
              <a:rPr lang="en-US" altLang="en-NL">
                <a:latin typeface="Arial" panose="020B0604020202020204" pitchFamily="34" charset="0"/>
                <a:sym typeface="Symbol" panose="05050102010706020507" pitchFamily="18" charset="2"/>
              </a:rPr>
              <a:t> EP </a:t>
            </a:r>
            <a:r>
              <a:rPr lang="en-US" altLang="en-NL">
                <a:latin typeface="Arial" panose="020B0604020202020204" pitchFamily="34" charset="0"/>
              </a:rPr>
              <a:t> </a:t>
            </a:r>
            <a:r>
              <a:rPr lang="en-US" altLang="en-NL">
                <a:latin typeface="Arial" panose="020B0604020202020204" pitchFamily="34" charset="0"/>
                <a:sym typeface="Symbol" panose="05050102010706020507" pitchFamily="18" charset="2"/>
              </a:rPr>
              <a:t> E + P</a:t>
            </a:r>
          </a:p>
          <a:p>
            <a:pPr algn="l"/>
            <a:r>
              <a:rPr lang="en-US" altLang="en-NL">
                <a:latin typeface="Arial" panose="020B0604020202020204" pitchFamily="34" charset="0"/>
                <a:sym typeface="Symbol" panose="05050102010706020507" pitchFamily="18" charset="2"/>
              </a:rPr>
              <a:t>with two modifications:</a:t>
            </a:r>
          </a:p>
          <a:p>
            <a:pPr algn="l">
              <a:buFontTx/>
              <a:buChar char="•"/>
            </a:pPr>
            <a:r>
              <a:rPr lang="en-US" altLang="en-NL">
                <a:latin typeface="Arial" panose="020B0604020202020204" pitchFamily="34" charset="0"/>
                <a:sym typeface="Symbol" panose="05050102010706020507" pitchFamily="18" charset="2"/>
              </a:rPr>
              <a:t>    back flux is negligibly small</a:t>
            </a:r>
          </a:p>
          <a:p>
            <a:pPr algn="l"/>
            <a:r>
              <a:rPr lang="en-US" altLang="en-NL">
                <a:latin typeface="Arial" panose="020B0604020202020204" pitchFamily="34" charset="0"/>
                <a:sym typeface="Symbol" panose="05050102010706020507" pitchFamily="18" charset="2"/>
              </a:rPr>
              <a:t>         </a:t>
            </a:r>
            <a:r>
              <a:rPr lang="en-US" altLang="en-NL">
                <a:latin typeface="Arial" panose="020B0604020202020204" pitchFamily="34" charset="0"/>
              </a:rPr>
              <a:t>E + S </a:t>
            </a:r>
            <a:r>
              <a:rPr lang="en-US" altLang="en-NL">
                <a:latin typeface="Arial" panose="020B0604020202020204" pitchFamily="34" charset="0"/>
                <a:sym typeface="Symbol" panose="05050102010706020507" pitchFamily="18" charset="2"/>
              </a:rPr>
              <a:t> ES  EP  E + P</a:t>
            </a:r>
          </a:p>
          <a:p>
            <a:pPr algn="l">
              <a:buFontTx/>
              <a:buChar char="•"/>
            </a:pPr>
            <a:r>
              <a:rPr lang="en-US" altLang="en-NL">
                <a:latin typeface="Arial" panose="020B0604020202020204" pitchFamily="34" charset="0"/>
                <a:sym typeface="Symbol" panose="05050102010706020507" pitchFamily="18" charset="2"/>
              </a:rPr>
              <a:t>    specification of transformation is on the basis of</a:t>
            </a:r>
          </a:p>
          <a:p>
            <a:pPr algn="l"/>
            <a:r>
              <a:rPr lang="en-US" altLang="en-NL">
                <a:latin typeface="Arial" panose="020B0604020202020204" pitchFamily="34" charset="0"/>
                <a:sym typeface="Symbol" panose="05050102010706020507" pitchFamily="18" charset="2"/>
              </a:rPr>
              <a:t>         arrival fluxes of substrates rather than concentrations</a:t>
            </a:r>
          </a:p>
          <a:p>
            <a:pPr algn="l"/>
            <a:r>
              <a:rPr lang="en-US" altLang="en-NL">
                <a:latin typeface="Arial" panose="020B0604020202020204" pitchFamily="34" charset="0"/>
                <a:sym typeface="Symbol" panose="05050102010706020507" pitchFamily="18" charset="2"/>
              </a:rPr>
              <a:t>     </a:t>
            </a:r>
          </a:p>
          <a:p>
            <a:pPr algn="l"/>
            <a:r>
              <a:rPr lang="en-US" altLang="en-NL">
                <a:latin typeface="Arial" panose="020B0604020202020204" pitchFamily="34" charset="0"/>
                <a:sym typeface="Symbol" panose="05050102010706020507" pitchFamily="18" charset="2"/>
              </a:rPr>
              <a:t>In spatially homogeneous environments:</a:t>
            </a:r>
          </a:p>
          <a:p>
            <a:pPr algn="l"/>
            <a:r>
              <a:rPr lang="en-US" altLang="en-NL">
                <a:latin typeface="Arial" panose="020B0604020202020204" pitchFamily="34" charset="0"/>
                <a:sym typeface="Symbol" panose="05050102010706020507" pitchFamily="18" charset="2"/>
              </a:rPr>
              <a:t>     arrival fluxes  concentrations</a:t>
            </a:r>
            <a:endParaRPr lang="en-GB" altLang="en-NL">
              <a:latin typeface="Arial" panose="020B0604020202020204" pitchFamily="34" charset="0"/>
              <a:sym typeface="Symbol" panose="05050102010706020507" pitchFamily="18"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F0C3BBA-8A74-10D2-B0C0-96621310E7C0}"/>
              </a:ext>
            </a:extLst>
          </p:cNvPr>
          <p:cNvSpPr>
            <a:spLocks noGrp="1" noChangeArrowheads="1"/>
          </p:cNvSpPr>
          <p:nvPr>
            <p:ph type="title"/>
          </p:nvPr>
        </p:nvSpPr>
        <p:spPr/>
        <p:txBody>
          <a:bodyPr/>
          <a:lstStyle/>
          <a:p>
            <a:r>
              <a:rPr lang="en-US" altLang="en-NL" dirty="0">
                <a:solidFill>
                  <a:schemeClr val="accent2"/>
                </a:solidFill>
                <a:latin typeface="Arial" panose="020B0604020202020204" pitchFamily="34" charset="0"/>
              </a:rPr>
              <a:t>Transformation A </a:t>
            </a:r>
            <a:r>
              <a:rPr lang="en-US" altLang="en-NL" dirty="0">
                <a:solidFill>
                  <a:schemeClr val="accent2"/>
                </a:solidFill>
                <a:latin typeface="Arial" panose="020B0604020202020204" pitchFamily="34" charset="0"/>
                <a:cs typeface="Times New Roman" panose="02020603050405020304" pitchFamily="18" charset="0"/>
              </a:rPr>
              <a:t>→ B</a:t>
            </a:r>
            <a:endParaRPr lang="en-US" altLang="en-NL" sz="1800" dirty="0">
              <a:solidFill>
                <a:schemeClr val="accent2"/>
              </a:solidFill>
              <a:latin typeface="Arial" panose="020B0604020202020204" pitchFamily="34" charset="0"/>
            </a:endParaRPr>
          </a:p>
        </p:txBody>
      </p:sp>
      <p:pic>
        <p:nvPicPr>
          <p:cNvPr id="160771" name="Picture 3">
            <a:extLst>
              <a:ext uri="{FF2B5EF4-FFF2-40B4-BE49-F238E27FC236}">
                <a16:creationId xmlns:a16="http://schemas.microsoft.com/office/drawing/2014/main" id="{923804D6-884F-69DB-FFFF-DF4FD9750D30}"/>
              </a:ext>
            </a:extLst>
          </p:cNvPr>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75" y="2133600"/>
            <a:ext cx="2032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2" name="Picture 4">
            <a:extLst>
              <a:ext uri="{FF2B5EF4-FFF2-40B4-BE49-F238E27FC236}">
                <a16:creationId xmlns:a16="http://schemas.microsoft.com/office/drawing/2014/main" id="{12BC3489-8094-A7B3-8850-F07DC90B2B50}"/>
              </a:ext>
            </a:extLst>
          </p:cNvPr>
          <p:cNvPicPr>
            <a:picLocks noChangeAspect="1" noChangeArrowheads="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4975" y="5356225"/>
            <a:ext cx="3233738"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3" name="Picture 5">
            <a:extLst>
              <a:ext uri="{FF2B5EF4-FFF2-40B4-BE49-F238E27FC236}">
                <a16:creationId xmlns:a16="http://schemas.microsoft.com/office/drawing/2014/main" id="{B2CDEF6F-2EFC-5417-4930-775C2412D9FD}"/>
              </a:ext>
            </a:extLst>
          </p:cNvPr>
          <p:cNvPicPr>
            <a:picLocks noChangeAspect="1" noChangeArrowheads="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913" y="1916113"/>
            <a:ext cx="34798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4" name="Text Box 6">
            <a:extLst>
              <a:ext uri="{FF2B5EF4-FFF2-40B4-BE49-F238E27FC236}">
                <a16:creationId xmlns:a16="http://schemas.microsoft.com/office/drawing/2014/main" id="{E872BCA0-8EF3-33B9-0697-9B54D3A5F016}"/>
              </a:ext>
            </a:extLst>
          </p:cNvPr>
          <p:cNvSpPr txBox="1">
            <a:spLocks noChangeArrowheads="1"/>
          </p:cNvSpPr>
          <p:nvPr/>
        </p:nvSpPr>
        <p:spPr bwMode="auto">
          <a:xfrm>
            <a:off x="395288" y="5559425"/>
            <a:ext cx="4357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a:latin typeface="Arial" panose="020B0604020202020204" pitchFamily="34" charset="0"/>
              </a:rPr>
              <a:t>Michealis-Menten (Henri 1902)</a:t>
            </a:r>
          </a:p>
          <a:p>
            <a:pPr algn="l"/>
            <a:r>
              <a:rPr lang="en-US" altLang="en-NL">
                <a:latin typeface="Arial" panose="020B0604020202020204" pitchFamily="34" charset="0"/>
              </a:rPr>
              <a:t>Holling type II (Holling 1957)</a:t>
            </a:r>
            <a:endParaRPr lang="nl-NL" altLang="en-NL">
              <a:latin typeface="Arial" panose="020B0604020202020204" pitchFamily="34" charset="0"/>
            </a:endParaRPr>
          </a:p>
        </p:txBody>
      </p:sp>
      <p:sp>
        <p:nvSpPr>
          <p:cNvPr id="160775" name="Text Box 7">
            <a:extLst>
              <a:ext uri="{FF2B5EF4-FFF2-40B4-BE49-F238E27FC236}">
                <a16:creationId xmlns:a16="http://schemas.microsoft.com/office/drawing/2014/main" id="{9EE75F50-B72C-BC69-35D6-74132426F1CE}"/>
              </a:ext>
            </a:extLst>
          </p:cNvPr>
          <p:cNvSpPr txBox="1">
            <a:spLocks noChangeArrowheads="1"/>
          </p:cNvSpPr>
          <p:nvPr/>
        </p:nvSpPr>
        <p:spPr bwMode="auto">
          <a:xfrm>
            <a:off x="395288" y="4437063"/>
            <a:ext cx="5153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rPr>
              <a:t>Classification of behavioural modes: </a:t>
            </a:r>
          </a:p>
          <a:p>
            <a:r>
              <a:rPr lang="en-US" altLang="en-NL">
                <a:latin typeface="Arial" panose="020B0604020202020204" pitchFamily="34" charset="0"/>
              </a:rPr>
              <a:t> </a:t>
            </a:r>
            <a:r>
              <a:rPr lang="en-US" altLang="en-NL" sz="2000">
                <a:latin typeface="Arial" panose="020B0604020202020204" pitchFamily="34" charset="0"/>
              </a:rPr>
              <a:t>free &amp; bound or searching &amp; handling</a:t>
            </a:r>
            <a:endParaRPr lang="nl-NL" altLang="en-NL" sz="20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5B1D824-7905-E215-4E74-B8DBA928F8C0}"/>
              </a:ext>
            </a:extLst>
          </p:cNvPr>
          <p:cNvSpPr>
            <a:spLocks noGrp="1" noChangeArrowheads="1"/>
          </p:cNvSpPr>
          <p:nvPr>
            <p:ph type="title"/>
          </p:nvPr>
        </p:nvSpPr>
        <p:spPr>
          <a:xfrm>
            <a:off x="685800" y="228600"/>
            <a:ext cx="7543800" cy="838200"/>
          </a:xfrm>
        </p:spPr>
        <p:txBody>
          <a:bodyPr/>
          <a:lstStyle/>
          <a:p>
            <a:r>
              <a:rPr lang="en-US" altLang="en-NL" dirty="0">
                <a:solidFill>
                  <a:schemeClr val="accent2"/>
                </a:solidFill>
                <a:latin typeface="Arial" panose="020B0604020202020204" pitchFamily="34" charset="0"/>
              </a:rPr>
              <a:t>Interactions</a:t>
            </a:r>
            <a:r>
              <a:rPr lang="en-US" altLang="en-NL" sz="4000" dirty="0">
                <a:solidFill>
                  <a:schemeClr val="accent2"/>
                </a:solidFill>
                <a:latin typeface="Arial" panose="020B0604020202020204" pitchFamily="34" charset="0"/>
              </a:rPr>
              <a:t> of substrates</a:t>
            </a:r>
            <a:endParaRPr lang="en-US" altLang="en-NL" sz="1800" dirty="0">
              <a:solidFill>
                <a:schemeClr val="accent2"/>
              </a:solidFill>
              <a:latin typeface="Arial" panose="020B0604020202020204" pitchFamily="34" charset="0"/>
            </a:endParaRPr>
          </a:p>
        </p:txBody>
      </p:sp>
      <p:pic>
        <p:nvPicPr>
          <p:cNvPr id="124931" name="Picture 3">
            <a:extLst>
              <a:ext uri="{FF2B5EF4-FFF2-40B4-BE49-F238E27FC236}">
                <a16:creationId xmlns:a16="http://schemas.microsoft.com/office/drawing/2014/main" id="{D71D1341-AF25-3EF3-B510-9E35AF20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179513"/>
            <a:ext cx="5461000" cy="4306887"/>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a:extLst>
              <a:ext uri="{FF2B5EF4-FFF2-40B4-BE49-F238E27FC236}">
                <a16:creationId xmlns:a16="http://schemas.microsoft.com/office/drawing/2014/main" id="{13214D66-D436-0B30-876E-85183E791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51500"/>
            <a:ext cx="3084513"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a:extLst>
              <a:ext uri="{FF2B5EF4-FFF2-40B4-BE49-F238E27FC236}">
                <a16:creationId xmlns:a16="http://schemas.microsoft.com/office/drawing/2014/main" id="{3B8316BB-51DB-04FF-E6F0-9EAAE40A5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13" y="5681663"/>
            <a:ext cx="3430587" cy="1152525"/>
          </a:xfrm>
          <a:prstGeom prst="rect">
            <a:avLst/>
          </a:prstGeom>
          <a:noFill/>
          <a:extLst>
            <a:ext uri="{909E8E84-426E-40DD-AFC4-6F175D3DCCD1}">
              <a14:hiddenFill xmlns:a14="http://schemas.microsoft.com/office/drawing/2010/main">
                <a:solidFill>
                  <a:srgbClr val="FFFFFF"/>
                </a:solidFill>
              </a14:hiddenFill>
            </a:ext>
          </a:extLst>
        </p:spPr>
      </p:pic>
      <p:sp>
        <p:nvSpPr>
          <p:cNvPr id="124934" name="Text Box 6">
            <a:extLst>
              <a:ext uri="{FF2B5EF4-FFF2-40B4-BE49-F238E27FC236}">
                <a16:creationId xmlns:a16="http://schemas.microsoft.com/office/drawing/2014/main" id="{41AC433E-14C9-B153-30C6-8AAD8D26E1C7}"/>
              </a:ext>
            </a:extLst>
          </p:cNvPr>
          <p:cNvSpPr txBox="1">
            <a:spLocks noChangeArrowheads="1"/>
          </p:cNvSpPr>
          <p:nvPr/>
        </p:nvSpPr>
        <p:spPr bwMode="auto">
          <a:xfrm>
            <a:off x="7667625" y="6170613"/>
            <a:ext cx="14700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sz="1200">
                <a:latin typeface="Arial" panose="020B0604020202020204" pitchFamily="34" charset="0"/>
              </a:rPr>
              <a:t>Kooijman, 2001</a:t>
            </a:r>
          </a:p>
          <a:p>
            <a:pPr algn="l"/>
            <a:r>
              <a:rPr lang="en-US" altLang="en-NL" sz="1200" i="1">
                <a:latin typeface="Arial" panose="020B0604020202020204" pitchFamily="34" charset="0"/>
              </a:rPr>
              <a:t>Phil Trans R Soc B</a:t>
            </a:r>
          </a:p>
          <a:p>
            <a:pPr algn="l"/>
            <a:r>
              <a:rPr lang="en-US" altLang="en-NL" sz="1200" b="1">
                <a:latin typeface="Arial" panose="020B0604020202020204" pitchFamily="34" charset="0"/>
              </a:rPr>
              <a:t>356</a:t>
            </a:r>
            <a:r>
              <a:rPr lang="en-US" altLang="en-NL" sz="1200">
                <a:latin typeface="Arial" panose="020B0604020202020204" pitchFamily="34" charset="0"/>
              </a:rPr>
              <a:t>: 331-349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FAFCB5E4-1B11-D89D-9EB3-C69F1667922D}"/>
              </a:ext>
            </a:extLst>
          </p:cNvPr>
          <p:cNvSpPr txBox="1">
            <a:spLocks noChangeArrowheads="1"/>
          </p:cNvSpPr>
          <p:nvPr/>
        </p:nvSpPr>
        <p:spPr bwMode="auto">
          <a:xfrm>
            <a:off x="238112" y="2525799"/>
            <a:ext cx="3663182" cy="341632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sz="1800" b="1" dirty="0">
                <a:solidFill>
                  <a:srgbClr val="00B050"/>
                </a:solidFill>
                <a:latin typeface="Arial" panose="020B0604020202020204" pitchFamily="34" charset="0"/>
              </a:rPr>
              <a:t>PP</a:t>
            </a:r>
            <a:r>
              <a:rPr lang="en-US" altLang="en-NL" sz="1800" dirty="0">
                <a:latin typeface="Arial" panose="020B0604020202020204" pitchFamily="34" charset="0"/>
              </a:rPr>
              <a:t> Pentose Phosphate cycle</a:t>
            </a:r>
          </a:p>
          <a:p>
            <a:pPr algn="l"/>
            <a:r>
              <a:rPr lang="en-US" altLang="en-NL" sz="1800" dirty="0">
                <a:latin typeface="Arial" panose="020B0604020202020204" pitchFamily="34" charset="0"/>
              </a:rPr>
              <a:t>     glucose-6-P  →  ribulose-6-P,</a:t>
            </a:r>
          </a:p>
          <a:p>
            <a:pPr algn="l"/>
            <a:r>
              <a:rPr lang="en-US" altLang="en-NL" sz="1800" dirty="0">
                <a:latin typeface="Arial" panose="020B0604020202020204" pitchFamily="34" charset="0"/>
              </a:rPr>
              <a:t>     NADP  →  NADPH</a:t>
            </a:r>
          </a:p>
          <a:p>
            <a:pPr algn="l"/>
            <a:r>
              <a:rPr lang="en-US" altLang="en-NL" sz="1800" b="1" dirty="0" err="1">
                <a:solidFill>
                  <a:srgbClr val="FF0000"/>
                </a:solidFill>
                <a:latin typeface="Arial" panose="020B0604020202020204" pitchFamily="34" charset="0"/>
              </a:rPr>
              <a:t>Gly</a:t>
            </a:r>
            <a:r>
              <a:rPr lang="en-US" altLang="en-NL" sz="1800" b="1" dirty="0">
                <a:solidFill>
                  <a:srgbClr val="FF0000"/>
                </a:solidFill>
                <a:latin typeface="Arial" panose="020B0604020202020204" pitchFamily="34" charset="0"/>
              </a:rPr>
              <a:t> </a:t>
            </a:r>
            <a:r>
              <a:rPr lang="en-US" altLang="en-NL" sz="1800" dirty="0">
                <a:latin typeface="Arial" panose="020B0604020202020204" pitchFamily="34" charset="0"/>
              </a:rPr>
              <a:t>Glycolysis</a:t>
            </a:r>
          </a:p>
          <a:p>
            <a:pPr algn="l"/>
            <a:r>
              <a:rPr lang="en-US" altLang="en-NL" sz="1800" dirty="0">
                <a:latin typeface="Arial" panose="020B0604020202020204" pitchFamily="34" charset="0"/>
              </a:rPr>
              <a:t>     glucose-6-P  →  pyruvate</a:t>
            </a:r>
          </a:p>
          <a:p>
            <a:pPr algn="l"/>
            <a:r>
              <a:rPr lang="en-US" altLang="en-NL" sz="1800" dirty="0">
                <a:latin typeface="Arial" panose="020B0604020202020204" pitchFamily="34" charset="0"/>
              </a:rPr>
              <a:t>     ADP + P  →  ATP </a:t>
            </a:r>
          </a:p>
          <a:p>
            <a:pPr algn="l"/>
            <a:r>
              <a:rPr lang="en-US" altLang="en-NL" sz="1800" b="1" dirty="0">
                <a:solidFill>
                  <a:srgbClr val="FF0000"/>
                </a:solidFill>
                <a:latin typeface="Arial" panose="020B0604020202020204" pitchFamily="34" charset="0"/>
              </a:rPr>
              <a:t>TCA</a:t>
            </a:r>
            <a:r>
              <a:rPr lang="en-US" altLang="en-NL" sz="1800" dirty="0">
                <a:latin typeface="Arial" panose="020B0604020202020204" pitchFamily="34" charset="0"/>
              </a:rPr>
              <a:t> </a:t>
            </a:r>
            <a:r>
              <a:rPr lang="en-US" altLang="en-NL" sz="1800" dirty="0" err="1">
                <a:latin typeface="Arial" panose="020B0604020202020204" pitchFamily="34" charset="0"/>
              </a:rPr>
              <a:t>TriCarboxcyl</a:t>
            </a:r>
            <a:r>
              <a:rPr lang="en-US" altLang="en-NL" sz="1800" dirty="0">
                <a:latin typeface="Arial" panose="020B0604020202020204" pitchFamily="34" charset="0"/>
              </a:rPr>
              <a:t> Acid cycle</a:t>
            </a:r>
          </a:p>
          <a:p>
            <a:pPr algn="l"/>
            <a:r>
              <a:rPr lang="en-US" altLang="en-NL" sz="1800" dirty="0">
                <a:latin typeface="Arial" panose="020B0604020202020204" pitchFamily="34" charset="0"/>
              </a:rPr>
              <a:t>     pyruvate  →  CO</a:t>
            </a:r>
            <a:r>
              <a:rPr lang="en-US" altLang="en-NL" sz="1800" baseline="-25000" dirty="0">
                <a:latin typeface="Arial" panose="020B0604020202020204" pitchFamily="34" charset="0"/>
              </a:rPr>
              <a:t>2</a:t>
            </a:r>
          </a:p>
          <a:p>
            <a:pPr algn="l"/>
            <a:r>
              <a:rPr lang="en-US" altLang="en-NL" sz="1800" baseline="-25000" dirty="0">
                <a:latin typeface="Arial" panose="020B0604020202020204" pitchFamily="34" charset="0"/>
              </a:rPr>
              <a:t>       </a:t>
            </a:r>
            <a:r>
              <a:rPr lang="en-US" altLang="en-NL" sz="1800" dirty="0">
                <a:latin typeface="Arial" panose="020B0604020202020204" pitchFamily="34" charset="0"/>
              </a:rPr>
              <a:t>NADP  →  NADPH</a:t>
            </a:r>
            <a:endParaRPr lang="en-US" altLang="en-NL" sz="1800" baseline="-25000" dirty="0">
              <a:latin typeface="Arial" panose="020B0604020202020204" pitchFamily="34" charset="0"/>
            </a:endParaRPr>
          </a:p>
          <a:p>
            <a:pPr algn="l"/>
            <a:r>
              <a:rPr lang="en-US" altLang="en-NL" sz="1800" b="1" dirty="0">
                <a:solidFill>
                  <a:srgbClr val="00B050"/>
                </a:solidFill>
                <a:latin typeface="Arial" panose="020B0604020202020204" pitchFamily="34" charset="0"/>
              </a:rPr>
              <a:t>RC </a:t>
            </a:r>
            <a:r>
              <a:rPr lang="en-US" altLang="en-NL" sz="1800" dirty="0">
                <a:latin typeface="Arial" panose="020B0604020202020204" pitchFamily="34" charset="0"/>
              </a:rPr>
              <a:t>Respiratory chain</a:t>
            </a:r>
          </a:p>
          <a:p>
            <a:pPr algn="l"/>
            <a:r>
              <a:rPr lang="en-US" altLang="en-NL" sz="1800" dirty="0">
                <a:latin typeface="Arial" panose="020B0604020202020204" pitchFamily="34" charset="0"/>
              </a:rPr>
              <a:t>     NADPH + O</a:t>
            </a:r>
            <a:r>
              <a:rPr lang="en-US" altLang="en-NL" sz="1800" baseline="-25000" dirty="0">
                <a:latin typeface="Arial" panose="020B0604020202020204" pitchFamily="34" charset="0"/>
              </a:rPr>
              <a:t>2</a:t>
            </a:r>
            <a:r>
              <a:rPr lang="en-US" altLang="en-NL" sz="1800" dirty="0">
                <a:latin typeface="Arial" panose="020B0604020202020204" pitchFamily="34" charset="0"/>
              </a:rPr>
              <a:t>  →  NADP + H</a:t>
            </a:r>
            <a:r>
              <a:rPr lang="en-US" altLang="en-NL" sz="1800" baseline="-25000" dirty="0">
                <a:latin typeface="Arial" panose="020B0604020202020204" pitchFamily="34" charset="0"/>
              </a:rPr>
              <a:t>2</a:t>
            </a:r>
            <a:r>
              <a:rPr lang="en-US" altLang="en-NL" sz="1800" dirty="0">
                <a:latin typeface="Arial" panose="020B0604020202020204" pitchFamily="34" charset="0"/>
              </a:rPr>
              <a:t>O</a:t>
            </a:r>
          </a:p>
          <a:p>
            <a:pPr algn="l"/>
            <a:r>
              <a:rPr lang="en-US" altLang="en-NL" sz="1800" dirty="0">
                <a:latin typeface="Arial" panose="020B0604020202020204" pitchFamily="34" charset="0"/>
              </a:rPr>
              <a:t>     ADP + P  →  ATP</a:t>
            </a:r>
          </a:p>
        </p:txBody>
      </p:sp>
      <p:sp>
        <p:nvSpPr>
          <p:cNvPr id="119811" name="Rectangle 3">
            <a:extLst>
              <a:ext uri="{FF2B5EF4-FFF2-40B4-BE49-F238E27FC236}">
                <a16:creationId xmlns:a16="http://schemas.microsoft.com/office/drawing/2014/main" id="{5A8F4A40-6075-03CD-C02F-9E7811EB3C65}"/>
              </a:ext>
            </a:extLst>
          </p:cNvPr>
          <p:cNvSpPr>
            <a:spLocks noGrp="1" noChangeArrowheads="1"/>
          </p:cNvSpPr>
          <p:nvPr>
            <p:ph type="title"/>
          </p:nvPr>
        </p:nvSpPr>
        <p:spPr>
          <a:xfrm>
            <a:off x="250825" y="609600"/>
            <a:ext cx="8642350" cy="1143000"/>
          </a:xfrm>
        </p:spPr>
        <p:txBody>
          <a:bodyPr/>
          <a:lstStyle/>
          <a:p>
            <a:r>
              <a:rPr lang="en-US" altLang="en-NL" dirty="0">
                <a:solidFill>
                  <a:schemeClr val="accent2"/>
                </a:solidFill>
                <a:latin typeface="Arial" panose="020B0604020202020204" pitchFamily="34" charset="0"/>
              </a:rPr>
              <a:t>Modules of central metabolism</a:t>
            </a:r>
            <a:endParaRPr lang="en-GB" altLang="en-NL" sz="1800" dirty="0">
              <a:solidFill>
                <a:schemeClr val="accent2"/>
              </a:solidFill>
              <a:latin typeface="Arial" panose="020B0604020202020204" pitchFamily="34" charset="0"/>
            </a:endParaRPr>
          </a:p>
        </p:txBody>
      </p:sp>
      <p:sp>
        <p:nvSpPr>
          <p:cNvPr id="4" name="TextBox 3">
            <a:extLst>
              <a:ext uri="{FF2B5EF4-FFF2-40B4-BE49-F238E27FC236}">
                <a16:creationId xmlns:a16="http://schemas.microsoft.com/office/drawing/2014/main" id="{69010897-08BF-7F22-7AC6-C7F46BD40F0F}"/>
              </a:ext>
            </a:extLst>
          </p:cNvPr>
          <p:cNvSpPr txBox="1"/>
          <p:nvPr/>
        </p:nvSpPr>
        <p:spPr>
          <a:xfrm>
            <a:off x="4571967" y="2971800"/>
            <a:ext cx="65" cy="369332"/>
          </a:xfrm>
          <a:prstGeom prst="rect">
            <a:avLst/>
          </a:prstGeom>
          <a:noFill/>
        </p:spPr>
        <p:txBody>
          <a:bodyPr wrap="none" lIns="0" tIns="0" rIns="0" bIns="0" rtlCol="0">
            <a:spAutoFit/>
          </a:bodyPr>
          <a:lstStyle/>
          <a:p>
            <a:endParaRPr lang="en-NL" dirty="0"/>
          </a:p>
        </p:txBody>
      </p:sp>
      <p:pic>
        <p:nvPicPr>
          <p:cNvPr id="5" name="Picture 4">
            <a:extLst>
              <a:ext uri="{FF2B5EF4-FFF2-40B4-BE49-F238E27FC236}">
                <a16:creationId xmlns:a16="http://schemas.microsoft.com/office/drawing/2014/main" id="{05FA342E-DE48-8CEB-B70C-5D86732C1F17}"/>
              </a:ext>
            </a:extLst>
          </p:cNvPr>
          <p:cNvPicPr>
            <a:picLocks noChangeAspect="1"/>
          </p:cNvPicPr>
          <p:nvPr/>
        </p:nvPicPr>
        <p:blipFill>
          <a:blip r:embed="rId2"/>
          <a:stretch>
            <a:fillRect/>
          </a:stretch>
        </p:blipFill>
        <p:spPr>
          <a:xfrm>
            <a:off x="3767333" y="1752600"/>
            <a:ext cx="5376667" cy="4646040"/>
          </a:xfrm>
          <a:prstGeom prst="rect">
            <a:avLst/>
          </a:prstGeom>
        </p:spPr>
      </p:pic>
      <p:grpSp>
        <p:nvGrpSpPr>
          <p:cNvPr id="17" name="Group 16">
            <a:extLst>
              <a:ext uri="{FF2B5EF4-FFF2-40B4-BE49-F238E27FC236}">
                <a16:creationId xmlns:a16="http://schemas.microsoft.com/office/drawing/2014/main" id="{F791826D-E68B-2CC4-A901-C8F2C2B4D8D1}"/>
              </a:ext>
            </a:extLst>
          </p:cNvPr>
          <p:cNvGrpSpPr/>
          <p:nvPr/>
        </p:nvGrpSpPr>
        <p:grpSpPr>
          <a:xfrm>
            <a:off x="3611078" y="2693096"/>
            <a:ext cx="3489685" cy="1177445"/>
            <a:chOff x="3611078" y="2693096"/>
            <a:chExt cx="3489685" cy="1177445"/>
          </a:xfrm>
        </p:grpSpPr>
        <p:sp>
          <p:nvSpPr>
            <p:cNvPr id="6" name="Rectangle 5">
              <a:extLst>
                <a:ext uri="{FF2B5EF4-FFF2-40B4-BE49-F238E27FC236}">
                  <a16:creationId xmlns:a16="http://schemas.microsoft.com/office/drawing/2014/main" id="{A5BC60BF-1F3D-1402-9C8A-EFB297A9CCA6}"/>
                </a:ext>
              </a:extLst>
            </p:cNvPr>
            <p:cNvSpPr/>
            <p:nvPr/>
          </p:nvSpPr>
          <p:spPr>
            <a:xfrm>
              <a:off x="5749447" y="3323762"/>
              <a:ext cx="1351316" cy="54677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Arrow Connector 7">
              <a:extLst>
                <a:ext uri="{FF2B5EF4-FFF2-40B4-BE49-F238E27FC236}">
                  <a16:creationId xmlns:a16="http://schemas.microsoft.com/office/drawing/2014/main" id="{EA2222DA-48DD-7A1F-2074-8F3C9D3C4CDF}"/>
                </a:ext>
              </a:extLst>
            </p:cNvPr>
            <p:cNvCxnSpPr>
              <a:cxnSpLocks/>
            </p:cNvCxnSpPr>
            <p:nvPr/>
          </p:nvCxnSpPr>
          <p:spPr>
            <a:xfrm>
              <a:off x="3611078" y="2693096"/>
              <a:ext cx="2119581" cy="6480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610EC60-224F-170A-7B01-640891DF8FC1}"/>
              </a:ext>
            </a:extLst>
          </p:cNvPr>
          <p:cNvGrpSpPr/>
          <p:nvPr/>
        </p:nvGrpSpPr>
        <p:grpSpPr>
          <a:xfrm>
            <a:off x="3575588" y="3647160"/>
            <a:ext cx="3514737" cy="926926"/>
            <a:chOff x="3575588" y="3647160"/>
            <a:chExt cx="3514737" cy="926926"/>
          </a:xfrm>
        </p:grpSpPr>
        <p:sp>
          <p:nvSpPr>
            <p:cNvPr id="9" name="Rectangle 8">
              <a:extLst>
                <a:ext uri="{FF2B5EF4-FFF2-40B4-BE49-F238E27FC236}">
                  <a16:creationId xmlns:a16="http://schemas.microsoft.com/office/drawing/2014/main" id="{02F39258-9BBD-9828-5B31-AB23D6398890}"/>
                </a:ext>
              </a:extLst>
            </p:cNvPr>
            <p:cNvSpPr/>
            <p:nvPr/>
          </p:nvSpPr>
          <p:spPr>
            <a:xfrm>
              <a:off x="5739009" y="3870542"/>
              <a:ext cx="1351316" cy="703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4" name="Straight Arrow Connector 13">
              <a:extLst>
                <a:ext uri="{FF2B5EF4-FFF2-40B4-BE49-F238E27FC236}">
                  <a16:creationId xmlns:a16="http://schemas.microsoft.com/office/drawing/2014/main" id="{65053698-F686-BDEB-BB1A-C65FC790B516}"/>
                </a:ext>
              </a:extLst>
            </p:cNvPr>
            <p:cNvCxnSpPr>
              <a:cxnSpLocks/>
            </p:cNvCxnSpPr>
            <p:nvPr/>
          </p:nvCxnSpPr>
          <p:spPr>
            <a:xfrm>
              <a:off x="3575588" y="3647160"/>
              <a:ext cx="2119581" cy="648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DDD97F9-BAEE-DEB4-AD0F-EA46AEF6C3E9}"/>
              </a:ext>
            </a:extLst>
          </p:cNvPr>
          <p:cNvGrpSpPr/>
          <p:nvPr/>
        </p:nvGrpSpPr>
        <p:grpSpPr>
          <a:xfrm>
            <a:off x="3540098" y="4325652"/>
            <a:ext cx="3552315" cy="939451"/>
            <a:chOff x="3540098" y="4325652"/>
            <a:chExt cx="3552315" cy="939451"/>
          </a:xfrm>
        </p:grpSpPr>
        <p:sp>
          <p:nvSpPr>
            <p:cNvPr id="10" name="Rectangle 9">
              <a:extLst>
                <a:ext uri="{FF2B5EF4-FFF2-40B4-BE49-F238E27FC236}">
                  <a16:creationId xmlns:a16="http://schemas.microsoft.com/office/drawing/2014/main" id="{6536B61E-C770-598D-0734-64BACF4C4068}"/>
                </a:ext>
              </a:extLst>
            </p:cNvPr>
            <p:cNvSpPr/>
            <p:nvPr/>
          </p:nvSpPr>
          <p:spPr>
            <a:xfrm>
              <a:off x="5741097" y="4609578"/>
              <a:ext cx="1351316" cy="6555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5" name="Straight Arrow Connector 14">
              <a:extLst>
                <a:ext uri="{FF2B5EF4-FFF2-40B4-BE49-F238E27FC236}">
                  <a16:creationId xmlns:a16="http://schemas.microsoft.com/office/drawing/2014/main" id="{5D50529D-8768-75CF-035D-B3190B7EA10C}"/>
                </a:ext>
              </a:extLst>
            </p:cNvPr>
            <p:cNvCxnSpPr>
              <a:cxnSpLocks/>
            </p:cNvCxnSpPr>
            <p:nvPr/>
          </p:nvCxnSpPr>
          <p:spPr>
            <a:xfrm>
              <a:off x="3540098" y="4325652"/>
              <a:ext cx="2119581" cy="6480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9C78A5B-53F7-4339-037F-D926C31EA1E2}"/>
              </a:ext>
            </a:extLst>
          </p:cNvPr>
          <p:cNvGrpSpPr/>
          <p:nvPr/>
        </p:nvGrpSpPr>
        <p:grpSpPr>
          <a:xfrm>
            <a:off x="3579764" y="5054248"/>
            <a:ext cx="3502211" cy="876821"/>
            <a:chOff x="3579764" y="5054248"/>
            <a:chExt cx="3502211" cy="876821"/>
          </a:xfrm>
        </p:grpSpPr>
        <p:sp>
          <p:nvSpPr>
            <p:cNvPr id="11" name="Rectangle 10">
              <a:extLst>
                <a:ext uri="{FF2B5EF4-FFF2-40B4-BE49-F238E27FC236}">
                  <a16:creationId xmlns:a16="http://schemas.microsoft.com/office/drawing/2014/main" id="{A5556BCA-12AD-E658-6330-D272E0B94B2C}"/>
                </a:ext>
              </a:extLst>
            </p:cNvPr>
            <p:cNvSpPr/>
            <p:nvPr/>
          </p:nvSpPr>
          <p:spPr>
            <a:xfrm>
              <a:off x="5730659" y="5275544"/>
              <a:ext cx="1351316" cy="655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6" name="Straight Arrow Connector 15">
              <a:extLst>
                <a:ext uri="{FF2B5EF4-FFF2-40B4-BE49-F238E27FC236}">
                  <a16:creationId xmlns:a16="http://schemas.microsoft.com/office/drawing/2014/main" id="{938FAAA2-8DFF-569D-D572-1D74D23BFD01}"/>
                </a:ext>
              </a:extLst>
            </p:cNvPr>
            <p:cNvCxnSpPr>
              <a:cxnSpLocks/>
            </p:cNvCxnSpPr>
            <p:nvPr/>
          </p:nvCxnSpPr>
          <p:spPr>
            <a:xfrm>
              <a:off x="3579764" y="5054248"/>
              <a:ext cx="2119581" cy="648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vol_color">
            <a:extLst>
              <a:ext uri="{FF2B5EF4-FFF2-40B4-BE49-F238E27FC236}">
                <a16:creationId xmlns:a16="http://schemas.microsoft.com/office/drawing/2014/main" id="{5F341ED6-FBB8-73D5-CCC2-5FD8862A0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87534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1383924E-31DE-096E-B95E-501EBC92BB7C}"/>
              </a:ext>
            </a:extLst>
          </p:cNvPr>
          <p:cNvSpPr>
            <a:spLocks noGrp="1" noChangeArrowheads="1"/>
          </p:cNvSpPr>
          <p:nvPr>
            <p:ph type="title"/>
          </p:nvPr>
        </p:nvSpPr>
        <p:spPr>
          <a:xfrm>
            <a:off x="457200" y="228600"/>
            <a:ext cx="8001000" cy="914400"/>
          </a:xfrm>
        </p:spPr>
        <p:txBody>
          <a:bodyPr/>
          <a:lstStyle/>
          <a:p>
            <a:pPr eaLnBrk="1" hangingPunct="1"/>
            <a:r>
              <a:rPr lang="en-US" altLang="nl-NL" sz="4000" dirty="0">
                <a:solidFill>
                  <a:schemeClr val="accent2"/>
                </a:solidFill>
                <a:latin typeface="Arial" panose="020B0604020202020204" pitchFamily="34" charset="0"/>
              </a:rPr>
              <a:t>Evolution of central metabolism</a:t>
            </a:r>
            <a:endParaRPr lang="en-GB" altLang="nl-NL" sz="1600" dirty="0">
              <a:solidFill>
                <a:schemeClr val="accent2"/>
              </a:solidFill>
              <a:latin typeface="Arial" panose="020B0604020202020204" pitchFamily="34" charset="0"/>
            </a:endParaRPr>
          </a:p>
        </p:txBody>
      </p:sp>
      <p:sp>
        <p:nvSpPr>
          <p:cNvPr id="10244" name="Text Box 4">
            <a:extLst>
              <a:ext uri="{FF2B5EF4-FFF2-40B4-BE49-F238E27FC236}">
                <a16:creationId xmlns:a16="http://schemas.microsoft.com/office/drawing/2014/main" id="{19C72537-F01D-6083-49BB-73A8D68FD48E}"/>
              </a:ext>
            </a:extLst>
          </p:cNvPr>
          <p:cNvSpPr txBox="1">
            <a:spLocks noChangeArrowheads="1"/>
          </p:cNvSpPr>
          <p:nvPr/>
        </p:nvSpPr>
        <p:spPr bwMode="auto">
          <a:xfrm>
            <a:off x="77788" y="5543550"/>
            <a:ext cx="4025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cs typeface="Times New Roman" panose="02020603050405020304" pitchFamily="18" charset="0"/>
              </a:rPr>
              <a:t>i = inverse</a:t>
            </a: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ACS = acetyl-CoA Synthase pathway </a:t>
            </a:r>
            <a:endParaRPr lang="en-US" altLang="nl-NL" sz="1800">
              <a:solidFill>
                <a:srgbClr val="FF3300"/>
              </a:solidFill>
              <a:latin typeface="Arial" panose="020B0604020202020204" pitchFamily="34" charset="0"/>
              <a:cs typeface="Times New Roman" panose="02020603050405020304" pitchFamily="18" charset="0"/>
            </a:endParaRPr>
          </a:p>
          <a:p>
            <a:pPr eaLnBrk="1" hangingPunct="1">
              <a:spcBef>
                <a:spcPct val="0"/>
              </a:spcBef>
              <a:buFontTx/>
              <a:buNone/>
            </a:pPr>
            <a:r>
              <a:rPr lang="en-GB" altLang="nl-NL" sz="1800">
                <a:solidFill>
                  <a:srgbClr val="00FF00"/>
                </a:solidFill>
                <a:latin typeface="Arial" panose="020B0604020202020204" pitchFamily="34" charset="0"/>
                <a:cs typeface="Times New Roman" panose="02020603050405020304" pitchFamily="18" charset="0"/>
              </a:rPr>
              <a:t>PP = Pentose Phosphate cycle</a:t>
            </a:r>
            <a:endParaRPr lang="en-US" altLang="nl-NL" sz="1800">
              <a:solidFill>
                <a:srgbClr val="00FF00"/>
              </a:solidFill>
              <a:latin typeface="Arial" panose="020B0604020202020204" pitchFamily="34" charset="0"/>
              <a:cs typeface="Times New Roman" panose="02020603050405020304" pitchFamily="18" charset="0"/>
            </a:endParaRP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TCA = TriCarboxylic Acid cycle </a:t>
            </a:r>
            <a:endParaRPr lang="en-US" altLang="nl-NL" sz="1800">
              <a:solidFill>
                <a:srgbClr val="FF3300"/>
              </a:solidFill>
              <a:latin typeface="Arial" panose="020B0604020202020204" pitchFamily="34" charset="0"/>
              <a:cs typeface="Times New Roman" panose="02020603050405020304" pitchFamily="18" charset="0"/>
            </a:endParaRPr>
          </a:p>
        </p:txBody>
      </p:sp>
      <p:sp>
        <p:nvSpPr>
          <p:cNvPr id="10245" name="Text Box 5">
            <a:extLst>
              <a:ext uri="{FF2B5EF4-FFF2-40B4-BE49-F238E27FC236}">
                <a16:creationId xmlns:a16="http://schemas.microsoft.com/office/drawing/2014/main" id="{419BEDBC-3A90-76DA-5CA8-5CCF8A6DBD38}"/>
              </a:ext>
            </a:extLst>
          </p:cNvPr>
          <p:cNvSpPr txBox="1">
            <a:spLocks noChangeArrowheads="1"/>
          </p:cNvSpPr>
          <p:nvPr/>
        </p:nvSpPr>
        <p:spPr bwMode="auto">
          <a:xfrm>
            <a:off x="4003675" y="58293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800">
                <a:solidFill>
                  <a:srgbClr val="00FF00"/>
                </a:solidFill>
                <a:latin typeface="Arial" panose="020B0604020202020204" pitchFamily="34" charset="0"/>
                <a:cs typeface="Times New Roman" panose="02020603050405020304" pitchFamily="18" charset="0"/>
              </a:rPr>
              <a:t>RC = Respiratory Chain</a:t>
            </a:r>
            <a:r>
              <a:rPr lang="en-GB" altLang="nl-NL" sz="1800">
                <a:latin typeface="Arial" panose="020B0604020202020204" pitchFamily="34" charset="0"/>
              </a:rPr>
              <a:t> </a:t>
            </a:r>
            <a:endParaRPr lang="en-GB" altLang="nl-NL" sz="2400">
              <a:latin typeface="Arial" panose="020B0604020202020204" pitchFamily="34" charset="0"/>
            </a:endParaRP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Gly = Glycolysis</a:t>
            </a:r>
            <a:endParaRPr lang="en-US" altLang="nl-NL" sz="1800">
              <a:solidFill>
                <a:srgbClr val="FF3300"/>
              </a:solidFill>
              <a:latin typeface="Arial" panose="020B0604020202020204" pitchFamily="34" charset="0"/>
              <a:cs typeface="Times New Roman" panose="02020603050405020304" pitchFamily="18" charset="0"/>
            </a:endParaRPr>
          </a:p>
        </p:txBody>
      </p:sp>
      <p:sp>
        <p:nvSpPr>
          <p:cNvPr id="10246" name="Text Box 6">
            <a:extLst>
              <a:ext uri="{FF2B5EF4-FFF2-40B4-BE49-F238E27FC236}">
                <a16:creationId xmlns:a16="http://schemas.microsoft.com/office/drawing/2014/main" id="{EE96FFA2-3D67-7DDF-AFD6-A00EFA98B050}"/>
              </a:ext>
            </a:extLst>
          </p:cNvPr>
          <p:cNvSpPr txBox="1">
            <a:spLocks noChangeArrowheads="1"/>
          </p:cNvSpPr>
          <p:nvPr/>
        </p:nvSpPr>
        <p:spPr bwMode="auto">
          <a:xfrm>
            <a:off x="6737045" y="6301636"/>
            <a:ext cx="2125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200" dirty="0">
                <a:latin typeface="Arial" panose="020B0604020202020204" pitchFamily="34" charset="0"/>
              </a:rPr>
              <a:t>Kooijman &amp; </a:t>
            </a:r>
            <a:r>
              <a:rPr lang="en-GB" altLang="nl-NL" sz="1200" dirty="0" err="1">
                <a:latin typeface="Arial" panose="020B0604020202020204" pitchFamily="34" charset="0"/>
              </a:rPr>
              <a:t>Hengeveld</a:t>
            </a:r>
            <a:r>
              <a:rPr lang="en-GB" altLang="nl-NL" sz="1200" dirty="0">
                <a:latin typeface="Arial" panose="020B0604020202020204" pitchFamily="34" charset="0"/>
              </a:rPr>
              <a:t> 2005</a:t>
            </a:r>
          </a:p>
          <a:p>
            <a:pPr eaLnBrk="1" hangingPunct="1">
              <a:spcBef>
                <a:spcPct val="0"/>
              </a:spcBef>
              <a:buFontTx/>
              <a:buNone/>
            </a:pPr>
            <a:r>
              <a:rPr lang="en-GB" altLang="nl-NL" sz="1200" dirty="0">
                <a:latin typeface="Arial" panose="020B0604020202020204" pitchFamily="34" charset="0"/>
              </a:rPr>
              <a:t>Kooiman &amp; Troost 2007 </a:t>
            </a:r>
          </a:p>
        </p:txBody>
      </p:sp>
      <p:sp>
        <p:nvSpPr>
          <p:cNvPr id="10247" name="Text Box 7">
            <a:extLst>
              <a:ext uri="{FF2B5EF4-FFF2-40B4-BE49-F238E27FC236}">
                <a16:creationId xmlns:a16="http://schemas.microsoft.com/office/drawing/2014/main" id="{4566EFCF-E79E-DBE9-BA1E-BAA9FA71AF36}"/>
              </a:ext>
            </a:extLst>
          </p:cNvPr>
          <p:cNvSpPr txBox="1">
            <a:spLocks noChangeArrowheads="1"/>
          </p:cNvSpPr>
          <p:nvPr/>
        </p:nvSpPr>
        <p:spPr bwMode="auto">
          <a:xfrm>
            <a:off x="2971800" y="912813"/>
            <a:ext cx="373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a:latin typeface="Arial" panose="020B0604020202020204" pitchFamily="34" charset="0"/>
              </a:rPr>
              <a:t>in prokaryotes (= bacteria)</a:t>
            </a:r>
            <a:endParaRPr lang="en-GB" altLang="nl-NL" sz="2400">
              <a:latin typeface="Arial" panose="020B0604020202020204" pitchFamily="34" charset="0"/>
            </a:endParaRPr>
          </a:p>
        </p:txBody>
      </p:sp>
      <p:sp>
        <p:nvSpPr>
          <p:cNvPr id="10248" name="Text Box 8">
            <a:extLst>
              <a:ext uri="{FF2B5EF4-FFF2-40B4-BE49-F238E27FC236}">
                <a16:creationId xmlns:a16="http://schemas.microsoft.com/office/drawing/2014/main" id="{61304A7D-FA32-7ABE-6A54-CBABF50534A6}"/>
              </a:ext>
            </a:extLst>
          </p:cNvPr>
          <p:cNvSpPr txBox="1">
            <a:spLocks noChangeArrowheads="1"/>
          </p:cNvSpPr>
          <p:nvPr/>
        </p:nvSpPr>
        <p:spPr bwMode="auto">
          <a:xfrm>
            <a:off x="493713" y="1338263"/>
            <a:ext cx="795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3.8 Ga</a:t>
            </a:r>
          </a:p>
        </p:txBody>
      </p:sp>
      <p:sp>
        <p:nvSpPr>
          <p:cNvPr id="10249" name="Text Box 9">
            <a:extLst>
              <a:ext uri="{FF2B5EF4-FFF2-40B4-BE49-F238E27FC236}">
                <a16:creationId xmlns:a16="http://schemas.microsoft.com/office/drawing/2014/main" id="{05EF8028-7ACF-9436-D41B-FFE0D424FF84}"/>
              </a:ext>
            </a:extLst>
          </p:cNvPr>
          <p:cNvSpPr txBox="1">
            <a:spLocks noChangeArrowheads="1"/>
          </p:cNvSpPr>
          <p:nvPr/>
        </p:nvSpPr>
        <p:spPr bwMode="auto">
          <a:xfrm>
            <a:off x="6056313" y="1338263"/>
            <a:ext cx="795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2.7 Ga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E9CBF607-577F-CB9C-8F3C-737AB78DF552}"/>
              </a:ext>
            </a:extLst>
          </p:cNvPr>
          <p:cNvSpPr>
            <a:spLocks noGrp="1" noChangeArrowheads="1"/>
          </p:cNvSpPr>
          <p:nvPr>
            <p:ph type="title"/>
          </p:nvPr>
        </p:nvSpPr>
        <p:spPr>
          <a:xfrm>
            <a:off x="685800" y="304800"/>
            <a:ext cx="7772400" cy="1143000"/>
          </a:xfrm>
        </p:spPr>
        <p:txBody>
          <a:bodyPr/>
          <a:lstStyle/>
          <a:p>
            <a:pPr eaLnBrk="1" hangingPunct="1"/>
            <a:r>
              <a:rPr lang="en-US" altLang="nl-NL" dirty="0">
                <a:solidFill>
                  <a:srgbClr val="333399"/>
                </a:solidFill>
                <a:latin typeface="Arial" panose="020B0604020202020204" pitchFamily="34" charset="0"/>
              </a:rPr>
              <a:t>Structure vs Reserve</a:t>
            </a:r>
            <a:endParaRPr lang="en-US" altLang="nl-NL" dirty="0">
              <a:latin typeface="Arial" panose="020B0604020202020204" pitchFamily="34" charset="0"/>
            </a:endParaRPr>
          </a:p>
        </p:txBody>
      </p:sp>
      <p:sp>
        <p:nvSpPr>
          <p:cNvPr id="35843" name="Text Box 4">
            <a:extLst>
              <a:ext uri="{FF2B5EF4-FFF2-40B4-BE49-F238E27FC236}">
                <a16:creationId xmlns:a16="http://schemas.microsoft.com/office/drawing/2014/main" id="{B18B63E6-362E-D1D1-97A7-4206FE979A22}"/>
              </a:ext>
            </a:extLst>
          </p:cNvPr>
          <p:cNvSpPr txBox="1">
            <a:spLocks noChangeArrowheads="1"/>
          </p:cNvSpPr>
          <p:nvPr/>
        </p:nvSpPr>
        <p:spPr bwMode="auto">
          <a:xfrm>
            <a:off x="2987675" y="5516563"/>
            <a:ext cx="250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1/spec growth rate, 1/h</a:t>
            </a:r>
          </a:p>
        </p:txBody>
      </p:sp>
      <p:sp>
        <p:nvSpPr>
          <p:cNvPr id="35844" name="Text Box 5">
            <a:extLst>
              <a:ext uri="{FF2B5EF4-FFF2-40B4-BE49-F238E27FC236}">
                <a16:creationId xmlns:a16="http://schemas.microsoft.com/office/drawing/2014/main" id="{5D7C9624-EE8A-E52A-7BBB-C46630C073A0}"/>
              </a:ext>
            </a:extLst>
          </p:cNvPr>
          <p:cNvSpPr txBox="1">
            <a:spLocks noChangeArrowheads="1"/>
          </p:cNvSpPr>
          <p:nvPr/>
        </p:nvSpPr>
        <p:spPr bwMode="auto">
          <a:xfrm rot="-5400000">
            <a:off x="-1166018" y="3190081"/>
            <a:ext cx="334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1/yield, mmol glucose/ mg cells</a:t>
            </a:r>
          </a:p>
        </p:txBody>
      </p:sp>
      <p:sp>
        <p:nvSpPr>
          <p:cNvPr id="35845" name="Line 6">
            <a:extLst>
              <a:ext uri="{FF2B5EF4-FFF2-40B4-BE49-F238E27FC236}">
                <a16:creationId xmlns:a16="http://schemas.microsoft.com/office/drawing/2014/main" id="{11EF8317-A7A4-B5C8-31A5-5F7E9E775FDB}"/>
              </a:ext>
            </a:extLst>
          </p:cNvPr>
          <p:cNvSpPr>
            <a:spLocks noChangeShapeType="1"/>
          </p:cNvSpPr>
          <p:nvPr/>
        </p:nvSpPr>
        <p:spPr bwMode="auto">
          <a:xfrm flipH="1">
            <a:off x="1619250" y="2971800"/>
            <a:ext cx="3816350" cy="72072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5846" name="Text Box 7">
            <a:extLst>
              <a:ext uri="{FF2B5EF4-FFF2-40B4-BE49-F238E27FC236}">
                <a16:creationId xmlns:a16="http://schemas.microsoft.com/office/drawing/2014/main" id="{F94D478C-70AC-113B-E6B3-C320AE79F777}"/>
              </a:ext>
            </a:extLst>
          </p:cNvPr>
          <p:cNvSpPr txBox="1">
            <a:spLocks noChangeArrowheads="1"/>
          </p:cNvSpPr>
          <p:nvPr/>
        </p:nvSpPr>
        <p:spPr bwMode="auto">
          <a:xfrm>
            <a:off x="1533071" y="1239837"/>
            <a:ext cx="490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i="1" dirty="0">
                <a:latin typeface="Arial" panose="020B0604020202020204" pitchFamily="34" charset="0"/>
              </a:rPr>
              <a:t>Streptococcus </a:t>
            </a:r>
            <a:r>
              <a:rPr lang="en-US" altLang="nl-NL" i="1" dirty="0" err="1">
                <a:latin typeface="Arial" panose="020B0604020202020204" pitchFamily="34" charset="0"/>
              </a:rPr>
              <a:t>bovis</a:t>
            </a:r>
            <a:r>
              <a:rPr lang="en-US" altLang="nl-NL" dirty="0">
                <a:latin typeface="Arial" panose="020B0604020202020204" pitchFamily="34" charset="0"/>
              </a:rPr>
              <a:t>, Russell &amp; Baldwin (1979)</a:t>
            </a:r>
          </a:p>
        </p:txBody>
      </p:sp>
      <p:sp>
        <p:nvSpPr>
          <p:cNvPr id="35847" name="Line 8">
            <a:extLst>
              <a:ext uri="{FF2B5EF4-FFF2-40B4-BE49-F238E27FC236}">
                <a16:creationId xmlns:a16="http://schemas.microsoft.com/office/drawing/2014/main" id="{2241DF69-6749-D87C-9DC4-B34DCE2CC90E}"/>
              </a:ext>
            </a:extLst>
          </p:cNvPr>
          <p:cNvSpPr>
            <a:spLocks noChangeShapeType="1"/>
          </p:cNvSpPr>
          <p:nvPr/>
        </p:nvSpPr>
        <p:spPr bwMode="auto">
          <a:xfrm>
            <a:off x="5724525" y="2276475"/>
            <a:ext cx="360363"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5848" name="Text Box 9">
            <a:extLst>
              <a:ext uri="{FF2B5EF4-FFF2-40B4-BE49-F238E27FC236}">
                <a16:creationId xmlns:a16="http://schemas.microsoft.com/office/drawing/2014/main" id="{F404E1FA-AEA1-C354-045E-87DC4BE8A7BD}"/>
              </a:ext>
            </a:extLst>
          </p:cNvPr>
          <p:cNvSpPr txBox="1">
            <a:spLocks noChangeArrowheads="1"/>
          </p:cNvSpPr>
          <p:nvPr/>
        </p:nvSpPr>
        <p:spPr bwMode="auto">
          <a:xfrm>
            <a:off x="6097134" y="2158543"/>
            <a:ext cx="11977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dirty="0">
                <a:solidFill>
                  <a:srgbClr val="3333FF"/>
                </a:solidFill>
                <a:latin typeface="Arial" panose="020B0604020202020204" pitchFamily="34" charset="0"/>
              </a:rPr>
              <a:t>Marr-</a:t>
            </a:r>
            <a:r>
              <a:rPr lang="en-US" altLang="nl-NL" dirty="0" err="1">
                <a:solidFill>
                  <a:srgbClr val="3333FF"/>
                </a:solidFill>
                <a:latin typeface="Arial" panose="020B0604020202020204" pitchFamily="34" charset="0"/>
              </a:rPr>
              <a:t>Pirt</a:t>
            </a:r>
            <a:endParaRPr lang="en-US" altLang="nl-NL" dirty="0">
              <a:solidFill>
                <a:srgbClr val="3333FF"/>
              </a:solidFill>
              <a:latin typeface="Arial" panose="020B0604020202020204" pitchFamily="34" charset="0"/>
            </a:endParaRPr>
          </a:p>
          <a:p>
            <a:pPr eaLnBrk="1" hangingPunct="1"/>
            <a:r>
              <a:rPr lang="en-US" altLang="nl-NL" dirty="0">
                <a:solidFill>
                  <a:srgbClr val="3333FF"/>
                </a:solidFill>
                <a:latin typeface="Arial" panose="020B0604020202020204" pitchFamily="34" charset="0"/>
              </a:rPr>
              <a:t> (no reserve)</a:t>
            </a:r>
          </a:p>
          <a:p>
            <a:pPr eaLnBrk="1" hangingPunct="1"/>
            <a:r>
              <a:rPr lang="en-US" altLang="nl-NL" dirty="0">
                <a:solidFill>
                  <a:srgbClr val="00FF00"/>
                </a:solidFill>
                <a:latin typeface="Arial" panose="020B0604020202020204" pitchFamily="34" charset="0"/>
              </a:rPr>
              <a:t>DEB</a:t>
            </a:r>
          </a:p>
          <a:p>
            <a:pPr eaLnBrk="1" hangingPunct="1"/>
            <a:r>
              <a:rPr lang="en-US" altLang="nl-NL" dirty="0">
                <a:solidFill>
                  <a:srgbClr val="00FF00"/>
                </a:solidFill>
                <a:latin typeface="Arial" panose="020B0604020202020204" pitchFamily="34" charset="0"/>
              </a:rPr>
              <a:t>  (reserve)</a:t>
            </a:r>
          </a:p>
        </p:txBody>
      </p:sp>
      <p:sp>
        <p:nvSpPr>
          <p:cNvPr id="35849" name="Line 10">
            <a:extLst>
              <a:ext uri="{FF2B5EF4-FFF2-40B4-BE49-F238E27FC236}">
                <a16:creationId xmlns:a16="http://schemas.microsoft.com/office/drawing/2014/main" id="{5ED47947-2D44-1841-5350-A9C8C8DDAD63}"/>
              </a:ext>
            </a:extLst>
          </p:cNvPr>
          <p:cNvSpPr>
            <a:spLocks noChangeShapeType="1"/>
          </p:cNvSpPr>
          <p:nvPr/>
        </p:nvSpPr>
        <p:spPr bwMode="auto">
          <a:xfrm>
            <a:off x="5724525" y="2724148"/>
            <a:ext cx="360363"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5850" name="Picture 11" descr="txp_fig">
            <a:extLst>
              <a:ext uri="{FF2B5EF4-FFF2-40B4-BE49-F238E27FC236}">
                <a16:creationId xmlns:a16="http://schemas.microsoft.com/office/drawing/2014/main" id="{8A1332FA-FE06-AB20-CE42-CCA680F29CC5}"/>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803900" y="5435600"/>
            <a:ext cx="33051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 Box 12">
            <a:extLst>
              <a:ext uri="{FF2B5EF4-FFF2-40B4-BE49-F238E27FC236}">
                <a16:creationId xmlns:a16="http://schemas.microsoft.com/office/drawing/2014/main" id="{6C440D5C-66F0-64B7-4EEA-D8B3CC32CE6A}"/>
              </a:ext>
            </a:extLst>
          </p:cNvPr>
          <p:cNvSpPr txBox="1">
            <a:spLocks noChangeArrowheads="1"/>
          </p:cNvSpPr>
          <p:nvPr/>
        </p:nvSpPr>
        <p:spPr bwMode="auto">
          <a:xfrm>
            <a:off x="7421563" y="3467100"/>
            <a:ext cx="1687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spec growth rate</a:t>
            </a:r>
          </a:p>
          <a:p>
            <a:pPr eaLnBrk="1" hangingPunct="1"/>
            <a:endParaRPr lang="en-US" altLang="nl-NL" sz="1600">
              <a:latin typeface="Arial" panose="020B0604020202020204" pitchFamily="34" charset="0"/>
            </a:endParaRPr>
          </a:p>
          <a:p>
            <a:pPr eaLnBrk="1" hangingPunct="1"/>
            <a:r>
              <a:rPr lang="en-US" altLang="nl-NL" sz="1600">
                <a:latin typeface="Arial" panose="020B0604020202020204" pitchFamily="34" charset="0"/>
              </a:rPr>
              <a:t>yield</a:t>
            </a:r>
          </a:p>
        </p:txBody>
      </p:sp>
      <p:pic>
        <p:nvPicPr>
          <p:cNvPr id="35852" name="Picture 13" descr="txp_fig">
            <a:extLst>
              <a:ext uri="{FF2B5EF4-FFF2-40B4-BE49-F238E27FC236}">
                <a16:creationId xmlns:a16="http://schemas.microsoft.com/office/drawing/2014/main" id="{E948A466-9B4D-14EC-22C8-C74692B2F8E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626100" y="3357563"/>
            <a:ext cx="1824038"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8" name="Text Box 14">
            <a:extLst>
              <a:ext uri="{FF2B5EF4-FFF2-40B4-BE49-F238E27FC236}">
                <a16:creationId xmlns:a16="http://schemas.microsoft.com/office/drawing/2014/main" id="{29C822CB-9079-265F-5EA4-1356B1485A1C}"/>
              </a:ext>
            </a:extLst>
          </p:cNvPr>
          <p:cNvSpPr txBox="1">
            <a:spLocks noChangeArrowheads="1"/>
          </p:cNvSpPr>
          <p:nvPr/>
        </p:nvSpPr>
        <p:spPr bwMode="auto">
          <a:xfrm>
            <a:off x="96838" y="5876925"/>
            <a:ext cx="52308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400" b="1">
                <a:solidFill>
                  <a:srgbClr val="FF0000"/>
                </a:solidFill>
                <a:latin typeface="Arial" panose="020B0604020202020204" pitchFamily="34" charset="0"/>
              </a:rPr>
              <a:t>Russell &amp; Cook (1995): </a:t>
            </a:r>
            <a:r>
              <a:rPr lang="en-US" altLang="nl-NL" sz="1400" b="1">
                <a:latin typeface="Arial" panose="020B0604020202020204" pitchFamily="34" charset="0"/>
              </a:rPr>
              <a:t>this is evidence for down-regulation </a:t>
            </a:r>
          </a:p>
          <a:p>
            <a:pPr eaLnBrk="1" hangingPunct="1"/>
            <a:r>
              <a:rPr lang="en-US" altLang="nl-NL" sz="1400" b="1">
                <a:latin typeface="Arial" panose="020B0604020202020204" pitchFamily="34" charset="0"/>
              </a:rPr>
              <a:t>   of maintenance at high growth rates</a:t>
            </a:r>
          </a:p>
          <a:p>
            <a:pPr eaLnBrk="1" hangingPunct="1"/>
            <a:r>
              <a:rPr lang="en-US" altLang="nl-NL" sz="1400" b="1">
                <a:solidFill>
                  <a:srgbClr val="00FF00"/>
                </a:solidFill>
                <a:latin typeface="Arial" panose="020B0604020202020204" pitchFamily="34" charset="0"/>
              </a:rPr>
              <a:t>DEB theory: </a:t>
            </a:r>
            <a:r>
              <a:rPr lang="en-US" altLang="nl-NL" sz="1400" b="1">
                <a:latin typeface="Arial" panose="020B0604020202020204" pitchFamily="34" charset="0"/>
              </a:rPr>
              <a:t>high reserve density gives high growth rates</a:t>
            </a:r>
          </a:p>
          <a:p>
            <a:pPr eaLnBrk="1" hangingPunct="1"/>
            <a:r>
              <a:rPr lang="en-US" altLang="nl-NL" sz="1400" b="1">
                <a:latin typeface="Arial" panose="020B0604020202020204" pitchFamily="34" charset="0"/>
              </a:rPr>
              <a:t>   structure requires maintenance, reserves do not</a:t>
            </a:r>
          </a:p>
        </p:txBody>
      </p:sp>
      <p:pic>
        <p:nvPicPr>
          <p:cNvPr id="35854" name="Picture 15" descr="Picture">
            <a:extLst>
              <a:ext uri="{FF2B5EF4-FFF2-40B4-BE49-F238E27FC236}">
                <a16:creationId xmlns:a16="http://schemas.microsoft.com/office/drawing/2014/main" id="{C8BDFDA9-B066-B381-FFBC-660ED949B68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873125" y="1709738"/>
            <a:ext cx="4778375" cy="366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88C9382-737C-D173-5FBD-3036B25F7AD5}"/>
              </a:ext>
            </a:extLst>
          </p:cNvPr>
          <p:cNvSpPr txBox="1"/>
          <p:nvPr/>
        </p:nvSpPr>
        <p:spPr>
          <a:xfrm>
            <a:off x="999981" y="3539417"/>
            <a:ext cx="615874" cy="369332"/>
          </a:xfrm>
          <a:prstGeom prst="rect">
            <a:avLst/>
          </a:prstGeom>
          <a:noFill/>
        </p:spPr>
        <p:txBody>
          <a:bodyPr wrap="none" rtlCol="0">
            <a:spAutoFit/>
          </a:bodyPr>
          <a:lstStyle/>
          <a:p>
            <a:r>
              <a:rPr lang="en-US" sz="1800" dirty="0">
                <a:solidFill>
                  <a:schemeClr val="tx2">
                    <a:lumMod val="50000"/>
                  </a:schemeClr>
                </a:solidFill>
              </a:rPr>
              <a:t>1/</a:t>
            </a:r>
            <a:r>
              <a:rPr lang="en-US" sz="1800" dirty="0" err="1">
                <a:solidFill>
                  <a:schemeClr val="tx2">
                    <a:lumMod val="50000"/>
                  </a:schemeClr>
                </a:solidFill>
              </a:rPr>
              <a:t>Y</a:t>
            </a:r>
            <a:r>
              <a:rPr lang="en-US" sz="1800" baseline="-25000" dirty="0" err="1">
                <a:solidFill>
                  <a:schemeClr val="tx2">
                    <a:lumMod val="50000"/>
                  </a:schemeClr>
                </a:solidFill>
              </a:rPr>
              <a:t>g</a:t>
            </a:r>
            <a:endParaRPr lang="en-NL" sz="1800" baseline="-25000" dirty="0">
              <a:solidFill>
                <a:schemeClr val="tx2">
                  <a:lumMod val="50000"/>
                </a:schemeClr>
              </a:solidFill>
            </a:endParaRPr>
          </a:p>
        </p:txBody>
      </p:sp>
      <p:sp>
        <p:nvSpPr>
          <p:cNvPr id="3" name="TextBox 2">
            <a:extLst>
              <a:ext uri="{FF2B5EF4-FFF2-40B4-BE49-F238E27FC236}">
                <a16:creationId xmlns:a16="http://schemas.microsoft.com/office/drawing/2014/main" id="{84A86F50-E2EA-8331-234B-45FED0270FF7}"/>
              </a:ext>
            </a:extLst>
          </p:cNvPr>
          <p:cNvSpPr txBox="1"/>
          <p:nvPr/>
        </p:nvSpPr>
        <p:spPr>
          <a:xfrm>
            <a:off x="3699642" y="3226454"/>
            <a:ext cx="428322" cy="369332"/>
          </a:xfrm>
          <a:prstGeom prst="rect">
            <a:avLst/>
          </a:prstGeom>
          <a:noFill/>
        </p:spPr>
        <p:txBody>
          <a:bodyPr wrap="square" rtlCol="0">
            <a:spAutoFit/>
          </a:bodyPr>
          <a:lstStyle/>
          <a:p>
            <a:r>
              <a:rPr lang="en-US" sz="1800" dirty="0" err="1">
                <a:solidFill>
                  <a:schemeClr val="tx2">
                    <a:lumMod val="50000"/>
                  </a:schemeClr>
                </a:solidFill>
              </a:rPr>
              <a:t>k</a:t>
            </a:r>
            <a:r>
              <a:rPr lang="en-US" sz="1800" baseline="-25000" dirty="0" err="1">
                <a:solidFill>
                  <a:schemeClr val="tx2">
                    <a:lumMod val="50000"/>
                  </a:schemeClr>
                </a:solidFill>
              </a:rPr>
              <a:t>M</a:t>
            </a:r>
            <a:endParaRPr lang="en-NL" sz="1800" baseline="-25000" dirty="0">
              <a:solidFill>
                <a:schemeClr val="tx2">
                  <a:lumMod val="50000"/>
                </a:schemeClr>
              </a:solidFill>
            </a:endParaRPr>
          </a:p>
        </p:txBody>
      </p:sp>
      <p:sp>
        <p:nvSpPr>
          <p:cNvPr id="13" name="Arc 12">
            <a:extLst>
              <a:ext uri="{FF2B5EF4-FFF2-40B4-BE49-F238E27FC236}">
                <a16:creationId xmlns:a16="http://schemas.microsoft.com/office/drawing/2014/main" id="{3470F9B9-40A7-7904-D18B-0B90C0E4AF26}"/>
              </a:ext>
            </a:extLst>
          </p:cNvPr>
          <p:cNvSpPr/>
          <p:nvPr/>
        </p:nvSpPr>
        <p:spPr>
          <a:xfrm>
            <a:off x="2955470" y="3365727"/>
            <a:ext cx="767443" cy="5409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4" name="TextBox 13">
            <a:extLst>
              <a:ext uri="{FF2B5EF4-FFF2-40B4-BE49-F238E27FC236}">
                <a16:creationId xmlns:a16="http://schemas.microsoft.com/office/drawing/2014/main" id="{A8E27FF7-3D52-257C-1752-4AA4F55262B2}"/>
              </a:ext>
            </a:extLst>
          </p:cNvPr>
          <p:cNvSpPr txBox="1"/>
          <p:nvPr/>
        </p:nvSpPr>
        <p:spPr>
          <a:xfrm>
            <a:off x="2245179" y="2400300"/>
            <a:ext cx="1864613" cy="369332"/>
          </a:xfrm>
          <a:prstGeom prst="rect">
            <a:avLst/>
          </a:prstGeom>
          <a:noFill/>
        </p:spPr>
        <p:txBody>
          <a:bodyPr wrap="none" rtlCol="0">
            <a:spAutoFit/>
          </a:bodyPr>
          <a:lstStyle/>
          <a:p>
            <a:r>
              <a:rPr lang="en-US" sz="1800" dirty="0">
                <a:solidFill>
                  <a:srgbClr val="00FF00"/>
                </a:solidFill>
              </a:rPr>
              <a:t>Effect of reserve</a:t>
            </a:r>
            <a:endParaRPr lang="en-NL" sz="1800" dirty="0">
              <a:solidFill>
                <a:srgbClr val="00FF00"/>
              </a:solidFill>
            </a:endParaRPr>
          </a:p>
        </p:txBody>
      </p:sp>
      <p:cxnSp>
        <p:nvCxnSpPr>
          <p:cNvPr id="16" name="Straight Arrow Connector 15">
            <a:extLst>
              <a:ext uri="{FF2B5EF4-FFF2-40B4-BE49-F238E27FC236}">
                <a16:creationId xmlns:a16="http://schemas.microsoft.com/office/drawing/2014/main" id="{13834B06-F956-030F-B0F3-0537B253EDBB}"/>
              </a:ext>
            </a:extLst>
          </p:cNvPr>
          <p:cNvCxnSpPr>
            <a:cxnSpLocks/>
          </p:cNvCxnSpPr>
          <p:nvPr/>
        </p:nvCxnSpPr>
        <p:spPr>
          <a:xfrm flipH="1">
            <a:off x="1779814" y="2697461"/>
            <a:ext cx="563336" cy="24643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EDB764-9BA5-36A6-BA71-8C58E8FB6949}"/>
              </a:ext>
            </a:extLst>
          </p:cNvPr>
          <p:cNvSpPr txBox="1"/>
          <p:nvPr/>
        </p:nvSpPr>
        <p:spPr>
          <a:xfrm>
            <a:off x="4038604" y="3262992"/>
            <a:ext cx="1505540" cy="646331"/>
          </a:xfrm>
          <a:prstGeom prst="rect">
            <a:avLst/>
          </a:prstGeom>
          <a:noFill/>
        </p:spPr>
        <p:txBody>
          <a:bodyPr wrap="none" rtlCol="0">
            <a:spAutoFit/>
          </a:bodyPr>
          <a:lstStyle/>
          <a:p>
            <a:r>
              <a:rPr lang="en-US" sz="1800" dirty="0">
                <a:solidFill>
                  <a:schemeClr val="tx2">
                    <a:lumMod val="50000"/>
                  </a:schemeClr>
                </a:solidFill>
              </a:rPr>
              <a:t>Effect of</a:t>
            </a:r>
          </a:p>
          <a:p>
            <a:r>
              <a:rPr lang="en-US" sz="1800" dirty="0">
                <a:solidFill>
                  <a:schemeClr val="tx2">
                    <a:lumMod val="50000"/>
                  </a:schemeClr>
                </a:solidFill>
              </a:rPr>
              <a:t>maintenance</a:t>
            </a:r>
            <a:endParaRPr lang="en-NL" sz="18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7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F3289E-8733-962D-C597-14B453B49B4C}"/>
              </a:ext>
            </a:extLst>
          </p:cNvPr>
          <p:cNvSpPr>
            <a:spLocks noGrp="1" noChangeArrowheads="1"/>
          </p:cNvSpPr>
          <p:nvPr>
            <p:ph type="title"/>
          </p:nvPr>
        </p:nvSpPr>
        <p:spPr>
          <a:xfrm>
            <a:off x="92827" y="271966"/>
            <a:ext cx="8233611" cy="901700"/>
          </a:xfrm>
        </p:spPr>
        <p:txBody>
          <a:bodyPr>
            <a:normAutofit fontScale="90000"/>
          </a:bodyPr>
          <a:lstStyle/>
          <a:p>
            <a:pPr eaLnBrk="1" hangingPunct="1"/>
            <a:r>
              <a:rPr lang="en-US" altLang="nl-NL" dirty="0">
                <a:solidFill>
                  <a:schemeClr val="accent2"/>
                </a:solidFill>
                <a:latin typeface="Arial" panose="020B0604020202020204" pitchFamily="34" charset="0"/>
              </a:rPr>
              <a:t>Evolution of reserves &amp; structures</a:t>
            </a:r>
            <a:endParaRPr lang="en-US" altLang="nl-NL" sz="1600" dirty="0">
              <a:solidFill>
                <a:schemeClr val="accent2"/>
              </a:solidFill>
              <a:latin typeface="Arial" panose="020B0604020202020204" pitchFamily="34" charset="0"/>
            </a:endParaRPr>
          </a:p>
        </p:txBody>
      </p:sp>
      <p:sp>
        <p:nvSpPr>
          <p:cNvPr id="37891" name="Text Box 3">
            <a:extLst>
              <a:ext uri="{FF2B5EF4-FFF2-40B4-BE49-F238E27FC236}">
                <a16:creationId xmlns:a16="http://schemas.microsoft.com/office/drawing/2014/main" id="{94C85643-A8CF-8576-B601-29BD03AC4C3C}"/>
              </a:ext>
            </a:extLst>
          </p:cNvPr>
          <p:cNvSpPr txBox="1">
            <a:spLocks noChangeArrowheads="1"/>
          </p:cNvSpPr>
          <p:nvPr/>
        </p:nvSpPr>
        <p:spPr bwMode="auto">
          <a:xfrm>
            <a:off x="539750" y="1217613"/>
            <a:ext cx="10366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variable </a:t>
            </a:r>
          </a:p>
          <a:p>
            <a:pPr algn="ctr" eaLnBrk="1" hangingPunct="1">
              <a:spcBef>
                <a:spcPct val="0"/>
              </a:spcBef>
              <a:buFontTx/>
              <a:buNone/>
            </a:pPr>
            <a:r>
              <a:rPr lang="en-US" altLang="nl-NL" sz="1200">
                <a:latin typeface="Arial" panose="020B0604020202020204" pitchFamily="34" charset="0"/>
              </a:rPr>
              <a:t>structure</a:t>
            </a:r>
          </a:p>
          <a:p>
            <a:pPr algn="ctr" eaLnBrk="1" hangingPunct="1">
              <a:spcBef>
                <a:spcPct val="0"/>
              </a:spcBef>
              <a:buFontTx/>
              <a:buNone/>
            </a:pPr>
            <a:r>
              <a:rPr lang="en-US" altLang="nl-NL" sz="1200">
                <a:latin typeface="Arial" panose="020B0604020202020204" pitchFamily="34" charset="0"/>
              </a:rPr>
              <a:t>composition </a:t>
            </a:r>
          </a:p>
        </p:txBody>
      </p:sp>
      <p:sp>
        <p:nvSpPr>
          <p:cNvPr id="37892" name="Text Box 4">
            <a:extLst>
              <a:ext uri="{FF2B5EF4-FFF2-40B4-BE49-F238E27FC236}">
                <a16:creationId xmlns:a16="http://schemas.microsoft.com/office/drawing/2014/main" id="{005C4D19-F5A6-1BF5-3471-407BB9274960}"/>
              </a:ext>
            </a:extLst>
          </p:cNvPr>
          <p:cNvSpPr txBox="1">
            <a:spLocks noChangeArrowheads="1"/>
          </p:cNvSpPr>
          <p:nvPr/>
        </p:nvSpPr>
        <p:spPr bwMode="auto">
          <a:xfrm>
            <a:off x="1619250" y="1222375"/>
            <a:ext cx="10398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strong </a:t>
            </a:r>
          </a:p>
          <a:p>
            <a:pPr algn="ctr" eaLnBrk="1" hangingPunct="1">
              <a:spcBef>
                <a:spcPct val="0"/>
              </a:spcBef>
              <a:buFontTx/>
              <a:buNone/>
            </a:pPr>
            <a:r>
              <a:rPr lang="en-US" altLang="nl-NL" sz="1200">
                <a:latin typeface="Arial" panose="020B0604020202020204" pitchFamily="34" charset="0"/>
              </a:rPr>
              <a:t>homeostasis</a:t>
            </a:r>
          </a:p>
          <a:p>
            <a:pPr algn="ctr" eaLnBrk="1" hangingPunct="1">
              <a:spcBef>
                <a:spcPct val="0"/>
              </a:spcBef>
              <a:buFontTx/>
              <a:buNone/>
            </a:pPr>
            <a:r>
              <a:rPr lang="en-US" altLang="nl-NL" sz="1200">
                <a:latin typeface="Arial" panose="020B0604020202020204" pitchFamily="34" charset="0"/>
              </a:rPr>
              <a:t>for structure </a:t>
            </a:r>
          </a:p>
        </p:txBody>
      </p:sp>
      <p:sp>
        <p:nvSpPr>
          <p:cNvPr id="37893" name="Text Box 5">
            <a:extLst>
              <a:ext uri="{FF2B5EF4-FFF2-40B4-BE49-F238E27FC236}">
                <a16:creationId xmlns:a16="http://schemas.microsoft.com/office/drawing/2014/main" id="{2F39AD5F-0F89-5814-7A12-996AE28CBBFC}"/>
              </a:ext>
            </a:extLst>
          </p:cNvPr>
          <p:cNvSpPr txBox="1">
            <a:spLocks noChangeArrowheads="1"/>
          </p:cNvSpPr>
          <p:nvPr/>
        </p:nvSpPr>
        <p:spPr bwMode="auto">
          <a:xfrm>
            <a:off x="2752725" y="1400175"/>
            <a:ext cx="146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delay of use of</a:t>
            </a:r>
          </a:p>
          <a:p>
            <a:pPr algn="ctr" eaLnBrk="1" hangingPunct="1">
              <a:spcBef>
                <a:spcPct val="0"/>
              </a:spcBef>
              <a:buFontTx/>
              <a:buNone/>
            </a:pPr>
            <a:r>
              <a:rPr lang="en-US" altLang="nl-NL" sz="1200">
                <a:latin typeface="Arial" panose="020B0604020202020204" pitchFamily="34" charset="0"/>
              </a:rPr>
              <a:t>internal substrates </a:t>
            </a:r>
          </a:p>
        </p:txBody>
      </p:sp>
      <p:sp>
        <p:nvSpPr>
          <p:cNvPr id="37894" name="Text Box 6">
            <a:extLst>
              <a:ext uri="{FF2B5EF4-FFF2-40B4-BE49-F238E27FC236}">
                <a16:creationId xmlns:a16="http://schemas.microsoft.com/office/drawing/2014/main" id="{63B3B505-3399-1D38-79E0-46382CFBF9EE}"/>
              </a:ext>
            </a:extLst>
          </p:cNvPr>
          <p:cNvSpPr txBox="1">
            <a:spLocks noChangeArrowheads="1"/>
          </p:cNvSpPr>
          <p:nvPr/>
        </p:nvSpPr>
        <p:spPr bwMode="auto">
          <a:xfrm>
            <a:off x="4270375" y="13874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increase of</a:t>
            </a:r>
          </a:p>
          <a:p>
            <a:pPr algn="ctr" eaLnBrk="1" hangingPunct="1">
              <a:spcBef>
                <a:spcPct val="0"/>
              </a:spcBef>
              <a:buFontTx/>
              <a:buNone/>
            </a:pPr>
            <a:r>
              <a:rPr lang="en-US" altLang="nl-NL" sz="1200">
                <a:latin typeface="Arial" panose="020B0604020202020204" pitchFamily="34" charset="0"/>
              </a:rPr>
              <a:t>maintenance costs</a:t>
            </a:r>
          </a:p>
        </p:txBody>
      </p:sp>
      <p:sp>
        <p:nvSpPr>
          <p:cNvPr id="37895" name="Text Box 7">
            <a:extLst>
              <a:ext uri="{FF2B5EF4-FFF2-40B4-BE49-F238E27FC236}">
                <a16:creationId xmlns:a16="http://schemas.microsoft.com/office/drawing/2014/main" id="{52CA77E2-0D47-CA92-5E07-035EF9269336}"/>
              </a:ext>
            </a:extLst>
          </p:cNvPr>
          <p:cNvSpPr txBox="1">
            <a:spLocks noChangeArrowheads="1"/>
          </p:cNvSpPr>
          <p:nvPr/>
        </p:nvSpPr>
        <p:spPr bwMode="auto">
          <a:xfrm>
            <a:off x="5992813" y="1196975"/>
            <a:ext cx="13319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internalisation of </a:t>
            </a:r>
          </a:p>
          <a:p>
            <a:pPr algn="ctr" eaLnBrk="1" hangingPunct="1">
              <a:spcBef>
                <a:spcPct val="0"/>
              </a:spcBef>
              <a:buFontTx/>
              <a:buNone/>
            </a:pPr>
            <a:r>
              <a:rPr lang="en-US" altLang="nl-NL" sz="1200">
                <a:latin typeface="Arial" panose="020B0604020202020204" pitchFamily="34" charset="0"/>
              </a:rPr>
              <a:t>maintenance as</a:t>
            </a:r>
          </a:p>
          <a:p>
            <a:pPr algn="ctr" eaLnBrk="1" hangingPunct="1">
              <a:spcBef>
                <a:spcPct val="0"/>
              </a:spcBef>
              <a:buFontTx/>
              <a:buNone/>
            </a:pPr>
            <a:r>
              <a:rPr lang="en-US" altLang="nl-NL" sz="1200">
                <a:latin typeface="Arial" panose="020B0604020202020204" pitchFamily="34" charset="0"/>
              </a:rPr>
              <a:t>demand process</a:t>
            </a:r>
          </a:p>
        </p:txBody>
      </p:sp>
      <p:sp>
        <p:nvSpPr>
          <p:cNvPr id="37896" name="Text Box 8">
            <a:extLst>
              <a:ext uri="{FF2B5EF4-FFF2-40B4-BE49-F238E27FC236}">
                <a16:creationId xmlns:a16="http://schemas.microsoft.com/office/drawing/2014/main" id="{FBFB9925-291D-20FD-94D9-001D54BEB16C}"/>
              </a:ext>
            </a:extLst>
          </p:cNvPr>
          <p:cNvSpPr txBox="1">
            <a:spLocks noChangeArrowheads="1"/>
          </p:cNvSpPr>
          <p:nvPr/>
        </p:nvSpPr>
        <p:spPr bwMode="auto">
          <a:xfrm>
            <a:off x="7477125" y="1417638"/>
            <a:ext cx="155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installation of</a:t>
            </a:r>
          </a:p>
          <a:p>
            <a:pPr algn="ctr" eaLnBrk="1" hangingPunct="1">
              <a:spcBef>
                <a:spcPct val="0"/>
              </a:spcBef>
              <a:buFontTx/>
              <a:buNone/>
            </a:pPr>
            <a:r>
              <a:rPr lang="en-US" altLang="nl-NL" sz="1200">
                <a:latin typeface="Arial" panose="020B0604020202020204" pitchFamily="34" charset="0"/>
              </a:rPr>
              <a:t>maturation program </a:t>
            </a:r>
          </a:p>
        </p:txBody>
      </p:sp>
      <p:sp>
        <p:nvSpPr>
          <p:cNvPr id="37897" name="Text Box 9">
            <a:extLst>
              <a:ext uri="{FF2B5EF4-FFF2-40B4-BE49-F238E27FC236}">
                <a16:creationId xmlns:a16="http://schemas.microsoft.com/office/drawing/2014/main" id="{30DEEE99-4B0A-1CBE-89E4-9225917F9254}"/>
              </a:ext>
            </a:extLst>
          </p:cNvPr>
          <p:cNvSpPr txBox="1">
            <a:spLocks noChangeArrowheads="1"/>
          </p:cNvSpPr>
          <p:nvPr/>
        </p:nvSpPr>
        <p:spPr bwMode="auto">
          <a:xfrm>
            <a:off x="5292725" y="6097588"/>
            <a:ext cx="150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strong homeostasis</a:t>
            </a:r>
          </a:p>
          <a:p>
            <a:pPr algn="ctr" eaLnBrk="1" hangingPunct="1">
              <a:spcBef>
                <a:spcPct val="0"/>
              </a:spcBef>
              <a:buFontTx/>
              <a:buNone/>
            </a:pPr>
            <a:r>
              <a:rPr lang="en-US" altLang="nl-NL" sz="1200">
                <a:latin typeface="Arial" panose="020B0604020202020204" pitchFamily="34" charset="0"/>
              </a:rPr>
              <a:t>for reserve  </a:t>
            </a:r>
          </a:p>
        </p:txBody>
      </p:sp>
      <p:sp>
        <p:nvSpPr>
          <p:cNvPr id="37898" name="Text Box 10">
            <a:extLst>
              <a:ext uri="{FF2B5EF4-FFF2-40B4-BE49-F238E27FC236}">
                <a16:creationId xmlns:a16="http://schemas.microsoft.com/office/drawing/2014/main" id="{838F6D10-7309-88DB-3E6A-884BDF975FE1}"/>
              </a:ext>
            </a:extLst>
          </p:cNvPr>
          <p:cNvSpPr txBox="1">
            <a:spLocks noChangeArrowheads="1"/>
          </p:cNvSpPr>
          <p:nvPr/>
        </p:nvSpPr>
        <p:spPr bwMode="auto">
          <a:xfrm>
            <a:off x="2627313" y="611028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reproduction</a:t>
            </a:r>
          </a:p>
          <a:p>
            <a:pPr algn="ctr" eaLnBrk="1" hangingPunct="1">
              <a:spcBef>
                <a:spcPct val="0"/>
              </a:spcBef>
              <a:buFontTx/>
              <a:buNone/>
            </a:pPr>
            <a:r>
              <a:rPr lang="en-US" altLang="nl-NL" sz="1200">
                <a:latin typeface="Arial" panose="020B0604020202020204" pitchFamily="34" charset="0"/>
              </a:rPr>
              <a:t>juvenile </a:t>
            </a:r>
            <a:r>
              <a:rPr lang="en-US" altLang="nl-NL" sz="1200">
                <a:latin typeface="Arial" panose="020B0604020202020204" pitchFamily="34" charset="0"/>
                <a:sym typeface="Symbol" panose="05050102010706020507" pitchFamily="18" charset="2"/>
              </a:rPr>
              <a:t> </a:t>
            </a:r>
            <a:r>
              <a:rPr lang="en-US" altLang="nl-NL" sz="1200">
                <a:latin typeface="Arial" panose="020B0604020202020204" pitchFamily="34" charset="0"/>
              </a:rPr>
              <a:t>embryo + adult</a:t>
            </a:r>
          </a:p>
        </p:txBody>
      </p:sp>
      <p:pic>
        <p:nvPicPr>
          <p:cNvPr id="37899" name="Picture 11" descr="txp_fig">
            <a:extLst>
              <a:ext uri="{FF2B5EF4-FFF2-40B4-BE49-F238E27FC236}">
                <a16:creationId xmlns:a16="http://schemas.microsoft.com/office/drawing/2014/main" id="{4EBAEA29-E0C8-43B2-2141-2A6F6E07832E}"/>
              </a:ext>
            </a:extLst>
          </p:cNvPr>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250825" y="4418013"/>
            <a:ext cx="1947863"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0" name="Text Box 12">
            <a:extLst>
              <a:ext uri="{FF2B5EF4-FFF2-40B4-BE49-F238E27FC236}">
                <a16:creationId xmlns:a16="http://schemas.microsoft.com/office/drawing/2014/main" id="{E6ABE691-6C98-983D-E03F-3D1030040020}"/>
              </a:ext>
            </a:extLst>
          </p:cNvPr>
          <p:cNvSpPr txBox="1">
            <a:spLocks noChangeArrowheads="1"/>
          </p:cNvSpPr>
          <p:nvPr/>
        </p:nvSpPr>
        <p:spPr bwMode="auto">
          <a:xfrm>
            <a:off x="263525" y="6107113"/>
            <a:ext cx="18573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Kooijman &amp; Troost 2007 </a:t>
            </a:r>
          </a:p>
          <a:p>
            <a:pPr algn="ctr" eaLnBrk="1" hangingPunct="1">
              <a:spcBef>
                <a:spcPct val="0"/>
              </a:spcBef>
              <a:buFontTx/>
              <a:buNone/>
            </a:pPr>
            <a:r>
              <a:rPr lang="en-US" altLang="nl-NL" sz="1200" i="1">
                <a:latin typeface="Arial" panose="020B0604020202020204" pitchFamily="34" charset="0"/>
              </a:rPr>
              <a:t>Biol Rev, </a:t>
            </a:r>
            <a:r>
              <a:rPr lang="en-US" altLang="nl-NL" sz="1200" b="1">
                <a:latin typeface="Arial" panose="020B0604020202020204" pitchFamily="34" charset="0"/>
              </a:rPr>
              <a:t>82</a:t>
            </a:r>
            <a:r>
              <a:rPr lang="en-US" altLang="nl-NL" sz="1200">
                <a:latin typeface="Arial" panose="020B0604020202020204" pitchFamily="34" charset="0"/>
              </a:rPr>
              <a:t>, 1-30</a:t>
            </a:r>
          </a:p>
        </p:txBody>
      </p:sp>
      <p:pic>
        <p:nvPicPr>
          <p:cNvPr id="37901" name="Picture 13" descr="txp_fig">
            <a:extLst>
              <a:ext uri="{FF2B5EF4-FFF2-40B4-BE49-F238E27FC236}">
                <a16:creationId xmlns:a16="http://schemas.microsoft.com/office/drawing/2014/main" id="{672B3654-4CF0-62E4-4242-8F3211C54D50}"/>
              </a:ext>
            </a:extLst>
          </p:cNvPr>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2867025" y="4076700"/>
            <a:ext cx="1560513"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2" name="Picture 14" descr="txp_fig">
            <a:extLst>
              <a:ext uri="{FF2B5EF4-FFF2-40B4-BE49-F238E27FC236}">
                <a16:creationId xmlns:a16="http://schemas.microsoft.com/office/drawing/2014/main" id="{9CBEE330-2452-72E3-32B0-5906C6A7A68C}"/>
              </a:ext>
            </a:extLst>
          </p:cNvPr>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5411788" y="4076700"/>
            <a:ext cx="1247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3" name="Picture 15" descr="txp_fig">
            <a:extLst>
              <a:ext uri="{FF2B5EF4-FFF2-40B4-BE49-F238E27FC236}">
                <a16:creationId xmlns:a16="http://schemas.microsoft.com/office/drawing/2014/main" id="{C3D0D80B-E82A-6F34-7BD6-E9FE681C4513}"/>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7632700" y="1916113"/>
            <a:ext cx="13938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descr="txp_fig">
            <a:extLst>
              <a:ext uri="{FF2B5EF4-FFF2-40B4-BE49-F238E27FC236}">
                <a16:creationId xmlns:a16="http://schemas.microsoft.com/office/drawing/2014/main" id="{89A8BDAF-85BC-46D2-6B21-359D2B2A5B7D}"/>
              </a:ext>
            </a:extLst>
          </p:cNvPr>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6065838" y="1941513"/>
            <a:ext cx="115411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descr="txp_fig">
            <a:extLst>
              <a:ext uri="{FF2B5EF4-FFF2-40B4-BE49-F238E27FC236}">
                <a16:creationId xmlns:a16="http://schemas.microsoft.com/office/drawing/2014/main" id="{8CE0AA51-862A-5F44-CBD3-C4A3AF1720D4}"/>
              </a:ext>
            </a:extLst>
          </p:cNvPr>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4211638" y="2060575"/>
            <a:ext cx="139223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6" name="Picture 18" descr="txp_fig">
            <a:extLst>
              <a:ext uri="{FF2B5EF4-FFF2-40B4-BE49-F238E27FC236}">
                <a16:creationId xmlns:a16="http://schemas.microsoft.com/office/drawing/2014/main" id="{67ACD4EE-7DBD-C105-C527-9C64EAB15705}"/>
              </a:ext>
            </a:extLst>
          </p:cNvPr>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2916238" y="1989138"/>
            <a:ext cx="8699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7" name="Picture 19" descr="txp_fig">
            <a:extLst>
              <a:ext uri="{FF2B5EF4-FFF2-40B4-BE49-F238E27FC236}">
                <a16:creationId xmlns:a16="http://schemas.microsoft.com/office/drawing/2014/main" id="{7BFF08F2-F4FA-FA5B-14BB-39908DB8A806}"/>
              </a:ext>
            </a:extLst>
          </p:cNvPr>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692150" y="2420938"/>
            <a:ext cx="6397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8" name="Picture 20" descr="txp_fig">
            <a:extLst>
              <a:ext uri="{FF2B5EF4-FFF2-40B4-BE49-F238E27FC236}">
                <a16:creationId xmlns:a16="http://schemas.microsoft.com/office/drawing/2014/main" id="{8D47E1A1-A8FA-9380-DD81-E857DB0599E0}"/>
              </a:ext>
            </a:extLst>
          </p:cNvPr>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1908175" y="2563813"/>
            <a:ext cx="538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853" name="Group 21">
            <a:extLst>
              <a:ext uri="{FF2B5EF4-FFF2-40B4-BE49-F238E27FC236}">
                <a16:creationId xmlns:a16="http://schemas.microsoft.com/office/drawing/2014/main" id="{AEA9A077-80A8-E249-ACFD-675DE1FD123B}"/>
              </a:ext>
            </a:extLst>
          </p:cNvPr>
          <p:cNvGrpSpPr>
            <a:grpSpLocks/>
          </p:cNvGrpSpPr>
          <p:nvPr/>
        </p:nvGrpSpPr>
        <p:grpSpPr bwMode="auto">
          <a:xfrm>
            <a:off x="5629275" y="2420938"/>
            <a:ext cx="311150" cy="1008062"/>
            <a:chOff x="3455" y="1570"/>
            <a:chExt cx="196" cy="635"/>
          </a:xfrm>
        </p:grpSpPr>
        <p:sp>
          <p:nvSpPr>
            <p:cNvPr id="37944" name="AutoShape 22">
              <a:extLst>
                <a:ext uri="{FF2B5EF4-FFF2-40B4-BE49-F238E27FC236}">
                  <a16:creationId xmlns:a16="http://schemas.microsoft.com/office/drawing/2014/main" id="{5A84BF0E-2087-D989-E700-5B5AF0D9C4A4}"/>
                </a:ext>
              </a:extLst>
            </p:cNvPr>
            <p:cNvSpPr>
              <a:spLocks noChangeArrowheads="1"/>
            </p:cNvSpPr>
            <p:nvPr/>
          </p:nvSpPr>
          <p:spPr bwMode="auto">
            <a:xfrm rot="5400000">
              <a:off x="3243"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5" name="Text Box 23">
              <a:extLst>
                <a:ext uri="{FF2B5EF4-FFF2-40B4-BE49-F238E27FC236}">
                  <a16:creationId xmlns:a16="http://schemas.microsoft.com/office/drawing/2014/main" id="{A11737DB-577A-8432-EB8F-A0D32FEFDFBF}"/>
                </a:ext>
              </a:extLst>
            </p:cNvPr>
            <p:cNvSpPr txBox="1">
              <a:spLocks noChangeArrowheads="1"/>
            </p:cNvSpPr>
            <p:nvPr/>
          </p:nvSpPr>
          <p:spPr bwMode="auto">
            <a:xfrm>
              <a:off x="3455"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5</a:t>
              </a:r>
            </a:p>
          </p:txBody>
        </p:sp>
      </p:grpSp>
      <p:grpSp>
        <p:nvGrpSpPr>
          <p:cNvPr id="120856" name="Group 24">
            <a:extLst>
              <a:ext uri="{FF2B5EF4-FFF2-40B4-BE49-F238E27FC236}">
                <a16:creationId xmlns:a16="http://schemas.microsoft.com/office/drawing/2014/main" id="{18A48CC5-64BF-7CC3-21AB-6C344E9BB115}"/>
              </a:ext>
            </a:extLst>
          </p:cNvPr>
          <p:cNvGrpSpPr>
            <a:grpSpLocks/>
          </p:cNvGrpSpPr>
          <p:nvPr/>
        </p:nvGrpSpPr>
        <p:grpSpPr bwMode="auto">
          <a:xfrm>
            <a:off x="3995738" y="2420938"/>
            <a:ext cx="311150" cy="1008062"/>
            <a:chOff x="2548" y="1570"/>
            <a:chExt cx="196" cy="635"/>
          </a:xfrm>
        </p:grpSpPr>
        <p:sp>
          <p:nvSpPr>
            <p:cNvPr id="37942" name="AutoShape 25">
              <a:extLst>
                <a:ext uri="{FF2B5EF4-FFF2-40B4-BE49-F238E27FC236}">
                  <a16:creationId xmlns:a16="http://schemas.microsoft.com/office/drawing/2014/main" id="{F459B5BF-73C4-1E09-88C9-68EAFA652D9F}"/>
                </a:ext>
              </a:extLst>
            </p:cNvPr>
            <p:cNvSpPr>
              <a:spLocks noChangeArrowheads="1"/>
            </p:cNvSpPr>
            <p:nvPr/>
          </p:nvSpPr>
          <p:spPr bwMode="auto">
            <a:xfrm rot="5400000">
              <a:off x="2336"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3" name="Text Box 26">
              <a:extLst>
                <a:ext uri="{FF2B5EF4-FFF2-40B4-BE49-F238E27FC236}">
                  <a16:creationId xmlns:a16="http://schemas.microsoft.com/office/drawing/2014/main" id="{75FA012C-B77F-2BFA-7FC2-90157A1021F4}"/>
                </a:ext>
              </a:extLst>
            </p:cNvPr>
            <p:cNvSpPr txBox="1">
              <a:spLocks noChangeArrowheads="1"/>
            </p:cNvSpPr>
            <p:nvPr/>
          </p:nvSpPr>
          <p:spPr bwMode="auto">
            <a:xfrm>
              <a:off x="2548"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4</a:t>
              </a:r>
            </a:p>
          </p:txBody>
        </p:sp>
      </p:grpSp>
      <p:grpSp>
        <p:nvGrpSpPr>
          <p:cNvPr id="120859" name="Group 27">
            <a:extLst>
              <a:ext uri="{FF2B5EF4-FFF2-40B4-BE49-F238E27FC236}">
                <a16:creationId xmlns:a16="http://schemas.microsoft.com/office/drawing/2014/main" id="{C1711274-6F0D-37AE-B630-81D145506B55}"/>
              </a:ext>
            </a:extLst>
          </p:cNvPr>
          <p:cNvGrpSpPr>
            <a:grpSpLocks/>
          </p:cNvGrpSpPr>
          <p:nvPr/>
        </p:nvGrpSpPr>
        <p:grpSpPr bwMode="auto">
          <a:xfrm>
            <a:off x="2484438" y="2400300"/>
            <a:ext cx="311150" cy="1008063"/>
            <a:chOff x="1595" y="1570"/>
            <a:chExt cx="196" cy="635"/>
          </a:xfrm>
        </p:grpSpPr>
        <p:sp>
          <p:nvSpPr>
            <p:cNvPr id="37940" name="AutoShape 28">
              <a:extLst>
                <a:ext uri="{FF2B5EF4-FFF2-40B4-BE49-F238E27FC236}">
                  <a16:creationId xmlns:a16="http://schemas.microsoft.com/office/drawing/2014/main" id="{232017B1-93BE-1629-20B0-965BC169DB11}"/>
                </a:ext>
              </a:extLst>
            </p:cNvPr>
            <p:cNvSpPr>
              <a:spLocks noChangeArrowheads="1"/>
            </p:cNvSpPr>
            <p:nvPr/>
          </p:nvSpPr>
          <p:spPr bwMode="auto">
            <a:xfrm rot="5400000">
              <a:off x="1383"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1" name="Text Box 29">
              <a:extLst>
                <a:ext uri="{FF2B5EF4-FFF2-40B4-BE49-F238E27FC236}">
                  <a16:creationId xmlns:a16="http://schemas.microsoft.com/office/drawing/2014/main" id="{6C750B48-5E44-348D-C2FF-E8978145FEA1}"/>
                </a:ext>
              </a:extLst>
            </p:cNvPr>
            <p:cNvSpPr txBox="1">
              <a:spLocks noChangeArrowheads="1"/>
            </p:cNvSpPr>
            <p:nvPr/>
          </p:nvSpPr>
          <p:spPr bwMode="auto">
            <a:xfrm>
              <a:off x="1595"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3</a:t>
              </a:r>
            </a:p>
          </p:txBody>
        </p:sp>
      </p:grpSp>
      <p:grpSp>
        <p:nvGrpSpPr>
          <p:cNvPr id="120862" name="Group 30">
            <a:extLst>
              <a:ext uri="{FF2B5EF4-FFF2-40B4-BE49-F238E27FC236}">
                <a16:creationId xmlns:a16="http://schemas.microsoft.com/office/drawing/2014/main" id="{D9E352BB-C104-FA35-1E6E-CB2079003585}"/>
              </a:ext>
            </a:extLst>
          </p:cNvPr>
          <p:cNvGrpSpPr>
            <a:grpSpLocks/>
          </p:cNvGrpSpPr>
          <p:nvPr/>
        </p:nvGrpSpPr>
        <p:grpSpPr bwMode="auto">
          <a:xfrm>
            <a:off x="1476375" y="2413000"/>
            <a:ext cx="311150" cy="1008063"/>
            <a:chOff x="937" y="1570"/>
            <a:chExt cx="196" cy="635"/>
          </a:xfrm>
        </p:grpSpPr>
        <p:sp>
          <p:nvSpPr>
            <p:cNvPr id="37938" name="AutoShape 31">
              <a:extLst>
                <a:ext uri="{FF2B5EF4-FFF2-40B4-BE49-F238E27FC236}">
                  <a16:creationId xmlns:a16="http://schemas.microsoft.com/office/drawing/2014/main" id="{7497EEA1-E662-401E-BABE-41F8139FA8F6}"/>
                </a:ext>
              </a:extLst>
            </p:cNvPr>
            <p:cNvSpPr>
              <a:spLocks noChangeArrowheads="1"/>
            </p:cNvSpPr>
            <p:nvPr/>
          </p:nvSpPr>
          <p:spPr bwMode="auto">
            <a:xfrm rot="5400000">
              <a:off x="724"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9" name="Text Box 32">
              <a:extLst>
                <a:ext uri="{FF2B5EF4-FFF2-40B4-BE49-F238E27FC236}">
                  <a16:creationId xmlns:a16="http://schemas.microsoft.com/office/drawing/2014/main" id="{83083961-0FF8-CF8A-7B76-897E4216BA5F}"/>
                </a:ext>
              </a:extLst>
            </p:cNvPr>
            <p:cNvSpPr txBox="1">
              <a:spLocks noChangeArrowheads="1"/>
            </p:cNvSpPr>
            <p:nvPr/>
          </p:nvSpPr>
          <p:spPr bwMode="auto">
            <a:xfrm>
              <a:off x="937" y="17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2</a:t>
              </a:r>
            </a:p>
          </p:txBody>
        </p:sp>
      </p:grpSp>
      <p:grpSp>
        <p:nvGrpSpPr>
          <p:cNvPr id="120865" name="Group 33">
            <a:extLst>
              <a:ext uri="{FF2B5EF4-FFF2-40B4-BE49-F238E27FC236}">
                <a16:creationId xmlns:a16="http://schemas.microsoft.com/office/drawing/2014/main" id="{3BAA3D7C-F21D-547C-D811-D8B20F187F00}"/>
              </a:ext>
            </a:extLst>
          </p:cNvPr>
          <p:cNvGrpSpPr>
            <a:grpSpLocks/>
          </p:cNvGrpSpPr>
          <p:nvPr/>
        </p:nvGrpSpPr>
        <p:grpSpPr bwMode="auto">
          <a:xfrm>
            <a:off x="228600" y="2420938"/>
            <a:ext cx="311150" cy="1008062"/>
            <a:chOff x="144" y="1570"/>
            <a:chExt cx="196" cy="635"/>
          </a:xfrm>
        </p:grpSpPr>
        <p:sp>
          <p:nvSpPr>
            <p:cNvPr id="37936" name="AutoShape 34">
              <a:extLst>
                <a:ext uri="{FF2B5EF4-FFF2-40B4-BE49-F238E27FC236}">
                  <a16:creationId xmlns:a16="http://schemas.microsoft.com/office/drawing/2014/main" id="{DBD34A87-284E-9899-A456-BD8584258556}"/>
                </a:ext>
              </a:extLst>
            </p:cNvPr>
            <p:cNvSpPr>
              <a:spLocks noChangeArrowheads="1"/>
            </p:cNvSpPr>
            <p:nvPr/>
          </p:nvSpPr>
          <p:spPr bwMode="auto">
            <a:xfrm rot="5400000">
              <a:off x="-68"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37937" name="Text Box 35">
              <a:extLst>
                <a:ext uri="{FF2B5EF4-FFF2-40B4-BE49-F238E27FC236}">
                  <a16:creationId xmlns:a16="http://schemas.microsoft.com/office/drawing/2014/main" id="{168552ED-91F5-8FB7-00D8-419D12A319EF}"/>
                </a:ext>
              </a:extLst>
            </p:cNvPr>
            <p:cNvSpPr txBox="1">
              <a:spLocks noChangeArrowheads="1"/>
            </p:cNvSpPr>
            <p:nvPr/>
          </p:nvSpPr>
          <p:spPr bwMode="auto">
            <a:xfrm>
              <a:off x="144" y="17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1</a:t>
              </a:r>
            </a:p>
          </p:txBody>
        </p:sp>
      </p:grpSp>
      <p:sp>
        <p:nvSpPr>
          <p:cNvPr id="37914" name="Text Box 36">
            <a:extLst>
              <a:ext uri="{FF2B5EF4-FFF2-40B4-BE49-F238E27FC236}">
                <a16:creationId xmlns:a16="http://schemas.microsoft.com/office/drawing/2014/main" id="{936C346C-BEC6-D47B-A303-4CCC66A86DAE}"/>
              </a:ext>
            </a:extLst>
          </p:cNvPr>
          <p:cNvSpPr txBox="1">
            <a:spLocks noChangeArrowheads="1"/>
          </p:cNvSpPr>
          <p:nvPr/>
        </p:nvSpPr>
        <p:spPr bwMode="auto">
          <a:xfrm>
            <a:off x="7791450" y="6356350"/>
            <a:ext cx="113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specialization </a:t>
            </a:r>
          </a:p>
          <a:p>
            <a:pPr algn="ctr" eaLnBrk="1" hangingPunct="1">
              <a:spcBef>
                <a:spcPct val="0"/>
              </a:spcBef>
              <a:buFontTx/>
              <a:buNone/>
            </a:pPr>
            <a:r>
              <a:rPr lang="en-US" altLang="nl-NL" sz="1200">
                <a:latin typeface="Arial" panose="020B0604020202020204" pitchFamily="34" charset="0"/>
              </a:rPr>
              <a:t>of structure</a:t>
            </a:r>
          </a:p>
        </p:txBody>
      </p:sp>
      <p:grpSp>
        <p:nvGrpSpPr>
          <p:cNvPr id="120869" name="Group 37">
            <a:extLst>
              <a:ext uri="{FF2B5EF4-FFF2-40B4-BE49-F238E27FC236}">
                <a16:creationId xmlns:a16="http://schemas.microsoft.com/office/drawing/2014/main" id="{46119E51-1260-6D58-6685-217AF14324D9}"/>
              </a:ext>
            </a:extLst>
          </p:cNvPr>
          <p:cNvGrpSpPr>
            <a:grpSpLocks/>
          </p:cNvGrpSpPr>
          <p:nvPr/>
        </p:nvGrpSpPr>
        <p:grpSpPr bwMode="auto">
          <a:xfrm>
            <a:off x="6588125" y="4141788"/>
            <a:ext cx="1008063" cy="366712"/>
            <a:chOff x="4150" y="2614"/>
            <a:chExt cx="635" cy="231"/>
          </a:xfrm>
        </p:grpSpPr>
        <p:sp>
          <p:nvSpPr>
            <p:cNvPr id="37934" name="AutoShape 38">
              <a:extLst>
                <a:ext uri="{FF2B5EF4-FFF2-40B4-BE49-F238E27FC236}">
                  <a16:creationId xmlns:a16="http://schemas.microsoft.com/office/drawing/2014/main" id="{236BB400-0969-1E6C-9198-E3E748C081A9}"/>
                </a:ext>
              </a:extLst>
            </p:cNvPr>
            <p:cNvSpPr>
              <a:spLocks noChangeArrowheads="1"/>
            </p:cNvSpPr>
            <p:nvPr/>
          </p:nvSpPr>
          <p:spPr bwMode="auto">
            <a:xfrm rot="-8295884">
              <a:off x="4150" y="2704"/>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5" name="Text Box 39">
              <a:extLst>
                <a:ext uri="{FF2B5EF4-FFF2-40B4-BE49-F238E27FC236}">
                  <a16:creationId xmlns:a16="http://schemas.microsoft.com/office/drawing/2014/main" id="{8824B31D-F858-C085-AB94-A8DA21E4147D}"/>
                </a:ext>
              </a:extLst>
            </p:cNvPr>
            <p:cNvSpPr txBox="1">
              <a:spLocks noChangeArrowheads="1"/>
            </p:cNvSpPr>
            <p:nvPr/>
          </p:nvSpPr>
          <p:spPr bwMode="auto">
            <a:xfrm>
              <a:off x="4362" y="261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6600"/>
                  </a:solidFill>
                  <a:latin typeface="Arial" panose="020B0604020202020204" pitchFamily="34" charset="0"/>
                </a:rPr>
                <a:t>7</a:t>
              </a:r>
            </a:p>
          </p:txBody>
        </p:sp>
      </p:grpSp>
      <p:grpSp>
        <p:nvGrpSpPr>
          <p:cNvPr id="120872" name="Group 40">
            <a:extLst>
              <a:ext uri="{FF2B5EF4-FFF2-40B4-BE49-F238E27FC236}">
                <a16:creationId xmlns:a16="http://schemas.microsoft.com/office/drawing/2014/main" id="{9CACD586-F5A3-6470-C997-86535D09FD05}"/>
              </a:ext>
            </a:extLst>
          </p:cNvPr>
          <p:cNvGrpSpPr>
            <a:grpSpLocks/>
          </p:cNvGrpSpPr>
          <p:nvPr/>
        </p:nvGrpSpPr>
        <p:grpSpPr bwMode="auto">
          <a:xfrm>
            <a:off x="4643438" y="4292600"/>
            <a:ext cx="482600" cy="1008063"/>
            <a:chOff x="3016" y="2704"/>
            <a:chExt cx="304" cy="635"/>
          </a:xfrm>
        </p:grpSpPr>
        <p:grpSp>
          <p:nvGrpSpPr>
            <p:cNvPr id="37930" name="Group 41">
              <a:extLst>
                <a:ext uri="{FF2B5EF4-FFF2-40B4-BE49-F238E27FC236}">
                  <a16:creationId xmlns:a16="http://schemas.microsoft.com/office/drawing/2014/main" id="{FC06538E-2667-5144-8972-9FB4CAE370A2}"/>
                </a:ext>
              </a:extLst>
            </p:cNvPr>
            <p:cNvGrpSpPr>
              <a:grpSpLocks/>
            </p:cNvGrpSpPr>
            <p:nvPr/>
          </p:nvGrpSpPr>
          <p:grpSpPr bwMode="auto">
            <a:xfrm>
              <a:off x="3016" y="2704"/>
              <a:ext cx="196" cy="635"/>
              <a:chOff x="3092" y="2795"/>
              <a:chExt cx="196" cy="635"/>
            </a:xfrm>
          </p:grpSpPr>
          <p:sp>
            <p:nvSpPr>
              <p:cNvPr id="37932" name="AutoShape 42">
                <a:extLst>
                  <a:ext uri="{FF2B5EF4-FFF2-40B4-BE49-F238E27FC236}">
                    <a16:creationId xmlns:a16="http://schemas.microsoft.com/office/drawing/2014/main" id="{349B9805-276C-2082-21BA-42667DE4F4CC}"/>
                  </a:ext>
                </a:extLst>
              </p:cNvPr>
              <p:cNvSpPr>
                <a:spLocks noChangeArrowheads="1"/>
              </p:cNvSpPr>
              <p:nvPr/>
            </p:nvSpPr>
            <p:spPr bwMode="auto">
              <a:xfrm rot="16200000" flipH="1">
                <a:off x="2872" y="3067"/>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3" name="Text Box 43">
                <a:extLst>
                  <a:ext uri="{FF2B5EF4-FFF2-40B4-BE49-F238E27FC236}">
                    <a16:creationId xmlns:a16="http://schemas.microsoft.com/office/drawing/2014/main" id="{28F15F0E-BFC1-841A-B861-5511F5CAFA87}"/>
                  </a:ext>
                </a:extLst>
              </p:cNvPr>
              <p:cNvSpPr txBox="1">
                <a:spLocks noChangeArrowheads="1"/>
              </p:cNvSpPr>
              <p:nvPr/>
            </p:nvSpPr>
            <p:spPr bwMode="auto">
              <a:xfrm>
                <a:off x="3092" y="29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6600"/>
                    </a:solidFill>
                    <a:latin typeface="Arial" panose="020B0604020202020204" pitchFamily="34" charset="0"/>
                  </a:rPr>
                  <a:t>8</a:t>
                </a:r>
              </a:p>
            </p:txBody>
          </p:sp>
        </p:grpSp>
        <p:sp>
          <p:nvSpPr>
            <p:cNvPr id="37931" name="Text Box 44">
              <a:extLst>
                <a:ext uri="{FF2B5EF4-FFF2-40B4-BE49-F238E27FC236}">
                  <a16:creationId xmlns:a16="http://schemas.microsoft.com/office/drawing/2014/main" id="{ED9BEF75-DDA4-2CA7-C689-48425B07E4F8}"/>
                </a:ext>
              </a:extLst>
            </p:cNvPr>
            <p:cNvSpPr txBox="1">
              <a:spLocks noChangeArrowheads="1"/>
            </p:cNvSpPr>
            <p:nvPr/>
          </p:nvSpPr>
          <p:spPr bwMode="auto">
            <a:xfrm rot="5400000">
              <a:off x="2997" y="2915"/>
              <a:ext cx="4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animals</a:t>
              </a:r>
            </a:p>
          </p:txBody>
        </p:sp>
      </p:grpSp>
      <p:pic>
        <p:nvPicPr>
          <p:cNvPr id="37917" name="Picture 45" descr="txp_fig">
            <a:extLst>
              <a:ext uri="{FF2B5EF4-FFF2-40B4-BE49-F238E27FC236}">
                <a16:creationId xmlns:a16="http://schemas.microsoft.com/office/drawing/2014/main" id="{A5BFA417-90AA-C7B4-C5AE-007ED418A194}"/>
              </a:ext>
            </a:extLst>
          </p:cNvPr>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7019925" y="4652963"/>
            <a:ext cx="20431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18" name="Line 46">
            <a:extLst>
              <a:ext uri="{FF2B5EF4-FFF2-40B4-BE49-F238E27FC236}">
                <a16:creationId xmlns:a16="http://schemas.microsoft.com/office/drawing/2014/main" id="{D8DFC734-504E-7976-9BFF-644B0E6139B2}"/>
              </a:ext>
            </a:extLst>
          </p:cNvPr>
          <p:cNvSpPr>
            <a:spLocks noChangeShapeType="1"/>
          </p:cNvSpPr>
          <p:nvPr/>
        </p:nvSpPr>
        <p:spPr bwMode="auto">
          <a:xfrm>
            <a:off x="323850" y="3933825"/>
            <a:ext cx="7127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7919" name="Line 47">
            <a:extLst>
              <a:ext uri="{FF2B5EF4-FFF2-40B4-BE49-F238E27FC236}">
                <a16:creationId xmlns:a16="http://schemas.microsoft.com/office/drawing/2014/main" id="{5724CEE3-8AC0-1EEF-F98B-7FD67800F830}"/>
              </a:ext>
            </a:extLst>
          </p:cNvPr>
          <p:cNvSpPr>
            <a:spLocks noChangeShapeType="1"/>
          </p:cNvSpPr>
          <p:nvPr/>
        </p:nvSpPr>
        <p:spPr bwMode="auto">
          <a:xfrm flipH="1">
            <a:off x="6532563" y="4149725"/>
            <a:ext cx="1296987" cy="2519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120880" name="Group 48">
            <a:extLst>
              <a:ext uri="{FF2B5EF4-FFF2-40B4-BE49-F238E27FC236}">
                <a16:creationId xmlns:a16="http://schemas.microsoft.com/office/drawing/2014/main" id="{7F746EF3-B16D-D89E-FD20-EBC9E4693EC1}"/>
              </a:ext>
            </a:extLst>
          </p:cNvPr>
          <p:cNvGrpSpPr>
            <a:grpSpLocks/>
          </p:cNvGrpSpPr>
          <p:nvPr/>
        </p:nvGrpSpPr>
        <p:grpSpPr bwMode="auto">
          <a:xfrm>
            <a:off x="7218363" y="2417763"/>
            <a:ext cx="449262" cy="1054100"/>
            <a:chOff x="4547" y="1523"/>
            <a:chExt cx="283" cy="664"/>
          </a:xfrm>
        </p:grpSpPr>
        <p:grpSp>
          <p:nvGrpSpPr>
            <p:cNvPr id="37926" name="Group 49">
              <a:extLst>
                <a:ext uri="{FF2B5EF4-FFF2-40B4-BE49-F238E27FC236}">
                  <a16:creationId xmlns:a16="http://schemas.microsoft.com/office/drawing/2014/main" id="{95EFCD0E-30DB-5A80-EE04-985966C0F91E}"/>
                </a:ext>
              </a:extLst>
            </p:cNvPr>
            <p:cNvGrpSpPr>
              <a:grpSpLocks/>
            </p:cNvGrpSpPr>
            <p:nvPr/>
          </p:nvGrpSpPr>
          <p:grpSpPr bwMode="auto">
            <a:xfrm>
              <a:off x="4634" y="1525"/>
              <a:ext cx="196" cy="635"/>
              <a:chOff x="1051" y="2795"/>
              <a:chExt cx="196" cy="635"/>
            </a:xfrm>
          </p:grpSpPr>
          <p:sp>
            <p:nvSpPr>
              <p:cNvPr id="37928" name="AutoShape 50">
                <a:extLst>
                  <a:ext uri="{FF2B5EF4-FFF2-40B4-BE49-F238E27FC236}">
                    <a16:creationId xmlns:a16="http://schemas.microsoft.com/office/drawing/2014/main" id="{68BA12EA-5CC7-91AE-5E3D-FBEF5F4B0460}"/>
                  </a:ext>
                </a:extLst>
              </p:cNvPr>
              <p:cNvSpPr>
                <a:spLocks noChangeArrowheads="1"/>
              </p:cNvSpPr>
              <p:nvPr/>
            </p:nvSpPr>
            <p:spPr bwMode="auto">
              <a:xfrm rot="5400000">
                <a:off x="839" y="3067"/>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29" name="Text Box 51">
                <a:extLst>
                  <a:ext uri="{FF2B5EF4-FFF2-40B4-BE49-F238E27FC236}">
                    <a16:creationId xmlns:a16="http://schemas.microsoft.com/office/drawing/2014/main" id="{6A92B074-EA40-48FC-94D8-8692D08E686E}"/>
                  </a:ext>
                </a:extLst>
              </p:cNvPr>
              <p:cNvSpPr txBox="1">
                <a:spLocks noChangeArrowheads="1"/>
              </p:cNvSpPr>
              <p:nvPr/>
            </p:nvSpPr>
            <p:spPr bwMode="auto">
              <a:xfrm>
                <a:off x="1051" y="29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6</a:t>
                </a:r>
              </a:p>
            </p:txBody>
          </p:sp>
        </p:grpSp>
        <p:sp>
          <p:nvSpPr>
            <p:cNvPr id="37927" name="Text Box 52">
              <a:extLst>
                <a:ext uri="{FF2B5EF4-FFF2-40B4-BE49-F238E27FC236}">
                  <a16:creationId xmlns:a16="http://schemas.microsoft.com/office/drawing/2014/main" id="{5683B0B1-330B-4475-2A67-3F435E31F69F}"/>
                </a:ext>
              </a:extLst>
            </p:cNvPr>
            <p:cNvSpPr txBox="1">
              <a:spLocks noChangeArrowheads="1"/>
            </p:cNvSpPr>
            <p:nvPr/>
          </p:nvSpPr>
          <p:spPr bwMode="auto">
            <a:xfrm rot="-5400000">
              <a:off x="4302" y="1768"/>
              <a:ext cx="6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prokaryotes</a:t>
              </a:r>
            </a:p>
          </p:txBody>
        </p:sp>
      </p:grpSp>
      <p:grpSp>
        <p:nvGrpSpPr>
          <p:cNvPr id="120885" name="Group 53">
            <a:extLst>
              <a:ext uri="{FF2B5EF4-FFF2-40B4-BE49-F238E27FC236}">
                <a16:creationId xmlns:a16="http://schemas.microsoft.com/office/drawing/2014/main" id="{39FBC2D2-891D-1ED5-726E-BB7224C21DD6}"/>
              </a:ext>
            </a:extLst>
          </p:cNvPr>
          <p:cNvGrpSpPr>
            <a:grpSpLocks/>
          </p:cNvGrpSpPr>
          <p:nvPr/>
        </p:nvGrpSpPr>
        <p:grpSpPr bwMode="auto">
          <a:xfrm>
            <a:off x="7740650" y="4149725"/>
            <a:ext cx="1008063" cy="530225"/>
            <a:chOff x="4876" y="2614"/>
            <a:chExt cx="635" cy="334"/>
          </a:xfrm>
        </p:grpSpPr>
        <p:grpSp>
          <p:nvGrpSpPr>
            <p:cNvPr id="37922" name="Group 54">
              <a:extLst>
                <a:ext uri="{FF2B5EF4-FFF2-40B4-BE49-F238E27FC236}">
                  <a16:creationId xmlns:a16="http://schemas.microsoft.com/office/drawing/2014/main" id="{DDD8B549-27CD-0DAC-5913-E76BD9651727}"/>
                </a:ext>
              </a:extLst>
            </p:cNvPr>
            <p:cNvGrpSpPr>
              <a:grpSpLocks/>
            </p:cNvGrpSpPr>
            <p:nvPr/>
          </p:nvGrpSpPr>
          <p:grpSpPr bwMode="auto">
            <a:xfrm>
              <a:off x="4876" y="2717"/>
              <a:ext cx="635" cy="231"/>
              <a:chOff x="4876" y="2717"/>
              <a:chExt cx="635" cy="231"/>
            </a:xfrm>
          </p:grpSpPr>
          <p:sp>
            <p:nvSpPr>
              <p:cNvPr id="37924" name="AutoShape 55">
                <a:extLst>
                  <a:ext uri="{FF2B5EF4-FFF2-40B4-BE49-F238E27FC236}">
                    <a16:creationId xmlns:a16="http://schemas.microsoft.com/office/drawing/2014/main" id="{880CA94E-7613-540A-252A-3A303E3C3ED1}"/>
                  </a:ext>
                </a:extLst>
              </p:cNvPr>
              <p:cNvSpPr>
                <a:spLocks noChangeArrowheads="1"/>
              </p:cNvSpPr>
              <p:nvPr/>
            </p:nvSpPr>
            <p:spPr bwMode="auto">
              <a:xfrm rot="10800000">
                <a:off x="4876" y="2795"/>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25" name="Text Box 56">
                <a:extLst>
                  <a:ext uri="{FF2B5EF4-FFF2-40B4-BE49-F238E27FC236}">
                    <a16:creationId xmlns:a16="http://schemas.microsoft.com/office/drawing/2014/main" id="{EA8E5FCC-BFF2-115D-2773-09EB536BFFB0}"/>
                  </a:ext>
                </a:extLst>
              </p:cNvPr>
              <p:cNvSpPr txBox="1">
                <a:spLocks noChangeArrowheads="1"/>
              </p:cNvSpPr>
              <p:nvPr/>
            </p:nvSpPr>
            <p:spPr bwMode="auto">
              <a:xfrm>
                <a:off x="5100" y="271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accent1"/>
                    </a:solidFill>
                    <a:latin typeface="Arial" panose="020B0604020202020204" pitchFamily="34" charset="0"/>
                  </a:rPr>
                  <a:t>9</a:t>
                </a:r>
              </a:p>
            </p:txBody>
          </p:sp>
        </p:grpSp>
        <p:sp>
          <p:nvSpPr>
            <p:cNvPr id="37923" name="Text Box 57">
              <a:extLst>
                <a:ext uri="{FF2B5EF4-FFF2-40B4-BE49-F238E27FC236}">
                  <a16:creationId xmlns:a16="http://schemas.microsoft.com/office/drawing/2014/main" id="{F359795D-C717-49C0-BB09-AAFB6BFAFAEF}"/>
                </a:ext>
              </a:extLst>
            </p:cNvPr>
            <p:cNvSpPr txBox="1">
              <a:spLocks noChangeArrowheads="1"/>
            </p:cNvSpPr>
            <p:nvPr/>
          </p:nvSpPr>
          <p:spPr bwMode="auto">
            <a:xfrm>
              <a:off x="4998" y="2614"/>
              <a:ext cx="3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plants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65"/>
                                        </p:tgtEl>
                                        <p:attrNameLst>
                                          <p:attrName>style.visibility</p:attrName>
                                        </p:attrNameLst>
                                      </p:cBhvr>
                                      <p:to>
                                        <p:strVal val="visible"/>
                                      </p:to>
                                    </p:set>
                                    <p:animEffect transition="in" filter="checkerboard(across)">
                                      <p:cBhvr>
                                        <p:cTn id="7" dur="500"/>
                                        <p:tgtEl>
                                          <p:spTgt spid="120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862"/>
                                        </p:tgtEl>
                                        <p:attrNameLst>
                                          <p:attrName>style.visibility</p:attrName>
                                        </p:attrNameLst>
                                      </p:cBhvr>
                                      <p:to>
                                        <p:strVal val="visible"/>
                                      </p:to>
                                    </p:set>
                                    <p:animEffect transition="in" filter="checkerboard(across)">
                                      <p:cBhvr>
                                        <p:cTn id="12" dur="500"/>
                                        <p:tgtEl>
                                          <p:spTgt spid="120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0859"/>
                                        </p:tgtEl>
                                        <p:attrNameLst>
                                          <p:attrName>style.visibility</p:attrName>
                                        </p:attrNameLst>
                                      </p:cBhvr>
                                      <p:to>
                                        <p:strVal val="visible"/>
                                      </p:to>
                                    </p:set>
                                    <p:animEffect transition="in" filter="checkerboard(across)">
                                      <p:cBhvr>
                                        <p:cTn id="17" dur="500"/>
                                        <p:tgtEl>
                                          <p:spTgt spid="120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0856"/>
                                        </p:tgtEl>
                                        <p:attrNameLst>
                                          <p:attrName>style.visibility</p:attrName>
                                        </p:attrNameLst>
                                      </p:cBhvr>
                                      <p:to>
                                        <p:strVal val="visible"/>
                                      </p:to>
                                    </p:set>
                                    <p:animEffect transition="in" filter="checkerboard(across)">
                                      <p:cBhvr>
                                        <p:cTn id="22" dur="500"/>
                                        <p:tgtEl>
                                          <p:spTgt spid="120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0853"/>
                                        </p:tgtEl>
                                        <p:attrNameLst>
                                          <p:attrName>style.visibility</p:attrName>
                                        </p:attrNameLst>
                                      </p:cBhvr>
                                      <p:to>
                                        <p:strVal val="visible"/>
                                      </p:to>
                                    </p:set>
                                    <p:animEffect transition="in" filter="checkerboard(across)">
                                      <p:cBhvr>
                                        <p:cTn id="27" dur="500"/>
                                        <p:tgtEl>
                                          <p:spTgt spid="1208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0880"/>
                                        </p:tgtEl>
                                        <p:attrNameLst>
                                          <p:attrName>style.visibility</p:attrName>
                                        </p:attrNameLst>
                                      </p:cBhvr>
                                      <p:to>
                                        <p:strVal val="visible"/>
                                      </p:to>
                                    </p:set>
                                    <p:animEffect transition="in" filter="checkerboard(across)">
                                      <p:cBhvr>
                                        <p:cTn id="32" dur="500"/>
                                        <p:tgtEl>
                                          <p:spTgt spid="1208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20869"/>
                                        </p:tgtEl>
                                        <p:attrNameLst>
                                          <p:attrName>style.visibility</p:attrName>
                                        </p:attrNameLst>
                                      </p:cBhvr>
                                      <p:to>
                                        <p:strVal val="visible"/>
                                      </p:to>
                                    </p:set>
                                    <p:animEffect transition="in" filter="checkerboard(across)">
                                      <p:cBhvr>
                                        <p:cTn id="37" dur="500"/>
                                        <p:tgtEl>
                                          <p:spTgt spid="1208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20872"/>
                                        </p:tgtEl>
                                        <p:attrNameLst>
                                          <p:attrName>style.visibility</p:attrName>
                                        </p:attrNameLst>
                                      </p:cBhvr>
                                      <p:to>
                                        <p:strVal val="visible"/>
                                      </p:to>
                                    </p:set>
                                    <p:animEffect transition="in" filter="checkerboard(across)">
                                      <p:cBhvr>
                                        <p:cTn id="42" dur="500"/>
                                        <p:tgtEl>
                                          <p:spTgt spid="120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20885"/>
                                        </p:tgtEl>
                                        <p:attrNameLst>
                                          <p:attrName>style.visibility</p:attrName>
                                        </p:attrNameLst>
                                      </p:cBhvr>
                                      <p:to>
                                        <p:strVal val="visible"/>
                                      </p:to>
                                    </p:set>
                                    <p:animEffect transition="in" filter="checkerboard(across)">
                                      <p:cBhvr>
                                        <p:cTn id="47" dur="500"/>
                                        <p:tgtEl>
                                          <p:spTgt spid="12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CABA6CE-EC06-952E-A46A-1DC890925BB2}"/>
              </a:ext>
            </a:extLst>
          </p:cNvPr>
          <p:cNvSpPr>
            <a:spLocks noGrp="1" noChangeArrowheads="1"/>
          </p:cNvSpPr>
          <p:nvPr>
            <p:ph type="title"/>
          </p:nvPr>
        </p:nvSpPr>
        <p:spPr>
          <a:xfrm>
            <a:off x="685800" y="228600"/>
            <a:ext cx="7772400" cy="914400"/>
          </a:xfrm>
        </p:spPr>
        <p:txBody>
          <a:bodyPr/>
          <a:lstStyle/>
          <a:p>
            <a:pPr eaLnBrk="1" hangingPunct="1"/>
            <a:r>
              <a:rPr lang="en-GB" altLang="nl-NL" dirty="0" err="1">
                <a:solidFill>
                  <a:schemeClr val="accent2"/>
                </a:solidFill>
                <a:latin typeface="Arial" panose="020B0604020202020204" pitchFamily="34" charset="0"/>
              </a:rPr>
              <a:t>Symbiogenesis</a:t>
            </a:r>
            <a:endParaRPr lang="en-GB" altLang="nl-NL" sz="1800" dirty="0">
              <a:solidFill>
                <a:schemeClr val="accent2"/>
              </a:solidFill>
              <a:latin typeface="Arial" panose="020B0604020202020204" pitchFamily="34" charset="0"/>
            </a:endParaRPr>
          </a:p>
        </p:txBody>
      </p:sp>
      <p:sp>
        <p:nvSpPr>
          <p:cNvPr id="53251" name="Text Box 3">
            <a:extLst>
              <a:ext uri="{FF2B5EF4-FFF2-40B4-BE49-F238E27FC236}">
                <a16:creationId xmlns:a16="http://schemas.microsoft.com/office/drawing/2014/main" id="{9057A7E1-C865-0C35-C60D-6DC6FB285542}"/>
              </a:ext>
            </a:extLst>
          </p:cNvPr>
          <p:cNvSpPr txBox="1">
            <a:spLocks noChangeArrowheads="1"/>
          </p:cNvSpPr>
          <p:nvPr/>
        </p:nvSpPr>
        <p:spPr bwMode="auto">
          <a:xfrm>
            <a:off x="1685925" y="1141413"/>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2.7 Ga</a:t>
            </a:r>
          </a:p>
        </p:txBody>
      </p:sp>
      <p:sp>
        <p:nvSpPr>
          <p:cNvPr id="53252" name="Text Box 4">
            <a:extLst>
              <a:ext uri="{FF2B5EF4-FFF2-40B4-BE49-F238E27FC236}">
                <a16:creationId xmlns:a16="http://schemas.microsoft.com/office/drawing/2014/main" id="{8F498CB4-C304-12B8-6087-07B8E459C3CD}"/>
              </a:ext>
            </a:extLst>
          </p:cNvPr>
          <p:cNvSpPr txBox="1">
            <a:spLocks noChangeArrowheads="1"/>
          </p:cNvSpPr>
          <p:nvPr/>
        </p:nvSpPr>
        <p:spPr bwMode="auto">
          <a:xfrm>
            <a:off x="3702050" y="1141413"/>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2.1 Ga</a:t>
            </a:r>
          </a:p>
        </p:txBody>
      </p:sp>
      <p:pic>
        <p:nvPicPr>
          <p:cNvPr id="53253" name="Picture 5" descr="symbio_color">
            <a:extLst>
              <a:ext uri="{FF2B5EF4-FFF2-40B4-BE49-F238E27FC236}">
                <a16:creationId xmlns:a16="http://schemas.microsoft.com/office/drawing/2014/main" id="{DDF6B7C5-271A-6C41-F7B4-B5ABA52F2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09700"/>
            <a:ext cx="8839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a:extLst>
              <a:ext uri="{FF2B5EF4-FFF2-40B4-BE49-F238E27FC236}">
                <a16:creationId xmlns:a16="http://schemas.microsoft.com/office/drawing/2014/main" id="{1DF1D2AB-02C0-016D-596E-1CD642961557}"/>
              </a:ext>
            </a:extLst>
          </p:cNvPr>
          <p:cNvSpPr txBox="1">
            <a:spLocks noChangeArrowheads="1"/>
          </p:cNvSpPr>
          <p:nvPr/>
        </p:nvSpPr>
        <p:spPr bwMode="auto">
          <a:xfrm>
            <a:off x="5616575" y="1149350"/>
            <a:ext cx="908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1.27 Ga</a:t>
            </a:r>
          </a:p>
        </p:txBody>
      </p:sp>
      <p:sp>
        <p:nvSpPr>
          <p:cNvPr id="53255" name="Line 7">
            <a:extLst>
              <a:ext uri="{FF2B5EF4-FFF2-40B4-BE49-F238E27FC236}">
                <a16:creationId xmlns:a16="http://schemas.microsoft.com/office/drawing/2014/main" id="{83CB3344-57AA-23E2-77B8-2952ECA24E31}"/>
              </a:ext>
            </a:extLst>
          </p:cNvPr>
          <p:cNvSpPr>
            <a:spLocks noChangeShapeType="1"/>
          </p:cNvSpPr>
          <p:nvPr/>
        </p:nvSpPr>
        <p:spPr bwMode="auto">
          <a:xfrm>
            <a:off x="2627313" y="1341438"/>
            <a:ext cx="10080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L"/>
          </a:p>
        </p:txBody>
      </p:sp>
      <p:sp>
        <p:nvSpPr>
          <p:cNvPr id="53256" name="Text Box 8">
            <a:extLst>
              <a:ext uri="{FF2B5EF4-FFF2-40B4-BE49-F238E27FC236}">
                <a16:creationId xmlns:a16="http://schemas.microsoft.com/office/drawing/2014/main" id="{1D1C389D-C25F-2717-0B05-D804FB66F216}"/>
              </a:ext>
            </a:extLst>
          </p:cNvPr>
          <p:cNvSpPr txBox="1">
            <a:spLocks noChangeArrowheads="1"/>
          </p:cNvSpPr>
          <p:nvPr/>
        </p:nvSpPr>
        <p:spPr bwMode="auto">
          <a:xfrm>
            <a:off x="2457450" y="1303338"/>
            <a:ext cx="13684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600">
                <a:latin typeface="Arial" panose="020B0604020202020204" pitchFamily="34" charset="0"/>
              </a:rPr>
              <a:t>phagocytosis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1C9528-9DB3-76EA-95BD-DE9BE3B44EA0}"/>
              </a:ext>
            </a:extLst>
          </p:cNvPr>
          <p:cNvSpPr>
            <a:spLocks noChangeArrowheads="1"/>
          </p:cNvSpPr>
          <p:nvPr/>
        </p:nvSpPr>
        <p:spPr bwMode="auto">
          <a:xfrm>
            <a:off x="2197100" y="3008313"/>
            <a:ext cx="5354638" cy="1616075"/>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27" name="Rectangle 3">
            <a:extLst>
              <a:ext uri="{FF2B5EF4-FFF2-40B4-BE49-F238E27FC236}">
                <a16:creationId xmlns:a16="http://schemas.microsoft.com/office/drawing/2014/main" id="{D6D8B88B-21ED-A0DD-EAC2-48747BF97701}"/>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individuals </a:t>
            </a:r>
            <a:r>
              <a:rPr lang="en-US" altLang="nl-NL" dirty="0">
                <a:solidFill>
                  <a:schemeClr val="accent2"/>
                </a:solidFill>
                <a:latin typeface="Arial" panose="020B0604020202020204" pitchFamily="34" charset="0"/>
                <a:sym typeface="Symbol" panose="05050102010706020507" pitchFamily="18" charset="2"/>
              </a:rPr>
              <a:t></a:t>
            </a:r>
            <a:r>
              <a:rPr lang="en-US" altLang="nl-NL" dirty="0">
                <a:solidFill>
                  <a:schemeClr val="accent2"/>
                </a:solidFill>
                <a:latin typeface="Arial" panose="020B0604020202020204" pitchFamily="34" charset="0"/>
              </a:rPr>
              <a:t> populations</a:t>
            </a:r>
            <a:endParaRPr lang="nl-NL" altLang="nl-NL" sz="1800" dirty="0">
              <a:solidFill>
                <a:schemeClr val="accent2"/>
              </a:solidFill>
              <a:latin typeface="Arial" panose="020B0604020202020204" pitchFamily="34" charset="0"/>
            </a:endParaRPr>
          </a:p>
        </p:txBody>
      </p:sp>
      <p:sp>
        <p:nvSpPr>
          <p:cNvPr id="26628" name="Rectangle 4">
            <a:extLst>
              <a:ext uri="{FF2B5EF4-FFF2-40B4-BE49-F238E27FC236}">
                <a16:creationId xmlns:a16="http://schemas.microsoft.com/office/drawing/2014/main" id="{CE8033DC-297F-6239-F612-253788085DA8}"/>
              </a:ext>
            </a:extLst>
          </p:cNvPr>
          <p:cNvSpPr>
            <a:spLocks noGrp="1" noChangeArrowheads="1"/>
          </p:cNvSpPr>
          <p:nvPr>
            <p:ph type="body" idx="1"/>
          </p:nvPr>
        </p:nvSpPr>
        <p:spPr/>
        <p:txBody>
          <a:bodyPr/>
          <a:lstStyle/>
          <a:p>
            <a:pPr eaLnBrk="1" hangingPunct="1">
              <a:buFontTx/>
              <a:buNone/>
            </a:pPr>
            <a:r>
              <a:rPr lang="en-US" altLang="nl-NL" sz="1800" dirty="0">
                <a:latin typeface="Arial" panose="020B0604020202020204" pitchFamily="34" charset="0"/>
              </a:rPr>
              <a:t>Steady state: Euler-</a:t>
            </a:r>
            <a:r>
              <a:rPr lang="en-US" altLang="nl-NL" sz="1800" dirty="0" err="1">
                <a:latin typeface="Arial" panose="020B0604020202020204" pitchFamily="34" charset="0"/>
              </a:rPr>
              <a:t>Lotka</a:t>
            </a:r>
            <a:r>
              <a:rPr lang="en-US" altLang="nl-NL" sz="1800" dirty="0">
                <a:latin typeface="Arial" panose="020B0604020202020204" pitchFamily="34" charset="0"/>
              </a:rPr>
              <a:t> equation in constant environments</a:t>
            </a:r>
          </a:p>
        </p:txBody>
      </p:sp>
      <p:graphicFrame>
        <p:nvGraphicFramePr>
          <p:cNvPr id="26629" name="Object 5">
            <a:extLst>
              <a:ext uri="{FF2B5EF4-FFF2-40B4-BE49-F238E27FC236}">
                <a16:creationId xmlns:a16="http://schemas.microsoft.com/office/drawing/2014/main" id="{0E4FDE54-F97E-FFD6-6663-F3A46C332FA1}"/>
              </a:ext>
            </a:extLst>
          </p:cNvPr>
          <p:cNvGraphicFramePr>
            <a:graphicFrameLocks noChangeAspect="1"/>
          </p:cNvGraphicFramePr>
          <p:nvPr/>
        </p:nvGraphicFramePr>
        <p:xfrm>
          <a:off x="2713038" y="3068638"/>
          <a:ext cx="4318000" cy="1547812"/>
        </p:xfrm>
        <a:graphic>
          <a:graphicData uri="http://schemas.openxmlformats.org/presentationml/2006/ole">
            <mc:AlternateContent xmlns:mc="http://schemas.openxmlformats.org/markup-compatibility/2006">
              <mc:Choice xmlns:v="urn:schemas-microsoft-com:vml" Requires="v">
                <p:oleObj name="Equation" r:id="rId2" imgW="1346200" imgH="482600" progId="Equation.3">
                  <p:embed/>
                </p:oleObj>
              </mc:Choice>
              <mc:Fallback>
                <p:oleObj name="Equation" r:id="rId2" imgW="1346200" imgH="482600" progId="Equation.3">
                  <p:embed/>
                  <p:pic>
                    <p:nvPicPr>
                      <p:cNvPr id="26629" name="Object 5">
                        <a:extLst>
                          <a:ext uri="{FF2B5EF4-FFF2-40B4-BE49-F238E27FC236}">
                            <a16:creationId xmlns:a16="http://schemas.microsoft.com/office/drawing/2014/main" id="{0E4FDE54-F97E-FFD6-6663-F3A46C33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3068638"/>
                        <a:ext cx="4318000" cy="154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950" name="Group 6">
            <a:extLst>
              <a:ext uri="{FF2B5EF4-FFF2-40B4-BE49-F238E27FC236}">
                <a16:creationId xmlns:a16="http://schemas.microsoft.com/office/drawing/2014/main" id="{2ABB3F78-0162-1A35-6C42-D96230D3D5F4}"/>
              </a:ext>
            </a:extLst>
          </p:cNvPr>
          <p:cNvGrpSpPr>
            <a:grpSpLocks/>
          </p:cNvGrpSpPr>
          <p:nvPr/>
        </p:nvGrpSpPr>
        <p:grpSpPr bwMode="auto">
          <a:xfrm>
            <a:off x="2587625" y="3492500"/>
            <a:ext cx="3143250" cy="1754188"/>
            <a:chOff x="1190" y="2064"/>
            <a:chExt cx="2642" cy="1803"/>
          </a:xfrm>
        </p:grpSpPr>
        <p:sp>
          <p:nvSpPr>
            <p:cNvPr id="26637" name="Oval 7">
              <a:extLst>
                <a:ext uri="{FF2B5EF4-FFF2-40B4-BE49-F238E27FC236}">
                  <a16:creationId xmlns:a16="http://schemas.microsoft.com/office/drawing/2014/main" id="{0B25CD6C-74D6-6424-CF0B-57CD16D92DF1}"/>
                </a:ext>
              </a:extLst>
            </p:cNvPr>
            <p:cNvSpPr>
              <a:spLocks noChangeArrowheads="1"/>
            </p:cNvSpPr>
            <p:nvPr/>
          </p:nvSpPr>
          <p:spPr bwMode="auto">
            <a:xfrm>
              <a:off x="2208" y="2064"/>
              <a:ext cx="1624" cy="7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38" name="Freeform 8">
              <a:extLst>
                <a:ext uri="{FF2B5EF4-FFF2-40B4-BE49-F238E27FC236}">
                  <a16:creationId xmlns:a16="http://schemas.microsoft.com/office/drawing/2014/main" id="{184D39B8-9CB9-5751-DA0A-64564DF4DB1C}"/>
                </a:ext>
              </a:extLst>
            </p:cNvPr>
            <p:cNvSpPr>
              <a:spLocks/>
            </p:cNvSpPr>
            <p:nvPr/>
          </p:nvSpPr>
          <p:spPr bwMode="auto">
            <a:xfrm rot="8705533">
              <a:off x="2528" y="2928"/>
              <a:ext cx="565" cy="352"/>
            </a:xfrm>
            <a:custGeom>
              <a:avLst/>
              <a:gdLst>
                <a:gd name="T0" fmla="*/ 0 w 744"/>
                <a:gd name="T1" fmla="*/ 352 h 624"/>
                <a:gd name="T2" fmla="*/ 237 w 744"/>
                <a:gd name="T3" fmla="*/ 108 h 624"/>
                <a:gd name="T4" fmla="*/ 565 w 744"/>
                <a:gd name="T5" fmla="*/ 0 h 624"/>
                <a:gd name="T6" fmla="*/ 0 60000 65536"/>
                <a:gd name="T7" fmla="*/ 0 60000 65536"/>
                <a:gd name="T8" fmla="*/ 0 60000 65536"/>
              </a:gdLst>
              <a:ahLst/>
              <a:cxnLst>
                <a:cxn ang="T6">
                  <a:pos x="T0" y="T1"/>
                </a:cxn>
                <a:cxn ang="T7">
                  <a:pos x="T2" y="T3"/>
                </a:cxn>
                <a:cxn ang="T8">
                  <a:pos x="T4" y="T5"/>
                </a:cxn>
              </a:cxnLst>
              <a:rect l="0" t="0" r="r" b="b"/>
              <a:pathLst>
                <a:path w="744" h="624">
                  <a:moveTo>
                    <a:pt x="0" y="624"/>
                  </a:moveTo>
                  <a:cubicBezTo>
                    <a:pt x="94" y="460"/>
                    <a:pt x="188" y="296"/>
                    <a:pt x="312" y="192"/>
                  </a:cubicBezTo>
                  <a:cubicBezTo>
                    <a:pt x="436" y="88"/>
                    <a:pt x="590" y="44"/>
                    <a:pt x="744" y="0"/>
                  </a:cubicBez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6639" name="Text Box 9">
              <a:extLst>
                <a:ext uri="{FF2B5EF4-FFF2-40B4-BE49-F238E27FC236}">
                  <a16:creationId xmlns:a16="http://schemas.microsoft.com/office/drawing/2014/main" id="{E67FAE71-0A11-32D0-910E-A9CA82A52EEB}"/>
                </a:ext>
              </a:extLst>
            </p:cNvPr>
            <p:cNvSpPr txBox="1">
              <a:spLocks noChangeArrowheads="1"/>
            </p:cNvSpPr>
            <p:nvPr/>
          </p:nvSpPr>
          <p:spPr bwMode="auto">
            <a:xfrm>
              <a:off x="1190" y="3397"/>
              <a:ext cx="227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i="1">
                  <a:latin typeface="Arial" panose="020B0604020202020204" pitchFamily="34" charset="0"/>
                </a:rPr>
                <a:t>specified by model</a:t>
              </a:r>
              <a:endParaRPr lang="en-US" altLang="nl-NL" i="1" baseline="-25000">
                <a:latin typeface="Arial" panose="020B0604020202020204" pitchFamily="34" charset="0"/>
              </a:endParaRPr>
            </a:p>
          </p:txBody>
        </p:sp>
      </p:grpSp>
      <p:grpSp>
        <p:nvGrpSpPr>
          <p:cNvPr id="82954" name="Group 10">
            <a:extLst>
              <a:ext uri="{FF2B5EF4-FFF2-40B4-BE49-F238E27FC236}">
                <a16:creationId xmlns:a16="http://schemas.microsoft.com/office/drawing/2014/main" id="{590638B6-1080-3F43-018C-29C802649A34}"/>
              </a:ext>
            </a:extLst>
          </p:cNvPr>
          <p:cNvGrpSpPr>
            <a:grpSpLocks/>
          </p:cNvGrpSpPr>
          <p:nvPr/>
        </p:nvGrpSpPr>
        <p:grpSpPr bwMode="auto">
          <a:xfrm>
            <a:off x="5038725" y="3492500"/>
            <a:ext cx="3063875" cy="1670050"/>
            <a:chOff x="3246" y="2144"/>
            <a:chExt cx="2789" cy="1572"/>
          </a:xfrm>
        </p:grpSpPr>
        <p:sp>
          <p:nvSpPr>
            <p:cNvPr id="26634" name="Oval 11">
              <a:extLst>
                <a:ext uri="{FF2B5EF4-FFF2-40B4-BE49-F238E27FC236}">
                  <a16:creationId xmlns:a16="http://schemas.microsoft.com/office/drawing/2014/main" id="{07244F15-97CD-BE4E-DCAD-09832FEAFCB0}"/>
                </a:ext>
              </a:extLst>
            </p:cNvPr>
            <p:cNvSpPr>
              <a:spLocks noChangeArrowheads="1"/>
            </p:cNvSpPr>
            <p:nvPr/>
          </p:nvSpPr>
          <p:spPr bwMode="auto">
            <a:xfrm>
              <a:off x="4024" y="2144"/>
              <a:ext cx="368" cy="3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35" name="Freeform 12">
              <a:extLst>
                <a:ext uri="{FF2B5EF4-FFF2-40B4-BE49-F238E27FC236}">
                  <a16:creationId xmlns:a16="http://schemas.microsoft.com/office/drawing/2014/main" id="{1B8B82BE-3DB2-C9F0-0AA4-0008F84F83ED}"/>
                </a:ext>
              </a:extLst>
            </p:cNvPr>
            <p:cNvSpPr>
              <a:spLocks/>
            </p:cNvSpPr>
            <p:nvPr/>
          </p:nvSpPr>
          <p:spPr bwMode="auto">
            <a:xfrm rot="8705533">
              <a:off x="3715" y="2642"/>
              <a:ext cx="709" cy="515"/>
            </a:xfrm>
            <a:custGeom>
              <a:avLst/>
              <a:gdLst>
                <a:gd name="T0" fmla="*/ 0 w 744"/>
                <a:gd name="T1" fmla="*/ 515 h 624"/>
                <a:gd name="T2" fmla="*/ 297 w 744"/>
                <a:gd name="T3" fmla="*/ 158 h 624"/>
                <a:gd name="T4" fmla="*/ 709 w 744"/>
                <a:gd name="T5" fmla="*/ 0 h 624"/>
                <a:gd name="T6" fmla="*/ 0 60000 65536"/>
                <a:gd name="T7" fmla="*/ 0 60000 65536"/>
                <a:gd name="T8" fmla="*/ 0 60000 65536"/>
              </a:gdLst>
              <a:ahLst/>
              <a:cxnLst>
                <a:cxn ang="T6">
                  <a:pos x="T0" y="T1"/>
                </a:cxn>
                <a:cxn ang="T7">
                  <a:pos x="T2" y="T3"/>
                </a:cxn>
                <a:cxn ang="T8">
                  <a:pos x="T4" y="T5"/>
                </a:cxn>
              </a:cxnLst>
              <a:rect l="0" t="0" r="r" b="b"/>
              <a:pathLst>
                <a:path w="744" h="624">
                  <a:moveTo>
                    <a:pt x="0" y="624"/>
                  </a:moveTo>
                  <a:cubicBezTo>
                    <a:pt x="94" y="460"/>
                    <a:pt x="188" y="296"/>
                    <a:pt x="312" y="192"/>
                  </a:cubicBezTo>
                  <a:cubicBezTo>
                    <a:pt x="436" y="88"/>
                    <a:pt x="590" y="44"/>
                    <a:pt x="744" y="0"/>
                  </a:cubicBez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6636" name="Text Box 13">
              <a:extLst>
                <a:ext uri="{FF2B5EF4-FFF2-40B4-BE49-F238E27FC236}">
                  <a16:creationId xmlns:a16="http://schemas.microsoft.com/office/drawing/2014/main" id="{75B4D3F9-E752-5570-C131-A09B1F566948}"/>
                </a:ext>
              </a:extLst>
            </p:cNvPr>
            <p:cNvSpPr txBox="1">
              <a:spLocks noChangeArrowheads="1"/>
            </p:cNvSpPr>
            <p:nvPr/>
          </p:nvSpPr>
          <p:spPr bwMode="auto">
            <a:xfrm>
              <a:off x="3246" y="3286"/>
              <a:ext cx="2789"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i="1">
                  <a:latin typeface="Arial" panose="020B0604020202020204" pitchFamily="34" charset="0"/>
                </a:rPr>
                <a:t>   specific growth rate</a:t>
              </a:r>
              <a:endParaRPr lang="en-US" altLang="nl-NL" i="1" baseline="-25000">
                <a:latin typeface="Arial" panose="020B0604020202020204" pitchFamily="34" charset="0"/>
              </a:endParaRPr>
            </a:p>
          </p:txBody>
        </p:sp>
      </p:grpSp>
      <p:graphicFrame>
        <p:nvGraphicFramePr>
          <p:cNvPr id="26632" name="Object 14">
            <a:extLst>
              <a:ext uri="{FF2B5EF4-FFF2-40B4-BE49-F238E27FC236}">
                <a16:creationId xmlns:a16="http://schemas.microsoft.com/office/drawing/2014/main" id="{CD5046B1-DC08-61DE-881C-D39D43645CAE}"/>
              </a:ext>
            </a:extLst>
          </p:cNvPr>
          <p:cNvGraphicFramePr>
            <a:graphicFrameLocks noChangeAspect="1"/>
          </p:cNvGraphicFramePr>
          <p:nvPr/>
        </p:nvGraphicFramePr>
        <p:xfrm>
          <a:off x="479425" y="5503863"/>
          <a:ext cx="7339013" cy="1000125"/>
        </p:xfrm>
        <a:graphic>
          <a:graphicData uri="http://schemas.openxmlformats.org/presentationml/2006/ole">
            <mc:AlternateContent xmlns:mc="http://schemas.openxmlformats.org/markup-compatibility/2006">
              <mc:Choice xmlns:v="urn:schemas-microsoft-com:vml" Requires="v">
                <p:oleObj name="Equation" r:id="rId4" imgW="2984500" imgH="406400" progId="Equation.3">
                  <p:embed/>
                </p:oleObj>
              </mc:Choice>
              <mc:Fallback>
                <p:oleObj name="Equation" r:id="rId4" imgW="2984500" imgH="406400" progId="Equation.3">
                  <p:embed/>
                  <p:pic>
                    <p:nvPicPr>
                      <p:cNvPr id="26632" name="Object 14">
                        <a:extLst>
                          <a:ext uri="{FF2B5EF4-FFF2-40B4-BE49-F238E27FC236}">
                            <a16:creationId xmlns:a16="http://schemas.microsoft.com/office/drawing/2014/main" id="{CD5046B1-DC08-61DE-881C-D39D43645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5503863"/>
                        <a:ext cx="7339013"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54"/>
                                        </p:tgtEl>
                                        <p:attrNameLst>
                                          <p:attrName>style.visibility</p:attrName>
                                        </p:attrNameLst>
                                      </p:cBhvr>
                                      <p:to>
                                        <p:strVal val="visible"/>
                                      </p:to>
                                    </p:set>
                                    <p:animEffect transition="in" filter="dissolve">
                                      <p:cBhvr>
                                        <p:cTn id="12"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AA2AA836-90ED-5DF3-B3B6-7FD05FF82E8A}"/>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Conversion efficiency </a:t>
            </a:r>
            <a:endParaRPr lang="en-GB" altLang="nl-NL" sz="1800" dirty="0">
              <a:solidFill>
                <a:schemeClr val="accent2"/>
              </a:solidFill>
              <a:latin typeface="Arial" panose="020B0604020202020204" pitchFamily="34" charset="0"/>
            </a:endParaRPr>
          </a:p>
        </p:txBody>
      </p:sp>
      <p:sp>
        <p:nvSpPr>
          <p:cNvPr id="3075" name="Text Box 1027">
            <a:extLst>
              <a:ext uri="{FF2B5EF4-FFF2-40B4-BE49-F238E27FC236}">
                <a16:creationId xmlns:a16="http://schemas.microsoft.com/office/drawing/2014/main" id="{FFCA5A3D-0E40-CED6-9AA0-72DE245EEC69}"/>
              </a:ext>
            </a:extLst>
          </p:cNvPr>
          <p:cNvSpPr txBox="1">
            <a:spLocks noChangeArrowheads="1"/>
          </p:cNvSpPr>
          <p:nvPr/>
        </p:nvSpPr>
        <p:spPr bwMode="auto">
          <a:xfrm>
            <a:off x="179388" y="2325688"/>
            <a:ext cx="88233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Individual: </a:t>
            </a:r>
            <a:r>
              <a:rPr lang="en-US" altLang="nl-NL" sz="1600">
                <a:latin typeface="Arial" panose="020B0604020202020204" pitchFamily="34" charset="0"/>
              </a:rPr>
              <a:t>Consider a young dog and an adult (fully grown) one</a:t>
            </a:r>
          </a:p>
          <a:p>
            <a:pPr eaLnBrk="1" hangingPunct="1"/>
            <a:r>
              <a:rPr lang="en-US" altLang="nl-NL" sz="1600">
                <a:latin typeface="Arial" panose="020B0604020202020204" pitchFamily="34" charset="0"/>
              </a:rPr>
              <a:t>  we daily give them both some food, which they eat all happily</a:t>
            </a:r>
          </a:p>
          <a:p>
            <a:pPr eaLnBrk="1" hangingPunct="1"/>
            <a:r>
              <a:rPr lang="en-US" altLang="nl-NL" sz="1600">
                <a:latin typeface="Arial" panose="020B0604020202020204" pitchFamily="34" charset="0"/>
              </a:rPr>
              <a:t>  efficiency of conversion food </a:t>
            </a:r>
            <a:r>
              <a:rPr lang="en-US" altLang="nl-NL" sz="1600">
                <a:latin typeface="Arial" panose="020B0604020202020204" pitchFamily="34" charset="0"/>
                <a:sym typeface="Symbol" panose="05050102010706020507" pitchFamily="18" charset="2"/>
              </a:rPr>
              <a:t> dog &gt; 0 for young; = 0 for adult</a:t>
            </a:r>
          </a:p>
          <a:p>
            <a:pPr eaLnBrk="1" hangingPunct="1"/>
            <a:r>
              <a:rPr lang="en-US" altLang="nl-NL" sz="1600">
                <a:latin typeface="Arial" panose="020B0604020202020204" pitchFamily="34" charset="0"/>
                <a:sym typeface="Symbol" panose="05050102010706020507" pitchFamily="18" charset="2"/>
              </a:rPr>
              <a:t>  dog’s physiology controls efficiency</a:t>
            </a:r>
          </a:p>
          <a:p>
            <a:pPr eaLnBrk="1" hangingPunct="1"/>
            <a:endParaRPr lang="en-US" altLang="nl-NL" sz="1600">
              <a:latin typeface="Arial" panose="020B0604020202020204" pitchFamily="34" charset="0"/>
              <a:sym typeface="Symbol" panose="05050102010706020507" pitchFamily="18" charset="2"/>
            </a:endParaRPr>
          </a:p>
          <a:p>
            <a:pPr eaLnBrk="1" hangingPunct="1"/>
            <a:r>
              <a:rPr lang="en-US" altLang="nl-NL">
                <a:latin typeface="Arial" panose="020B0604020202020204" pitchFamily="34" charset="0"/>
                <a:sym typeface="Symbol" panose="05050102010706020507" pitchFamily="18" charset="2"/>
              </a:rPr>
              <a:t>Population: </a:t>
            </a:r>
            <a:r>
              <a:rPr lang="en-US" altLang="nl-NL" sz="1600">
                <a:latin typeface="Arial" panose="020B0604020202020204" pitchFamily="34" charset="0"/>
                <a:sym typeface="Symbol" panose="05050102010706020507" pitchFamily="18" charset="2"/>
              </a:rPr>
              <a:t>Consider a manager of a carp pond who daily orders 1 lorry grain for his carps</a:t>
            </a:r>
          </a:p>
          <a:p>
            <a:pPr eaLnBrk="1" hangingPunct="1"/>
            <a:r>
              <a:rPr lang="en-US" altLang="nl-NL" sz="1600">
                <a:latin typeface="Arial" panose="020B0604020202020204" pitchFamily="34" charset="0"/>
                <a:sym typeface="Symbol" panose="05050102010706020507" pitchFamily="18" charset="2"/>
              </a:rPr>
              <a:t>  if he does not harvest fish: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0 at steady state</a:t>
            </a:r>
          </a:p>
          <a:p>
            <a:pPr eaLnBrk="1" hangingPunct="1"/>
            <a:r>
              <a:rPr lang="en-US" altLang="nl-NL" sz="1600">
                <a:latin typeface="Arial" panose="020B0604020202020204" pitchFamily="34" charset="0"/>
                <a:sym typeface="Symbol" panose="05050102010706020507" pitchFamily="18" charset="2"/>
              </a:rPr>
              <a:t>  if he takes 1 fish per day: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very low at steady state</a:t>
            </a:r>
          </a:p>
          <a:p>
            <a:pPr eaLnBrk="1" hangingPunct="1"/>
            <a:r>
              <a:rPr lang="en-GB" altLang="nl-NL" sz="1600">
                <a:latin typeface="Arial" panose="020B0604020202020204" pitchFamily="34" charset="0"/>
                <a:sym typeface="Symbol" panose="05050102010706020507" pitchFamily="18" charset="2"/>
              </a:rPr>
              <a:t>  </a:t>
            </a:r>
            <a:r>
              <a:rPr lang="en-US" altLang="nl-NL" sz="1600">
                <a:latin typeface="Arial" panose="020B0604020202020204" pitchFamily="34" charset="0"/>
                <a:sym typeface="Symbol" panose="05050102010706020507" pitchFamily="18" charset="2"/>
              </a:rPr>
              <a:t>if he takes 100 fish per day: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higher at steady state</a:t>
            </a:r>
          </a:p>
          <a:p>
            <a:pPr eaLnBrk="1" hangingPunct="1"/>
            <a:r>
              <a:rPr lang="en-GB" altLang="nl-NL" sz="1600">
                <a:latin typeface="Arial" panose="020B0604020202020204" pitchFamily="34" charset="0"/>
                <a:sym typeface="Symbol" panose="05050102010706020507" pitchFamily="18" charset="2"/>
              </a:rPr>
              <a:t>  manager controls efficiency, fish physiology only sets constraints for maximum efficiency </a:t>
            </a:r>
          </a:p>
          <a:p>
            <a:pPr eaLnBrk="1" hangingPunct="1"/>
            <a:endParaRPr lang="en-GB" altLang="nl-NL" sz="1600">
              <a:latin typeface="Arial" panose="020B0604020202020204" pitchFamily="34" charset="0"/>
              <a:sym typeface="Symbol" panose="05050102010706020507" pitchFamily="18" charset="2"/>
            </a:endParaRPr>
          </a:p>
          <a:p>
            <a:pPr eaLnBrk="1" hangingPunct="1"/>
            <a:r>
              <a:rPr lang="en-GB" altLang="nl-NL">
                <a:latin typeface="Arial" panose="020B0604020202020204" pitchFamily="34" charset="0"/>
                <a:sym typeface="Symbol" panose="05050102010706020507" pitchFamily="18" charset="2"/>
              </a:rPr>
              <a:t>Conclusion:</a:t>
            </a:r>
            <a:r>
              <a:rPr lang="en-GB" altLang="nl-NL" sz="1600">
                <a:latin typeface="Arial" panose="020B0604020202020204" pitchFamily="34" charset="0"/>
                <a:sym typeface="Symbol" panose="05050102010706020507" pitchFamily="18" charset="2"/>
              </a:rPr>
              <a:t> Control of conversion efficiency is sensitive to level of organisation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a:extLst>
              <a:ext uri="{FF2B5EF4-FFF2-40B4-BE49-F238E27FC236}">
                <a16:creationId xmlns:a16="http://schemas.microsoft.com/office/drawing/2014/main" id="{CBBEE682-74F0-F5D8-9B55-91E8D7EE9445}"/>
              </a:ext>
            </a:extLst>
          </p:cNvPr>
          <p:cNvGrpSpPr>
            <a:grpSpLocks/>
          </p:cNvGrpSpPr>
          <p:nvPr/>
        </p:nvGrpSpPr>
        <p:grpSpPr bwMode="auto">
          <a:xfrm>
            <a:off x="395288" y="2349500"/>
            <a:ext cx="5376862" cy="4122738"/>
            <a:chOff x="1008" y="1483"/>
            <a:chExt cx="3387" cy="2597"/>
          </a:xfrm>
        </p:grpSpPr>
        <p:sp>
          <p:nvSpPr>
            <p:cNvPr id="56323" name="Line 3">
              <a:extLst>
                <a:ext uri="{FF2B5EF4-FFF2-40B4-BE49-F238E27FC236}">
                  <a16:creationId xmlns:a16="http://schemas.microsoft.com/office/drawing/2014/main" id="{F1660490-97BF-D191-905D-04F90C16CCDF}"/>
                </a:ext>
              </a:extLst>
            </p:cNvPr>
            <p:cNvSpPr>
              <a:spLocks noChangeShapeType="1"/>
            </p:cNvSpPr>
            <p:nvPr/>
          </p:nvSpPr>
          <p:spPr bwMode="auto">
            <a:xfrm>
              <a:off x="1008" y="1536"/>
              <a:ext cx="0" cy="24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24" name="Line 4">
              <a:extLst>
                <a:ext uri="{FF2B5EF4-FFF2-40B4-BE49-F238E27FC236}">
                  <a16:creationId xmlns:a16="http://schemas.microsoft.com/office/drawing/2014/main" id="{CC0D0DC5-C466-3EA4-0DE9-8BABC9A72D61}"/>
                </a:ext>
              </a:extLst>
            </p:cNvPr>
            <p:cNvSpPr>
              <a:spLocks noChangeShapeType="1"/>
            </p:cNvSpPr>
            <p:nvPr/>
          </p:nvSpPr>
          <p:spPr bwMode="auto">
            <a:xfrm>
              <a:off x="1008" y="4032"/>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25" name="Text Box 5">
              <a:extLst>
                <a:ext uri="{FF2B5EF4-FFF2-40B4-BE49-F238E27FC236}">
                  <a16:creationId xmlns:a16="http://schemas.microsoft.com/office/drawing/2014/main" id="{E1EED6EB-217E-AFC5-39A8-502C74C93314}"/>
                </a:ext>
              </a:extLst>
            </p:cNvPr>
            <p:cNvSpPr txBox="1">
              <a:spLocks noChangeArrowheads="1"/>
            </p:cNvSpPr>
            <p:nvPr/>
          </p:nvSpPr>
          <p:spPr bwMode="auto">
            <a:xfrm>
              <a:off x="1056" y="3792"/>
              <a:ext cx="8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3300"/>
                  </a:solidFill>
                  <a:cs typeface="Arial" panose="020B0604020202020204" pitchFamily="34" charset="0"/>
                </a:rPr>
                <a:t>molecule</a:t>
              </a:r>
              <a:endParaRPr lang="en-GB" altLang="en-NL">
                <a:solidFill>
                  <a:srgbClr val="FF3300"/>
                </a:solidFill>
                <a:cs typeface="Arial" panose="020B0604020202020204" pitchFamily="34" charset="0"/>
              </a:endParaRPr>
            </a:p>
          </p:txBody>
        </p:sp>
        <p:sp>
          <p:nvSpPr>
            <p:cNvPr id="56326" name="Text Box 6">
              <a:extLst>
                <a:ext uri="{FF2B5EF4-FFF2-40B4-BE49-F238E27FC236}">
                  <a16:creationId xmlns:a16="http://schemas.microsoft.com/office/drawing/2014/main" id="{1CF92066-0AE8-4621-EF3B-C1991C593E76}"/>
                </a:ext>
              </a:extLst>
            </p:cNvPr>
            <p:cNvSpPr txBox="1">
              <a:spLocks noChangeArrowheads="1"/>
            </p:cNvSpPr>
            <p:nvPr/>
          </p:nvSpPr>
          <p:spPr bwMode="auto">
            <a:xfrm>
              <a:off x="1536" y="3360"/>
              <a:ext cx="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9900"/>
                  </a:solidFill>
                  <a:cs typeface="Arial" panose="020B0604020202020204" pitchFamily="34" charset="0"/>
                </a:rPr>
                <a:t>cell</a:t>
              </a:r>
              <a:endParaRPr lang="en-GB" altLang="en-NL">
                <a:solidFill>
                  <a:srgbClr val="FF9900"/>
                </a:solidFill>
                <a:cs typeface="Arial" panose="020B0604020202020204" pitchFamily="34" charset="0"/>
              </a:endParaRPr>
            </a:p>
          </p:txBody>
        </p:sp>
        <p:sp>
          <p:nvSpPr>
            <p:cNvPr id="56327" name="Text Box 7">
              <a:extLst>
                <a:ext uri="{FF2B5EF4-FFF2-40B4-BE49-F238E27FC236}">
                  <a16:creationId xmlns:a16="http://schemas.microsoft.com/office/drawing/2014/main" id="{48CB19EA-922B-D77C-91CB-9E398C673135}"/>
                </a:ext>
              </a:extLst>
            </p:cNvPr>
            <p:cNvSpPr txBox="1">
              <a:spLocks noChangeArrowheads="1"/>
            </p:cNvSpPr>
            <p:nvPr/>
          </p:nvSpPr>
          <p:spPr bwMode="auto">
            <a:xfrm>
              <a:off x="1987" y="2928"/>
              <a:ext cx="8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00FF00"/>
                  </a:solidFill>
                  <a:cs typeface="Arial" panose="020B0604020202020204" pitchFamily="34" charset="0"/>
                </a:rPr>
                <a:t>individual</a:t>
              </a:r>
              <a:endParaRPr lang="en-GB" altLang="en-NL">
                <a:solidFill>
                  <a:srgbClr val="00FF00"/>
                </a:solidFill>
                <a:cs typeface="Arial" panose="020B0604020202020204" pitchFamily="34" charset="0"/>
              </a:endParaRPr>
            </a:p>
          </p:txBody>
        </p:sp>
        <p:sp>
          <p:nvSpPr>
            <p:cNvPr id="56328" name="Text Box 8">
              <a:extLst>
                <a:ext uri="{FF2B5EF4-FFF2-40B4-BE49-F238E27FC236}">
                  <a16:creationId xmlns:a16="http://schemas.microsoft.com/office/drawing/2014/main" id="{495418DF-10A0-6592-47B2-1F014F82CA9C}"/>
                </a:ext>
              </a:extLst>
            </p:cNvPr>
            <p:cNvSpPr txBox="1">
              <a:spLocks noChangeArrowheads="1"/>
            </p:cNvSpPr>
            <p:nvPr/>
          </p:nvSpPr>
          <p:spPr bwMode="auto">
            <a:xfrm>
              <a:off x="2442" y="2495"/>
              <a:ext cx="9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dirty="0">
                  <a:solidFill>
                    <a:srgbClr val="FF9900"/>
                  </a:solidFill>
                  <a:cs typeface="Arial" panose="020B0604020202020204" pitchFamily="34" charset="0"/>
                </a:rPr>
                <a:t>population</a:t>
              </a:r>
              <a:endParaRPr lang="en-GB" altLang="en-NL" dirty="0">
                <a:solidFill>
                  <a:srgbClr val="FF9900"/>
                </a:solidFill>
                <a:cs typeface="Arial" panose="020B0604020202020204" pitchFamily="34" charset="0"/>
              </a:endParaRPr>
            </a:p>
          </p:txBody>
        </p:sp>
        <p:sp>
          <p:nvSpPr>
            <p:cNvPr id="56329" name="Text Box 9">
              <a:extLst>
                <a:ext uri="{FF2B5EF4-FFF2-40B4-BE49-F238E27FC236}">
                  <a16:creationId xmlns:a16="http://schemas.microsoft.com/office/drawing/2014/main" id="{444718E6-4244-0F5F-E1A5-D7161D727C00}"/>
                </a:ext>
              </a:extLst>
            </p:cNvPr>
            <p:cNvSpPr txBox="1">
              <a:spLocks noChangeArrowheads="1"/>
            </p:cNvSpPr>
            <p:nvPr/>
          </p:nvSpPr>
          <p:spPr bwMode="auto">
            <a:xfrm>
              <a:off x="2877" y="2016"/>
              <a:ext cx="9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6600"/>
                  </a:solidFill>
                  <a:cs typeface="Arial" panose="020B0604020202020204" pitchFamily="34" charset="0"/>
                </a:rPr>
                <a:t>ecosystem</a:t>
              </a:r>
              <a:endParaRPr lang="en-GB" altLang="en-NL">
                <a:solidFill>
                  <a:srgbClr val="FF6600"/>
                </a:solidFill>
                <a:cs typeface="Arial" panose="020B0604020202020204" pitchFamily="34" charset="0"/>
              </a:endParaRPr>
            </a:p>
          </p:txBody>
        </p:sp>
        <p:sp>
          <p:nvSpPr>
            <p:cNvPr id="56330" name="Text Box 10">
              <a:extLst>
                <a:ext uri="{FF2B5EF4-FFF2-40B4-BE49-F238E27FC236}">
                  <a16:creationId xmlns:a16="http://schemas.microsoft.com/office/drawing/2014/main" id="{1BD3FAEF-2857-7CBB-770D-F4C60530DA51}"/>
                </a:ext>
              </a:extLst>
            </p:cNvPr>
            <p:cNvSpPr txBox="1">
              <a:spLocks noChangeArrowheads="1"/>
            </p:cNvSpPr>
            <p:nvPr/>
          </p:nvSpPr>
          <p:spPr bwMode="auto">
            <a:xfrm>
              <a:off x="3315" y="1584"/>
              <a:ext cx="10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3300"/>
                  </a:solidFill>
                  <a:cs typeface="Arial" panose="020B0604020202020204" pitchFamily="34" charset="0"/>
                </a:rPr>
                <a:t>system earth</a:t>
              </a:r>
              <a:endParaRPr lang="en-GB" altLang="en-NL">
                <a:solidFill>
                  <a:srgbClr val="FF3300"/>
                </a:solidFill>
                <a:cs typeface="Arial" panose="020B0604020202020204" pitchFamily="34" charset="0"/>
              </a:endParaRPr>
            </a:p>
          </p:txBody>
        </p:sp>
        <p:sp>
          <p:nvSpPr>
            <p:cNvPr id="56331" name="Line 11">
              <a:extLst>
                <a:ext uri="{FF2B5EF4-FFF2-40B4-BE49-F238E27FC236}">
                  <a16:creationId xmlns:a16="http://schemas.microsoft.com/office/drawing/2014/main" id="{18723372-A1BA-CCF8-6B73-E16FDB57E239}"/>
                </a:ext>
              </a:extLst>
            </p:cNvPr>
            <p:cNvSpPr>
              <a:spLocks noChangeShapeType="1"/>
            </p:cNvSpPr>
            <p:nvPr/>
          </p:nvSpPr>
          <p:spPr bwMode="auto">
            <a:xfrm flipV="1">
              <a:off x="2256" y="2688"/>
              <a:ext cx="240" cy="24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2" name="Line 12">
              <a:extLst>
                <a:ext uri="{FF2B5EF4-FFF2-40B4-BE49-F238E27FC236}">
                  <a16:creationId xmlns:a16="http://schemas.microsoft.com/office/drawing/2014/main" id="{9C4F41BF-AF0A-1163-0E3B-7E81BDAD4260}"/>
                </a:ext>
              </a:extLst>
            </p:cNvPr>
            <p:cNvSpPr>
              <a:spLocks noChangeShapeType="1"/>
            </p:cNvSpPr>
            <p:nvPr/>
          </p:nvSpPr>
          <p:spPr bwMode="auto">
            <a:xfrm flipV="1">
              <a:off x="2688" y="2256"/>
              <a:ext cx="240" cy="24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3" name="Line 13">
              <a:extLst>
                <a:ext uri="{FF2B5EF4-FFF2-40B4-BE49-F238E27FC236}">
                  <a16:creationId xmlns:a16="http://schemas.microsoft.com/office/drawing/2014/main" id="{865E9A40-B84B-B562-A4CD-2BBAB4063B15}"/>
                </a:ext>
              </a:extLst>
            </p:cNvPr>
            <p:cNvSpPr>
              <a:spLocks noChangeShapeType="1"/>
            </p:cNvSpPr>
            <p:nvPr/>
          </p:nvSpPr>
          <p:spPr bwMode="auto">
            <a:xfrm flipV="1">
              <a:off x="3120" y="1824"/>
              <a:ext cx="240" cy="24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4" name="Line 14">
              <a:extLst>
                <a:ext uri="{FF2B5EF4-FFF2-40B4-BE49-F238E27FC236}">
                  <a16:creationId xmlns:a16="http://schemas.microsoft.com/office/drawing/2014/main" id="{99C471D2-357A-2E28-0C63-A74481795B71}"/>
                </a:ext>
              </a:extLst>
            </p:cNvPr>
            <p:cNvSpPr>
              <a:spLocks noChangeShapeType="1"/>
            </p:cNvSpPr>
            <p:nvPr/>
          </p:nvSpPr>
          <p:spPr bwMode="auto">
            <a:xfrm flipV="1">
              <a:off x="1776" y="3168"/>
              <a:ext cx="240" cy="240"/>
            </a:xfrm>
            <a:prstGeom prst="line">
              <a:avLst/>
            </a:prstGeom>
            <a:noFill/>
            <a:ln w="381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5" name="Line 15">
              <a:extLst>
                <a:ext uri="{FF2B5EF4-FFF2-40B4-BE49-F238E27FC236}">
                  <a16:creationId xmlns:a16="http://schemas.microsoft.com/office/drawing/2014/main" id="{E74C31B3-1CBA-513E-B618-22A5C6768364}"/>
                </a:ext>
              </a:extLst>
            </p:cNvPr>
            <p:cNvSpPr>
              <a:spLocks noChangeShapeType="1"/>
            </p:cNvSpPr>
            <p:nvPr/>
          </p:nvSpPr>
          <p:spPr bwMode="auto">
            <a:xfrm flipV="1">
              <a:off x="1344" y="3600"/>
              <a:ext cx="240" cy="240"/>
            </a:xfrm>
            <a:prstGeom prst="line">
              <a:avLst/>
            </a:prstGeom>
            <a:noFill/>
            <a:ln w="381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6" name="Text Box 16">
              <a:extLst>
                <a:ext uri="{FF2B5EF4-FFF2-40B4-BE49-F238E27FC236}">
                  <a16:creationId xmlns:a16="http://schemas.microsoft.com/office/drawing/2014/main" id="{64006274-9EC7-6C4A-F0F9-B8FF719A7E2D}"/>
                </a:ext>
              </a:extLst>
            </p:cNvPr>
            <p:cNvSpPr txBox="1">
              <a:spLocks noChangeArrowheads="1"/>
            </p:cNvSpPr>
            <p:nvPr/>
          </p:nvSpPr>
          <p:spPr bwMode="auto">
            <a:xfrm>
              <a:off x="3720" y="3695"/>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time</a:t>
              </a:r>
              <a:endParaRPr lang="en-GB" altLang="en-NL">
                <a:latin typeface="Arial" panose="020B0604020202020204" pitchFamily="34" charset="0"/>
                <a:cs typeface="Arial" panose="020B0604020202020204" pitchFamily="34" charset="0"/>
              </a:endParaRPr>
            </a:p>
          </p:txBody>
        </p:sp>
        <p:sp>
          <p:nvSpPr>
            <p:cNvPr id="56337" name="Text Box 17">
              <a:extLst>
                <a:ext uri="{FF2B5EF4-FFF2-40B4-BE49-F238E27FC236}">
                  <a16:creationId xmlns:a16="http://schemas.microsoft.com/office/drawing/2014/main" id="{AD29CA71-6732-AFF1-1885-045FBDB27CB8}"/>
                </a:ext>
              </a:extLst>
            </p:cNvPr>
            <p:cNvSpPr txBox="1">
              <a:spLocks noChangeArrowheads="1"/>
            </p:cNvSpPr>
            <p:nvPr/>
          </p:nvSpPr>
          <p:spPr bwMode="auto">
            <a:xfrm rot="-5400000">
              <a:off x="883" y="1654"/>
              <a:ext cx="6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space</a:t>
              </a:r>
              <a:endParaRPr lang="en-GB" altLang="en-NL">
                <a:latin typeface="Arial" panose="020B0604020202020204" pitchFamily="34" charset="0"/>
                <a:cs typeface="Arial" panose="020B0604020202020204" pitchFamily="34" charset="0"/>
              </a:endParaRPr>
            </a:p>
          </p:txBody>
        </p:sp>
      </p:grpSp>
      <p:sp>
        <p:nvSpPr>
          <p:cNvPr id="56338" name="Rectangle 18">
            <a:extLst>
              <a:ext uri="{FF2B5EF4-FFF2-40B4-BE49-F238E27FC236}">
                <a16:creationId xmlns:a16="http://schemas.microsoft.com/office/drawing/2014/main" id="{DEB86FF2-0F95-EDDD-7F8F-2938C4B84A30}"/>
              </a:ext>
            </a:extLst>
          </p:cNvPr>
          <p:cNvSpPr>
            <a:spLocks noGrp="1" noChangeArrowheads="1"/>
          </p:cNvSpPr>
          <p:nvPr>
            <p:ph type="title"/>
          </p:nvPr>
        </p:nvSpPr>
        <p:spPr>
          <a:xfrm>
            <a:off x="684213" y="620713"/>
            <a:ext cx="7772400" cy="1143000"/>
          </a:xfrm>
        </p:spPr>
        <p:txBody>
          <a:bodyPr/>
          <a:lstStyle/>
          <a:p>
            <a:r>
              <a:rPr lang="en-US" altLang="en-NL">
                <a:solidFill>
                  <a:schemeClr val="accent2"/>
                </a:solidFill>
                <a:latin typeface="Arial" panose="020B0604020202020204" pitchFamily="34" charset="0"/>
              </a:rPr>
              <a:t>Space-time scales</a:t>
            </a:r>
            <a:endParaRPr lang="en-GB" altLang="en-NL" sz="1800">
              <a:solidFill>
                <a:schemeClr val="accent2"/>
              </a:solidFill>
              <a:latin typeface="Arial" panose="020B0604020202020204" pitchFamily="34" charset="0"/>
            </a:endParaRPr>
          </a:p>
        </p:txBody>
      </p:sp>
      <p:sp>
        <p:nvSpPr>
          <p:cNvPr id="56339" name="Text Box 19">
            <a:extLst>
              <a:ext uri="{FF2B5EF4-FFF2-40B4-BE49-F238E27FC236}">
                <a16:creationId xmlns:a16="http://schemas.microsoft.com/office/drawing/2014/main" id="{08D49CB4-EFB5-2EFD-3CB9-2F19E8EAE3E2}"/>
              </a:ext>
            </a:extLst>
          </p:cNvPr>
          <p:cNvSpPr txBox="1">
            <a:spLocks noChangeArrowheads="1"/>
          </p:cNvSpPr>
          <p:nvPr/>
        </p:nvSpPr>
        <p:spPr bwMode="auto">
          <a:xfrm>
            <a:off x="4862513" y="3481388"/>
            <a:ext cx="417353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600">
                <a:latin typeface="Arial" panose="020B0604020202020204" pitchFamily="34" charset="0"/>
                <a:cs typeface="Arial" panose="020B0604020202020204" pitchFamily="34" charset="0"/>
              </a:rPr>
              <a:t>When changing the space-time scale, </a:t>
            </a:r>
          </a:p>
          <a:p>
            <a:r>
              <a:rPr lang="en-US" altLang="en-NL" sz="1600">
                <a:latin typeface="Arial" panose="020B0604020202020204" pitchFamily="34" charset="0"/>
                <a:cs typeface="Arial" panose="020B0604020202020204" pitchFamily="34" charset="0"/>
              </a:rPr>
              <a:t>  new processes will become important</a:t>
            </a:r>
          </a:p>
          <a:p>
            <a:r>
              <a:rPr lang="en-US" altLang="en-NL" sz="1600">
                <a:latin typeface="Arial" panose="020B0604020202020204" pitchFamily="34" charset="0"/>
                <a:cs typeface="Arial" panose="020B0604020202020204" pitchFamily="34" charset="0"/>
              </a:rPr>
              <a:t>  other will become less important</a:t>
            </a:r>
          </a:p>
          <a:p>
            <a:r>
              <a:rPr lang="en-US" altLang="en-NL" sz="1600">
                <a:latin typeface="Arial" panose="020B0604020202020204" pitchFamily="34" charset="0"/>
                <a:cs typeface="Arial" panose="020B0604020202020204" pitchFamily="34" charset="0"/>
              </a:rPr>
              <a:t>This can be used to simplify models, </a:t>
            </a:r>
          </a:p>
          <a:p>
            <a:r>
              <a:rPr lang="en-US" altLang="en-NL" sz="1600">
                <a:latin typeface="Arial" panose="020B0604020202020204" pitchFamily="34" charset="0"/>
                <a:cs typeface="Arial" panose="020B0604020202020204" pitchFamily="34" charset="0"/>
              </a:rPr>
              <a:t>   by coupling space-time scales</a:t>
            </a:r>
          </a:p>
          <a:p>
            <a:r>
              <a:rPr lang="en-US" altLang="en-NL" sz="1600">
                <a:solidFill>
                  <a:srgbClr val="FF0000"/>
                </a:solidFill>
                <a:latin typeface="Arial" panose="020B0604020202020204" pitchFamily="34" charset="0"/>
                <a:cs typeface="Arial" panose="020B0604020202020204" pitchFamily="34" charset="0"/>
              </a:rPr>
              <a:t>Complex models are required </a:t>
            </a:r>
          </a:p>
          <a:p>
            <a:r>
              <a:rPr lang="en-US" altLang="en-NL" sz="1600">
                <a:solidFill>
                  <a:srgbClr val="FF0000"/>
                </a:solidFill>
                <a:latin typeface="Arial" panose="020B0604020202020204" pitchFamily="34" charset="0"/>
                <a:cs typeface="Arial" panose="020B0604020202020204" pitchFamily="34" charset="0"/>
              </a:rPr>
              <a:t>   for small time and big space scales and </a:t>
            </a:r>
            <a:r>
              <a:rPr lang="en-US" altLang="en-NL" sz="1600" i="1">
                <a:solidFill>
                  <a:srgbClr val="FF0000"/>
                </a:solidFill>
                <a:latin typeface="Arial" panose="020B0604020202020204" pitchFamily="34" charset="0"/>
                <a:cs typeface="Arial" panose="020B0604020202020204" pitchFamily="34" charset="0"/>
              </a:rPr>
              <a:t>vv</a:t>
            </a:r>
          </a:p>
          <a:p>
            <a:r>
              <a:rPr lang="en-US" altLang="en-NL" sz="1600">
                <a:solidFill>
                  <a:srgbClr val="FF0000"/>
                </a:solidFill>
                <a:latin typeface="Arial" panose="020B0604020202020204" pitchFamily="34" charset="0"/>
                <a:cs typeface="Arial" panose="020B0604020202020204" pitchFamily="34" charset="0"/>
              </a:rPr>
              <a:t>Models with many variables &amp; parameters</a:t>
            </a:r>
          </a:p>
          <a:p>
            <a:r>
              <a:rPr lang="en-US" altLang="en-NL" sz="1600">
                <a:solidFill>
                  <a:srgbClr val="FF0000"/>
                </a:solidFill>
                <a:latin typeface="Arial" panose="020B0604020202020204" pitchFamily="34" charset="0"/>
                <a:cs typeface="Arial" panose="020B0604020202020204" pitchFamily="34" charset="0"/>
              </a:rPr>
              <a:t>  hardly contribute to insight</a:t>
            </a:r>
            <a:endParaRPr lang="en-GB" altLang="en-NL" sz="1600">
              <a:solidFill>
                <a:srgbClr val="FF0000"/>
              </a:solidFill>
              <a:latin typeface="Arial" panose="020B0604020202020204" pitchFamily="34" charset="0"/>
              <a:cs typeface="Arial" panose="020B0604020202020204" pitchFamily="34" charset="0"/>
            </a:endParaRPr>
          </a:p>
        </p:txBody>
      </p:sp>
      <p:sp>
        <p:nvSpPr>
          <p:cNvPr id="56340" name="Text Box 20">
            <a:extLst>
              <a:ext uri="{FF2B5EF4-FFF2-40B4-BE49-F238E27FC236}">
                <a16:creationId xmlns:a16="http://schemas.microsoft.com/office/drawing/2014/main" id="{083CE241-CF06-0144-A35F-35DC9683FD35}"/>
              </a:ext>
            </a:extLst>
          </p:cNvPr>
          <p:cNvSpPr txBox="1">
            <a:spLocks noChangeArrowheads="1"/>
          </p:cNvSpPr>
          <p:nvPr/>
        </p:nvSpPr>
        <p:spPr bwMode="auto">
          <a:xfrm>
            <a:off x="250825" y="1555750"/>
            <a:ext cx="882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Each process has its characteristic domain of space-time scales</a:t>
            </a:r>
            <a:endParaRPr lang="en-GB" altLang="en-N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F7901-8874-4130-5810-4FEA8A75C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20</a:t>
            </a:fld>
            <a:endParaRPr lang="hr-HR"/>
          </a:p>
        </p:txBody>
      </p:sp>
      <p:sp>
        <p:nvSpPr>
          <p:cNvPr id="3" name="TextBox 2">
            <a:extLst>
              <a:ext uri="{FF2B5EF4-FFF2-40B4-BE49-F238E27FC236}">
                <a16:creationId xmlns:a16="http://schemas.microsoft.com/office/drawing/2014/main" id="{2DC87121-BAA7-85E0-1C5B-47CF1E98C8A1}"/>
              </a:ext>
            </a:extLst>
          </p:cNvPr>
          <p:cNvSpPr txBox="1"/>
          <p:nvPr/>
        </p:nvSpPr>
        <p:spPr>
          <a:xfrm>
            <a:off x="1126672" y="400050"/>
            <a:ext cx="6585457" cy="1446550"/>
          </a:xfrm>
          <a:prstGeom prst="rect">
            <a:avLst/>
          </a:prstGeom>
          <a:noFill/>
        </p:spPr>
        <p:txBody>
          <a:bodyPr wrap="none" rtlCol="0">
            <a:spAutoFit/>
          </a:bodyPr>
          <a:lstStyle/>
          <a:p>
            <a:pPr algn="ctr"/>
            <a:r>
              <a:rPr lang="en-US" sz="4400" dirty="0">
                <a:solidFill>
                  <a:schemeClr val="accent1"/>
                </a:solidFill>
              </a:rPr>
              <a:t>Intra-specific competition:</a:t>
            </a:r>
          </a:p>
          <a:p>
            <a:pPr algn="ctr"/>
            <a:r>
              <a:rPr lang="en-US" sz="4400" dirty="0">
                <a:solidFill>
                  <a:schemeClr val="accent1"/>
                </a:solidFill>
              </a:rPr>
              <a:t>juvenile-driven cycles</a:t>
            </a:r>
            <a:endParaRPr lang="en-NL" sz="4400" dirty="0">
              <a:solidFill>
                <a:schemeClr val="accent1"/>
              </a:solidFill>
            </a:endParaRPr>
          </a:p>
        </p:txBody>
      </p:sp>
      <p:sp>
        <p:nvSpPr>
          <p:cNvPr id="4" name="TextBox 3">
            <a:extLst>
              <a:ext uri="{FF2B5EF4-FFF2-40B4-BE49-F238E27FC236}">
                <a16:creationId xmlns:a16="http://schemas.microsoft.com/office/drawing/2014/main" id="{91356E62-87F9-8815-D1CC-DB1CA16277E4}"/>
              </a:ext>
            </a:extLst>
          </p:cNvPr>
          <p:cNvSpPr txBox="1"/>
          <p:nvPr/>
        </p:nvSpPr>
        <p:spPr>
          <a:xfrm>
            <a:off x="704113" y="2548084"/>
            <a:ext cx="7890302" cy="3970318"/>
          </a:xfrm>
          <a:prstGeom prst="rect">
            <a:avLst/>
          </a:prstGeom>
          <a:noFill/>
        </p:spPr>
        <p:txBody>
          <a:bodyPr wrap="none" rtlCol="0">
            <a:spAutoFit/>
          </a:bodyPr>
          <a:lstStyle/>
          <a:p>
            <a:r>
              <a:rPr lang="en-US" sz="2000" dirty="0"/>
              <a:t>Surface area-linked assimilation &amp; volume-linked maintenance </a:t>
            </a:r>
          </a:p>
          <a:p>
            <a:r>
              <a:rPr lang="en-US" sz="2000" dirty="0"/>
              <a:t>    cause out-competition of older cohorts in isomorphs (not realistic)</a:t>
            </a:r>
          </a:p>
          <a:p>
            <a:endParaRPr lang="en-US" sz="1600" dirty="0"/>
          </a:p>
          <a:p>
            <a:r>
              <a:rPr lang="en-US" sz="2000" dirty="0"/>
              <a:t>Partial repairs:</a:t>
            </a:r>
          </a:p>
          <a:p>
            <a:r>
              <a:rPr lang="en-US" sz="1600" dirty="0"/>
              <a:t>    1) thinning: hazard such that increase of feeding by growth in a cohort of neonates</a:t>
            </a:r>
          </a:p>
          <a:p>
            <a:r>
              <a:rPr lang="en-US" sz="1600" dirty="0"/>
              <a:t>        is exactly balanced by a reduction in numbers (no extra parameters)</a:t>
            </a:r>
          </a:p>
          <a:p>
            <a:endParaRPr lang="en-US" sz="1600" dirty="0"/>
          </a:p>
          <a:p>
            <a:r>
              <a:rPr lang="en-US" sz="1600" dirty="0"/>
              <a:t>    2) parameters scatter between individuals (reduces synchronization)</a:t>
            </a:r>
          </a:p>
          <a:p>
            <a:r>
              <a:rPr lang="en-US" sz="1600" dirty="0"/>
              <a:t>        problem: large scatter is required, lots of computation time</a:t>
            </a:r>
          </a:p>
          <a:p>
            <a:endParaRPr lang="en-US" sz="1600" dirty="0"/>
          </a:p>
          <a:p>
            <a:r>
              <a:rPr lang="en-US" sz="1600" dirty="0"/>
              <a:t>    3) neonates need higher food quality, compared to adults</a:t>
            </a:r>
          </a:p>
          <a:p>
            <a:r>
              <a:rPr lang="en-US" sz="1600" dirty="0"/>
              <a:t>        two types of food are required, adults can live of both types, juveniles not</a:t>
            </a:r>
          </a:p>
          <a:p>
            <a:endParaRPr lang="en-US" sz="1600" dirty="0"/>
          </a:p>
          <a:p>
            <a:r>
              <a:rPr lang="en-US" sz="1600" dirty="0"/>
              <a:t>    4) temporal and spatial heterogeneity</a:t>
            </a:r>
          </a:p>
          <a:p>
            <a:r>
              <a:rPr lang="en-US" sz="1600" dirty="0"/>
              <a:t>         problem: there are many ways to structure time and space</a:t>
            </a:r>
            <a:endParaRPr lang="en-NL" sz="1600" dirty="0"/>
          </a:p>
        </p:txBody>
      </p:sp>
    </p:spTree>
    <p:extLst>
      <p:ext uri="{BB962C8B-B14F-4D97-AF65-F5344CB8AC3E}">
        <p14:creationId xmlns:p14="http://schemas.microsoft.com/office/powerpoint/2010/main" val="307846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700CB-E760-C1DF-2044-FD7CAEA63A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21</a:t>
            </a:fld>
            <a:endParaRPr lang="hr-HR"/>
          </a:p>
        </p:txBody>
      </p:sp>
      <p:sp>
        <p:nvSpPr>
          <p:cNvPr id="3" name="TextBox 2">
            <a:extLst>
              <a:ext uri="{FF2B5EF4-FFF2-40B4-BE49-F238E27FC236}">
                <a16:creationId xmlns:a16="http://schemas.microsoft.com/office/drawing/2014/main" id="{8842146F-96DB-B490-6550-AABC1A0C6CEC}"/>
              </a:ext>
            </a:extLst>
          </p:cNvPr>
          <p:cNvSpPr txBox="1"/>
          <p:nvPr/>
        </p:nvSpPr>
        <p:spPr>
          <a:xfrm>
            <a:off x="566993" y="400050"/>
            <a:ext cx="6585457" cy="1077218"/>
          </a:xfrm>
          <a:prstGeom prst="rect">
            <a:avLst/>
          </a:prstGeom>
          <a:noFill/>
        </p:spPr>
        <p:txBody>
          <a:bodyPr wrap="none" rtlCol="0">
            <a:spAutoFit/>
          </a:bodyPr>
          <a:lstStyle/>
          <a:p>
            <a:pPr algn="ctr"/>
            <a:r>
              <a:rPr lang="en-US" sz="4400" dirty="0">
                <a:solidFill>
                  <a:schemeClr val="accent1"/>
                </a:solidFill>
              </a:rPr>
              <a:t>Inter-specific competition:</a:t>
            </a:r>
          </a:p>
          <a:p>
            <a:pPr algn="ctr"/>
            <a:r>
              <a:rPr lang="en-US" sz="2000" dirty="0" err="1">
                <a:solidFill>
                  <a:schemeClr val="accent1"/>
                </a:solidFill>
              </a:rPr>
              <a:t>Gause’s</a:t>
            </a:r>
            <a:r>
              <a:rPr lang="en-US" sz="2000" dirty="0">
                <a:solidFill>
                  <a:schemeClr val="accent1"/>
                </a:solidFill>
              </a:rPr>
              <a:t> law:  # of competing species &lt; # of resources </a:t>
            </a:r>
            <a:endParaRPr lang="en-NL" sz="2000" dirty="0">
              <a:solidFill>
                <a:schemeClr val="accent1"/>
              </a:solidFill>
            </a:endParaRPr>
          </a:p>
        </p:txBody>
      </p:sp>
      <p:sp>
        <p:nvSpPr>
          <p:cNvPr id="4" name="TextBox 3">
            <a:extLst>
              <a:ext uri="{FF2B5EF4-FFF2-40B4-BE49-F238E27FC236}">
                <a16:creationId xmlns:a16="http://schemas.microsoft.com/office/drawing/2014/main" id="{3DF8F50C-35DA-9188-1A10-363BB4E5F020}"/>
              </a:ext>
            </a:extLst>
          </p:cNvPr>
          <p:cNvSpPr txBox="1"/>
          <p:nvPr/>
        </p:nvSpPr>
        <p:spPr>
          <a:xfrm>
            <a:off x="432895" y="1556198"/>
            <a:ext cx="7338869" cy="4462760"/>
          </a:xfrm>
          <a:prstGeom prst="rect">
            <a:avLst/>
          </a:prstGeom>
          <a:noFill/>
        </p:spPr>
        <p:txBody>
          <a:bodyPr wrap="none" rtlCol="0">
            <a:spAutoFit/>
          </a:bodyPr>
          <a:lstStyle/>
          <a:p>
            <a:r>
              <a:rPr lang="en-US" sz="2000" dirty="0"/>
              <a:t>Also known as the competitive exclusion principle (not realistic)</a:t>
            </a:r>
          </a:p>
          <a:p>
            <a:endParaRPr lang="en-US" sz="2000" dirty="0"/>
          </a:p>
          <a:p>
            <a:r>
              <a:rPr lang="en-US" sz="2000" dirty="0"/>
              <a:t>It is difficult to preserve biodiversity in community models:</a:t>
            </a:r>
          </a:p>
          <a:p>
            <a:pPr algn="ctr"/>
            <a:r>
              <a:rPr lang="en-US" sz="2000" dirty="0"/>
              <a:t>No more recompeting species than resources </a:t>
            </a:r>
          </a:p>
          <a:p>
            <a:pPr algn="ctr"/>
            <a:r>
              <a:rPr lang="en-US" sz="2000" dirty="0"/>
              <a:t>if feeding is an monotonous function of resource density</a:t>
            </a:r>
          </a:p>
          <a:p>
            <a:endParaRPr lang="en-US" sz="2000" dirty="0"/>
          </a:p>
          <a:p>
            <a:r>
              <a:rPr lang="en-US" sz="2000" dirty="0"/>
              <a:t>Repairs:</a:t>
            </a:r>
          </a:p>
          <a:p>
            <a:endParaRPr lang="en-US" sz="1600" dirty="0"/>
          </a:p>
          <a:p>
            <a:r>
              <a:rPr lang="en-US" sz="1600" dirty="0"/>
              <a:t>    1) temporal and spatial heterogeneity</a:t>
            </a:r>
          </a:p>
          <a:p>
            <a:r>
              <a:rPr lang="en-US" sz="1600" dirty="0"/>
              <a:t>         problem: there are many ways to structure time and space</a:t>
            </a:r>
          </a:p>
          <a:p>
            <a:endParaRPr lang="en-US" sz="1600" dirty="0"/>
          </a:p>
          <a:p>
            <a:r>
              <a:rPr lang="en-US" sz="1600" dirty="0"/>
              <a:t>    2) exploit concept of </a:t>
            </a:r>
            <a:r>
              <a:rPr lang="en-US" sz="1600" dirty="0" err="1"/>
              <a:t>syntrophy</a:t>
            </a:r>
            <a:endParaRPr lang="en-US" sz="1600" dirty="0"/>
          </a:p>
          <a:p>
            <a:endParaRPr lang="en-US" sz="1600" dirty="0"/>
          </a:p>
          <a:p>
            <a:r>
              <a:rPr lang="en-US" sz="1600" dirty="0"/>
              <a:t>    3) more details in nutrition</a:t>
            </a:r>
          </a:p>
          <a:p>
            <a:endParaRPr lang="en-US" sz="1600" dirty="0"/>
          </a:p>
          <a:p>
            <a:r>
              <a:rPr lang="en-US" sz="1600" dirty="0"/>
              <a:t>    4) make feeding also a function of population density: social inhibition</a:t>
            </a:r>
            <a:endParaRPr lang="en-NL" sz="1600" dirty="0"/>
          </a:p>
        </p:txBody>
      </p:sp>
    </p:spTree>
    <p:extLst>
      <p:ext uri="{BB962C8B-B14F-4D97-AF65-F5344CB8AC3E}">
        <p14:creationId xmlns:p14="http://schemas.microsoft.com/office/powerpoint/2010/main" val="189537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E8C48-8816-15F4-5C1B-7CF820CB72BA}"/>
              </a:ext>
            </a:extLst>
          </p:cNvPr>
          <p:cNvSpPr>
            <a:spLocks noGrp="1" noChangeArrowheads="1"/>
          </p:cNvSpPr>
          <p:nvPr>
            <p:ph type="title" sz="quarter"/>
          </p:nvPr>
        </p:nvSpPr>
        <p:spPr>
          <a:xfrm>
            <a:off x="685800" y="76200"/>
            <a:ext cx="7772400" cy="1143000"/>
          </a:xfrm>
        </p:spPr>
        <p:txBody>
          <a:bodyPr/>
          <a:lstStyle/>
          <a:p>
            <a:pPr eaLnBrk="1" hangingPunct="1"/>
            <a:r>
              <a:rPr lang="en-US" altLang="nl-NL" dirty="0">
                <a:solidFill>
                  <a:srgbClr val="333399"/>
                </a:solidFill>
                <a:latin typeface="Arial" panose="020B0604020202020204" pitchFamily="34" charset="0"/>
              </a:rPr>
              <a:t>Social inhibition of </a:t>
            </a:r>
            <a:r>
              <a:rPr lang="en-US" altLang="nl-NL" i="1" dirty="0">
                <a:solidFill>
                  <a:srgbClr val="333399"/>
                </a:solidFill>
                <a:latin typeface="Arial" panose="020B0604020202020204" pitchFamily="34" charset="0"/>
              </a:rPr>
              <a:t>X </a:t>
            </a:r>
            <a:r>
              <a:rPr lang="en-US" altLang="nl-NL" dirty="0">
                <a:solidFill>
                  <a:srgbClr val="333399"/>
                </a:solidFill>
                <a:latin typeface="Arial" panose="020B0604020202020204" pitchFamily="34" charset="0"/>
                <a:sym typeface="Symbol" panose="05050102010706020507" pitchFamily="18" charset="2"/>
              </a:rPr>
              <a:t> </a:t>
            </a:r>
            <a:r>
              <a:rPr lang="en-US" altLang="nl-NL" i="1" dirty="0">
                <a:solidFill>
                  <a:srgbClr val="333399"/>
                </a:solidFill>
                <a:latin typeface="Arial" panose="020B0604020202020204" pitchFamily="34" charset="0"/>
                <a:sym typeface="Symbol" panose="05050102010706020507" pitchFamily="18" charset="2"/>
              </a:rPr>
              <a:t>E</a:t>
            </a:r>
            <a:endParaRPr lang="en-US" altLang="nl-NL" sz="1800" dirty="0">
              <a:solidFill>
                <a:schemeClr val="accent2"/>
              </a:solidFill>
              <a:latin typeface="Arial" panose="020B0604020202020204" pitchFamily="34" charset="0"/>
            </a:endParaRPr>
          </a:p>
        </p:txBody>
      </p:sp>
      <p:sp>
        <p:nvSpPr>
          <p:cNvPr id="19459" name="Text Box 3">
            <a:extLst>
              <a:ext uri="{FF2B5EF4-FFF2-40B4-BE49-F238E27FC236}">
                <a16:creationId xmlns:a16="http://schemas.microsoft.com/office/drawing/2014/main" id="{8E49E9EB-F847-0B45-A424-5501DD1B26C0}"/>
              </a:ext>
            </a:extLst>
          </p:cNvPr>
          <p:cNvSpPr txBox="1">
            <a:spLocks noChangeArrowheads="1"/>
          </p:cNvSpPr>
          <p:nvPr/>
        </p:nvSpPr>
        <p:spPr bwMode="auto">
          <a:xfrm>
            <a:off x="539750" y="1262063"/>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3333FF"/>
                </a:solidFill>
                <a:latin typeface="Arial" panose="020B0604020202020204" pitchFamily="34" charset="0"/>
              </a:rPr>
              <a:t>sequential</a:t>
            </a:r>
          </a:p>
        </p:txBody>
      </p:sp>
      <p:sp>
        <p:nvSpPr>
          <p:cNvPr id="19460" name="Text Box 4">
            <a:extLst>
              <a:ext uri="{FF2B5EF4-FFF2-40B4-BE49-F238E27FC236}">
                <a16:creationId xmlns:a16="http://schemas.microsoft.com/office/drawing/2014/main" id="{95837CD3-78EE-26C0-54C1-84CEA5CC3052}"/>
              </a:ext>
            </a:extLst>
          </p:cNvPr>
          <p:cNvSpPr txBox="1">
            <a:spLocks noChangeArrowheads="1"/>
          </p:cNvSpPr>
          <p:nvPr/>
        </p:nvSpPr>
        <p:spPr bwMode="auto">
          <a:xfrm>
            <a:off x="2627313" y="12684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0000"/>
                </a:solidFill>
                <a:latin typeface="Arial" panose="020B0604020202020204" pitchFamily="34" charset="0"/>
              </a:rPr>
              <a:t>parallel</a:t>
            </a:r>
          </a:p>
        </p:txBody>
      </p:sp>
      <p:sp>
        <p:nvSpPr>
          <p:cNvPr id="19461" name="Text Box 5">
            <a:extLst>
              <a:ext uri="{FF2B5EF4-FFF2-40B4-BE49-F238E27FC236}">
                <a16:creationId xmlns:a16="http://schemas.microsoft.com/office/drawing/2014/main" id="{51DF9479-C3FE-E1D1-2DEC-5DBCCAC7390E}"/>
              </a:ext>
            </a:extLst>
          </p:cNvPr>
          <p:cNvSpPr txBox="1">
            <a:spLocks noChangeArrowheads="1"/>
          </p:cNvSpPr>
          <p:nvPr/>
        </p:nvSpPr>
        <p:spPr bwMode="auto">
          <a:xfrm>
            <a:off x="6519863" y="644683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dilution rate</a:t>
            </a:r>
          </a:p>
        </p:txBody>
      </p:sp>
      <p:sp>
        <p:nvSpPr>
          <p:cNvPr id="19462" name="Text Box 6">
            <a:extLst>
              <a:ext uri="{FF2B5EF4-FFF2-40B4-BE49-F238E27FC236}">
                <a16:creationId xmlns:a16="http://schemas.microsoft.com/office/drawing/2014/main" id="{6060C0F0-463B-0D56-DBDD-7F04C7C28DFF}"/>
              </a:ext>
            </a:extLst>
          </p:cNvPr>
          <p:cNvSpPr txBox="1">
            <a:spLocks noChangeArrowheads="1"/>
          </p:cNvSpPr>
          <p:nvPr/>
        </p:nvSpPr>
        <p:spPr bwMode="auto">
          <a:xfrm rot="-5400000">
            <a:off x="3450432" y="2456656"/>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substrate conc.</a:t>
            </a:r>
          </a:p>
        </p:txBody>
      </p:sp>
      <p:sp>
        <p:nvSpPr>
          <p:cNvPr id="19463" name="Text Box 7">
            <a:extLst>
              <a:ext uri="{FF2B5EF4-FFF2-40B4-BE49-F238E27FC236}">
                <a16:creationId xmlns:a16="http://schemas.microsoft.com/office/drawing/2014/main" id="{B9F28BDB-9496-EA88-FD8C-65DC22F70D40}"/>
              </a:ext>
            </a:extLst>
          </p:cNvPr>
          <p:cNvSpPr txBox="1">
            <a:spLocks noChangeArrowheads="1"/>
          </p:cNvSpPr>
          <p:nvPr/>
        </p:nvSpPr>
        <p:spPr bwMode="auto">
          <a:xfrm rot="-5400000">
            <a:off x="3496469" y="4802982"/>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biomass conc.</a:t>
            </a:r>
          </a:p>
        </p:txBody>
      </p:sp>
      <p:sp>
        <p:nvSpPr>
          <p:cNvPr id="19464" name="Text Box 8">
            <a:extLst>
              <a:ext uri="{FF2B5EF4-FFF2-40B4-BE49-F238E27FC236}">
                <a16:creationId xmlns:a16="http://schemas.microsoft.com/office/drawing/2014/main" id="{2DDFEBE8-AD1A-20AC-62CB-DDE2E43885DA}"/>
              </a:ext>
            </a:extLst>
          </p:cNvPr>
          <p:cNvSpPr txBox="1">
            <a:spLocks noChangeArrowheads="1"/>
          </p:cNvSpPr>
          <p:nvPr/>
        </p:nvSpPr>
        <p:spPr bwMode="auto">
          <a:xfrm rot="-5400000">
            <a:off x="7823994" y="3201194"/>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00FF00"/>
                </a:solidFill>
                <a:latin typeface="Arial" panose="020B0604020202020204" pitchFamily="34" charset="0"/>
              </a:rPr>
              <a:t>No socialization</a:t>
            </a:r>
          </a:p>
        </p:txBody>
      </p:sp>
      <p:sp>
        <p:nvSpPr>
          <p:cNvPr id="19465" name="Line 9">
            <a:extLst>
              <a:ext uri="{FF2B5EF4-FFF2-40B4-BE49-F238E27FC236}">
                <a16:creationId xmlns:a16="http://schemas.microsoft.com/office/drawing/2014/main" id="{3A9A1FD4-48F1-DA1F-1635-E3BF7389AC94}"/>
              </a:ext>
            </a:extLst>
          </p:cNvPr>
          <p:cNvSpPr>
            <a:spLocks noChangeShapeType="1"/>
          </p:cNvSpPr>
          <p:nvPr/>
        </p:nvSpPr>
        <p:spPr bwMode="auto">
          <a:xfrm flipV="1">
            <a:off x="7596188" y="3500438"/>
            <a:ext cx="1008062" cy="1368425"/>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66" name="Line 10">
            <a:extLst>
              <a:ext uri="{FF2B5EF4-FFF2-40B4-BE49-F238E27FC236}">
                <a16:creationId xmlns:a16="http://schemas.microsoft.com/office/drawing/2014/main" id="{9185532F-848D-6AAE-FB86-D25D868A4CE5}"/>
              </a:ext>
            </a:extLst>
          </p:cNvPr>
          <p:cNvSpPr>
            <a:spLocks noChangeShapeType="1"/>
          </p:cNvSpPr>
          <p:nvPr/>
        </p:nvSpPr>
        <p:spPr bwMode="auto">
          <a:xfrm>
            <a:off x="7667625" y="3284538"/>
            <a:ext cx="936625" cy="2159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67" name="Text Box 11">
            <a:extLst>
              <a:ext uri="{FF2B5EF4-FFF2-40B4-BE49-F238E27FC236}">
                <a16:creationId xmlns:a16="http://schemas.microsoft.com/office/drawing/2014/main" id="{54ABDFE7-7B8D-8A2A-1B3A-26FDEE4594C1}"/>
              </a:ext>
            </a:extLst>
          </p:cNvPr>
          <p:cNvSpPr txBox="1">
            <a:spLocks noChangeArrowheads="1"/>
          </p:cNvSpPr>
          <p:nvPr/>
        </p:nvSpPr>
        <p:spPr bwMode="auto">
          <a:xfrm>
            <a:off x="34925" y="4581525"/>
            <a:ext cx="3672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dirty="0">
                <a:latin typeface="Arial" panose="020B0604020202020204" pitchFamily="34" charset="0"/>
              </a:rPr>
              <a:t>Implications:</a:t>
            </a:r>
          </a:p>
          <a:p>
            <a:pPr eaLnBrk="1" hangingPunct="1">
              <a:spcBef>
                <a:spcPct val="0"/>
              </a:spcBef>
              <a:buFontTx/>
              <a:buNone/>
            </a:pPr>
            <a:r>
              <a:rPr lang="en-US" altLang="nl-NL" sz="1800" dirty="0">
                <a:latin typeface="Arial" panose="020B0604020202020204" pitchFamily="34" charset="0"/>
              </a:rPr>
              <a:t>  stable co-existence of </a:t>
            </a:r>
          </a:p>
          <a:p>
            <a:pPr eaLnBrk="1" hangingPunct="1">
              <a:spcBef>
                <a:spcPct val="0"/>
              </a:spcBef>
              <a:buFontTx/>
              <a:buNone/>
            </a:pPr>
            <a:r>
              <a:rPr lang="en-US" altLang="nl-NL" sz="1800" dirty="0">
                <a:latin typeface="Arial" panose="020B0604020202020204" pitchFamily="34" charset="0"/>
              </a:rPr>
              <a:t>     competing species</a:t>
            </a:r>
          </a:p>
          <a:p>
            <a:pPr eaLnBrk="1" hangingPunct="1">
              <a:spcBef>
                <a:spcPct val="0"/>
              </a:spcBef>
              <a:buFontTx/>
              <a:buNone/>
            </a:pPr>
            <a:endParaRPr lang="en-US" altLang="nl-NL" sz="1800" dirty="0">
              <a:latin typeface="Arial" panose="020B0604020202020204" pitchFamily="34" charset="0"/>
            </a:endParaRPr>
          </a:p>
          <a:p>
            <a:pPr eaLnBrk="1" hangingPunct="1">
              <a:spcBef>
                <a:spcPct val="0"/>
              </a:spcBef>
              <a:buFontTx/>
              <a:buNone/>
            </a:pPr>
            <a:r>
              <a:rPr lang="en-US" altLang="nl-NL" sz="1800" dirty="0">
                <a:latin typeface="Arial" panose="020B0604020202020204" pitchFamily="34" charset="0"/>
              </a:rPr>
              <a:t>absence of paradox of enrichment</a:t>
            </a:r>
          </a:p>
        </p:txBody>
      </p:sp>
      <p:sp>
        <p:nvSpPr>
          <p:cNvPr id="19468" name="Text Box 12">
            <a:extLst>
              <a:ext uri="{FF2B5EF4-FFF2-40B4-BE49-F238E27FC236}">
                <a16:creationId xmlns:a16="http://schemas.microsoft.com/office/drawing/2014/main" id="{E0367D3B-FC1B-6F92-CD9B-41BC7DDBE717}"/>
              </a:ext>
            </a:extLst>
          </p:cNvPr>
          <p:cNvSpPr txBox="1">
            <a:spLocks noChangeArrowheads="1"/>
          </p:cNvSpPr>
          <p:nvPr/>
        </p:nvSpPr>
        <p:spPr bwMode="auto">
          <a:xfrm>
            <a:off x="2740025" y="4567238"/>
            <a:ext cx="12334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i="1">
                <a:latin typeface="Arial" panose="020B0604020202020204" pitchFamily="34" charset="0"/>
              </a:rPr>
              <a:t>X</a:t>
            </a:r>
            <a:r>
              <a:rPr lang="en-US" altLang="nl-NL" sz="1600">
                <a:latin typeface="Arial" panose="020B0604020202020204" pitchFamily="34" charset="0"/>
              </a:rPr>
              <a:t> substrate</a:t>
            </a:r>
          </a:p>
          <a:p>
            <a:pPr eaLnBrk="1" hangingPunct="1">
              <a:spcBef>
                <a:spcPct val="0"/>
              </a:spcBef>
              <a:buFontTx/>
              <a:buNone/>
            </a:pPr>
            <a:r>
              <a:rPr lang="en-US" altLang="nl-NL" sz="1600" i="1">
                <a:latin typeface="Arial" panose="020B0604020202020204" pitchFamily="34" charset="0"/>
              </a:rPr>
              <a:t>E</a:t>
            </a:r>
            <a:r>
              <a:rPr lang="en-US" altLang="nl-NL" sz="1600">
                <a:latin typeface="Arial" panose="020B0604020202020204" pitchFamily="34" charset="0"/>
              </a:rPr>
              <a:t> reserve</a:t>
            </a:r>
          </a:p>
          <a:p>
            <a:pPr eaLnBrk="1" hangingPunct="1">
              <a:spcBef>
                <a:spcPct val="0"/>
              </a:spcBef>
              <a:buFontTx/>
              <a:buNone/>
            </a:pPr>
            <a:r>
              <a:rPr lang="en-US" altLang="nl-NL" sz="1600" i="1">
                <a:latin typeface="Arial" panose="020B0604020202020204" pitchFamily="34" charset="0"/>
              </a:rPr>
              <a:t>Y</a:t>
            </a:r>
            <a:r>
              <a:rPr lang="en-US" altLang="nl-NL" sz="1600">
                <a:latin typeface="Arial" panose="020B0604020202020204" pitchFamily="34" charset="0"/>
              </a:rPr>
              <a:t> species 1</a:t>
            </a:r>
          </a:p>
          <a:p>
            <a:pPr eaLnBrk="1" hangingPunct="1">
              <a:spcBef>
                <a:spcPct val="0"/>
              </a:spcBef>
              <a:buFontTx/>
              <a:buNone/>
            </a:pPr>
            <a:r>
              <a:rPr lang="en-US" altLang="nl-NL" sz="1600" i="1">
                <a:latin typeface="Arial" panose="020B0604020202020204" pitchFamily="34" charset="0"/>
              </a:rPr>
              <a:t>Z</a:t>
            </a:r>
            <a:r>
              <a:rPr lang="en-US" altLang="nl-NL" sz="1600">
                <a:latin typeface="Arial" panose="020B0604020202020204" pitchFamily="34" charset="0"/>
              </a:rPr>
              <a:t> species 2</a:t>
            </a:r>
          </a:p>
        </p:txBody>
      </p:sp>
      <p:pic>
        <p:nvPicPr>
          <p:cNvPr id="19469" name="Picture 13" descr="Picture">
            <a:extLst>
              <a:ext uri="{FF2B5EF4-FFF2-40B4-BE49-F238E27FC236}">
                <a16:creationId xmlns:a16="http://schemas.microsoft.com/office/drawing/2014/main" id="{6C783171-4830-ABDD-4D44-A4609244B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397000"/>
            <a:ext cx="3200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Picture1">
            <a:extLst>
              <a:ext uri="{FF2B5EF4-FFF2-40B4-BE49-F238E27FC236}">
                <a16:creationId xmlns:a16="http://schemas.microsoft.com/office/drawing/2014/main" id="{DDA14840-6A1B-7BF5-2199-758AAF462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338" y="3860800"/>
            <a:ext cx="327977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ch3_7_4b.WMA">
            <a:hlinkClick r:id="" action="ppaction://media"/>
            <a:extLst>
              <a:ext uri="{FF2B5EF4-FFF2-40B4-BE49-F238E27FC236}">
                <a16:creationId xmlns:a16="http://schemas.microsoft.com/office/drawing/2014/main" id="{F385175C-4761-8059-8215-800EFAC7F065}"/>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tmp">
            <a:extLst>
              <a:ext uri="{FF2B5EF4-FFF2-40B4-BE49-F238E27FC236}">
                <a16:creationId xmlns:a16="http://schemas.microsoft.com/office/drawing/2014/main" id="{AA7FCE50-7840-8956-BF99-3CF0FF1854E3}"/>
              </a:ext>
            </a:extLst>
          </p:cNvPr>
          <p:cNvPicPr>
            <a:picLocks noChangeAspect="1" noChangeArrowheads="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844675"/>
            <a:ext cx="16891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3" name="Picture 17" descr="tmp">
            <a:extLst>
              <a:ext uri="{FF2B5EF4-FFF2-40B4-BE49-F238E27FC236}">
                <a16:creationId xmlns:a16="http://schemas.microsoft.com/office/drawing/2014/main" id="{35A87720-2C9D-3808-4676-FF1DBA087ED1}"/>
              </a:ext>
            </a:extLst>
          </p:cNvPr>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13" y="1844675"/>
            <a:ext cx="19827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5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1685" fill="hold"/>
                                        <p:tgtEl>
                                          <p:spTgt spid="108559"/>
                                        </p:tgtEl>
                                      </p:cBhvr>
                                    </p:cmd>
                                  </p:childTnLst>
                                </p:cTn>
                              </p:par>
                            </p:childTnLst>
                          </p:cTn>
                        </p:par>
                      </p:childTnLst>
                    </p:cTn>
                  </p:par>
                </p:childTnLst>
              </p:cTn>
              <p:nextCondLst>
                <p:cond evt="onClick" delay="0">
                  <p:tgtEl>
                    <p:spTgt spid="10855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855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EB50C1D-A8C1-2124-BD89-04B68DE4AE51}"/>
              </a:ext>
            </a:extLst>
          </p:cNvPr>
          <p:cNvSpPr>
            <a:spLocks noGrp="1" noChangeArrowheads="1"/>
          </p:cNvSpPr>
          <p:nvPr>
            <p:ph type="title"/>
          </p:nvPr>
        </p:nvSpPr>
        <p:spPr>
          <a:xfrm>
            <a:off x="519113" y="274638"/>
            <a:ext cx="5463153" cy="1143000"/>
          </a:xfrm>
        </p:spPr>
        <p:txBody>
          <a:bodyPr>
            <a:normAutofit fontScale="90000"/>
          </a:bodyPr>
          <a:lstStyle/>
          <a:p>
            <a:pPr eaLnBrk="1" hangingPunct="1"/>
            <a:r>
              <a:rPr lang="en-US" sz="4400" dirty="0"/>
              <a:t>Paradox of enrichment 1</a:t>
            </a:r>
            <a:endParaRPr lang="en-US" altLang="nl-NL" sz="1800" dirty="0">
              <a:solidFill>
                <a:schemeClr val="accent2"/>
              </a:solidFill>
              <a:latin typeface="Arial" panose="020B0604020202020204" pitchFamily="34" charset="0"/>
            </a:endParaRPr>
          </a:p>
        </p:txBody>
      </p:sp>
      <p:sp>
        <p:nvSpPr>
          <p:cNvPr id="23555" name="Text Box 6">
            <a:extLst>
              <a:ext uri="{FF2B5EF4-FFF2-40B4-BE49-F238E27FC236}">
                <a16:creationId xmlns:a16="http://schemas.microsoft.com/office/drawing/2014/main" id="{748138D8-CAE5-C9AD-6F07-7F9432592BCC}"/>
              </a:ext>
            </a:extLst>
          </p:cNvPr>
          <p:cNvSpPr txBox="1">
            <a:spLocks noChangeArrowheads="1"/>
          </p:cNvSpPr>
          <p:nvPr/>
        </p:nvSpPr>
        <p:spPr bwMode="auto">
          <a:xfrm>
            <a:off x="519113" y="1503363"/>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Deterministic model</a:t>
            </a:r>
          </a:p>
        </p:txBody>
      </p:sp>
      <p:sp>
        <p:nvSpPr>
          <p:cNvPr id="23556" name="Text Box 7">
            <a:extLst>
              <a:ext uri="{FF2B5EF4-FFF2-40B4-BE49-F238E27FC236}">
                <a16:creationId xmlns:a16="http://schemas.microsoft.com/office/drawing/2014/main" id="{95F755FD-A76E-D980-BE99-26988C8F47FA}"/>
              </a:ext>
            </a:extLst>
          </p:cNvPr>
          <p:cNvSpPr txBox="1">
            <a:spLocks noChangeArrowheads="1"/>
          </p:cNvSpPr>
          <p:nvPr/>
        </p:nvSpPr>
        <p:spPr bwMode="auto">
          <a:xfrm>
            <a:off x="468313" y="3690938"/>
            <a:ext cx="250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Stochastic model</a:t>
            </a:r>
          </a:p>
        </p:txBody>
      </p:sp>
      <p:sp>
        <p:nvSpPr>
          <p:cNvPr id="23557" name="Text Box 8">
            <a:extLst>
              <a:ext uri="{FF2B5EF4-FFF2-40B4-BE49-F238E27FC236}">
                <a16:creationId xmlns:a16="http://schemas.microsoft.com/office/drawing/2014/main" id="{5196D448-4C69-04E5-C720-106E3C0780A9}"/>
              </a:ext>
            </a:extLst>
          </p:cNvPr>
          <p:cNvSpPr txBox="1">
            <a:spLocks noChangeArrowheads="1"/>
          </p:cNvSpPr>
          <p:nvPr/>
        </p:nvSpPr>
        <p:spPr bwMode="auto">
          <a:xfrm>
            <a:off x="4356100" y="1530350"/>
            <a:ext cx="445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solidFill>
                  <a:schemeClr val="accent2"/>
                </a:solidFill>
                <a:latin typeface="Arial" panose="020B0604020202020204" pitchFamily="34" charset="0"/>
              </a:rPr>
              <a:t>in closed homogeneous system</a:t>
            </a:r>
          </a:p>
        </p:txBody>
      </p:sp>
      <p:pic>
        <p:nvPicPr>
          <p:cNvPr id="23558" name="Picture 10" descr="txp_fig">
            <a:extLst>
              <a:ext uri="{FF2B5EF4-FFF2-40B4-BE49-F238E27FC236}">
                <a16:creationId xmlns:a16="http://schemas.microsoft.com/office/drawing/2014/main" id="{E7825FDA-61D6-A5C2-88B3-891141A1D1A6}"/>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30263" y="2062163"/>
            <a:ext cx="3170237"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1" descr="txp_fig">
            <a:extLst>
              <a:ext uri="{FF2B5EF4-FFF2-40B4-BE49-F238E27FC236}">
                <a16:creationId xmlns:a16="http://schemas.microsoft.com/office/drawing/2014/main" id="{72AEA3D4-6632-D3B0-109D-6055489A7A7D}"/>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828675" y="2062163"/>
            <a:ext cx="3173413"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2" descr="txp_fig">
            <a:extLst>
              <a:ext uri="{FF2B5EF4-FFF2-40B4-BE49-F238E27FC236}">
                <a16:creationId xmlns:a16="http://schemas.microsoft.com/office/drawing/2014/main" id="{DDB4FE74-CCD9-B0FC-932C-74E8DCE2B4BA}"/>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260850" y="2271713"/>
            <a:ext cx="46069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3" descr="txp_fig">
            <a:extLst>
              <a:ext uri="{FF2B5EF4-FFF2-40B4-BE49-F238E27FC236}">
                <a16:creationId xmlns:a16="http://schemas.microsoft.com/office/drawing/2014/main" id="{7FE8E480-B47F-46E8-AF7D-F93BD536A110}"/>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823913" y="4246563"/>
            <a:ext cx="678973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14" descr="txp_fig">
            <a:extLst>
              <a:ext uri="{FF2B5EF4-FFF2-40B4-BE49-F238E27FC236}">
                <a16:creationId xmlns:a16="http://schemas.microsoft.com/office/drawing/2014/main" id="{BF99DFAA-EB87-3EB3-D7CD-066E963181E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817563" y="5699125"/>
            <a:ext cx="59388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Text Box 16">
            <a:extLst>
              <a:ext uri="{FF2B5EF4-FFF2-40B4-BE49-F238E27FC236}">
                <a16:creationId xmlns:a16="http://schemas.microsoft.com/office/drawing/2014/main" id="{FE25E8D1-9FF7-E361-A980-38717E77B632}"/>
              </a:ext>
            </a:extLst>
          </p:cNvPr>
          <p:cNvSpPr txBox="1">
            <a:spLocks noChangeArrowheads="1"/>
          </p:cNvSpPr>
          <p:nvPr/>
        </p:nvSpPr>
        <p:spPr bwMode="auto">
          <a:xfrm>
            <a:off x="7052835" y="5973469"/>
            <a:ext cx="19672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dirty="0">
                <a:latin typeface="+mn-lt"/>
              </a:rPr>
              <a:t>Rosenzweig1971</a:t>
            </a:r>
          </a:p>
          <a:p>
            <a:r>
              <a:rPr lang="en-US" sz="1200" i="1" dirty="0">
                <a:latin typeface="+mn-lt"/>
              </a:rPr>
              <a:t>AAAS </a:t>
            </a:r>
            <a:r>
              <a:rPr lang="en-US" sz="1200" b="1" i="1" dirty="0">
                <a:latin typeface="+mn-lt"/>
              </a:rPr>
              <a:t>171: </a:t>
            </a:r>
            <a:r>
              <a:rPr lang="en-US" sz="1200" i="1" dirty="0">
                <a:latin typeface="+mn-lt"/>
              </a:rPr>
              <a:t> 385–387</a:t>
            </a:r>
            <a:r>
              <a:rPr lang="en-US" sz="900" i="1" dirty="0">
                <a:latin typeface="+mn-lt"/>
              </a:rPr>
              <a:t>. </a:t>
            </a:r>
            <a:endParaRPr lang="en-NL" sz="900" dirty="0">
              <a:latin typeface="+mn-lt"/>
            </a:endParaRPr>
          </a:p>
          <a:p>
            <a:pPr eaLnBrk="1" hangingPunct="1"/>
            <a:r>
              <a:rPr lang="en-GB" altLang="nl-NL" sz="1200" dirty="0">
                <a:latin typeface="+mn-lt"/>
              </a:rPr>
              <a:t>Kooijman </a:t>
            </a:r>
            <a:r>
              <a:rPr lang="en-GB" altLang="nl-NL" sz="1200" i="1" dirty="0">
                <a:latin typeface="+mn-lt"/>
              </a:rPr>
              <a:t>et al</a:t>
            </a:r>
            <a:r>
              <a:rPr lang="en-GB" altLang="nl-NL" sz="1200" dirty="0">
                <a:latin typeface="+mn-lt"/>
              </a:rPr>
              <a:t> 2007 </a:t>
            </a:r>
          </a:p>
          <a:p>
            <a:pPr eaLnBrk="1" hangingPunct="1"/>
            <a:r>
              <a:rPr lang="en-GB" altLang="nl-NL" sz="1200" i="1" dirty="0">
                <a:latin typeface="+mn-lt"/>
              </a:rPr>
              <a:t>Math </a:t>
            </a:r>
            <a:r>
              <a:rPr lang="en-GB" altLang="nl-NL" sz="1200" i="1" dirty="0" err="1">
                <a:latin typeface="+mn-lt"/>
              </a:rPr>
              <a:t>Biosci</a:t>
            </a:r>
            <a:r>
              <a:rPr lang="en-GB" altLang="nl-NL" sz="1200" i="1" dirty="0">
                <a:latin typeface="+mn-lt"/>
              </a:rPr>
              <a:t>,</a:t>
            </a:r>
            <a:r>
              <a:rPr lang="en-GB" altLang="nl-NL" sz="1200" dirty="0">
                <a:latin typeface="+mn-lt"/>
              </a:rPr>
              <a:t> </a:t>
            </a:r>
            <a:r>
              <a:rPr lang="en-GB" altLang="nl-NL" sz="1200" b="1" dirty="0">
                <a:latin typeface="+mn-lt"/>
              </a:rPr>
              <a:t>210</a:t>
            </a:r>
            <a:r>
              <a:rPr lang="en-GB" altLang="nl-NL" sz="1200" dirty="0">
                <a:latin typeface="+mn-lt"/>
              </a:rPr>
              <a:t>, 378-394</a:t>
            </a:r>
            <a:endParaRPr lang="en-US" altLang="nl-NL" sz="12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pn2notime_color">
            <a:extLst>
              <a:ext uri="{FF2B5EF4-FFF2-40B4-BE49-F238E27FC236}">
                <a16:creationId xmlns:a16="http://schemas.microsoft.com/office/drawing/2014/main" id="{7CB4EDC7-5B32-AEA7-4BC8-686772496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2481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PC_N1">
            <a:extLst>
              <a:ext uri="{FF2B5EF4-FFF2-40B4-BE49-F238E27FC236}">
                <a16:creationId xmlns:a16="http://schemas.microsoft.com/office/drawing/2014/main" id="{CDC7C101-08FE-4315-64D7-E9D8095EBB72}"/>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0825" y="1535113"/>
            <a:ext cx="1657350" cy="1189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PC_N1">
            <a:extLst>
              <a:ext uri="{FF2B5EF4-FFF2-40B4-BE49-F238E27FC236}">
                <a16:creationId xmlns:a16="http://schemas.microsoft.com/office/drawing/2014/main" id="{511068D5-5674-BAC8-2BBB-B3A91FF1E5E0}"/>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2852738"/>
            <a:ext cx="1657350"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descr="PC_N1">
            <a:extLst>
              <a:ext uri="{FF2B5EF4-FFF2-40B4-BE49-F238E27FC236}">
                <a16:creationId xmlns:a16="http://schemas.microsoft.com/office/drawing/2014/main" id="{7D08D65A-BF2E-3400-6AFA-2BBB0316CA3E}"/>
              </a:ext>
            </a:extLst>
          </p:cNvPr>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63513" y="4141788"/>
            <a:ext cx="1800225" cy="130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descr="PC_N1">
            <a:extLst>
              <a:ext uri="{FF2B5EF4-FFF2-40B4-BE49-F238E27FC236}">
                <a16:creationId xmlns:a16="http://schemas.microsoft.com/office/drawing/2014/main" id="{71A4A424-77E5-EB7F-4181-F5E9EBE76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5487988"/>
            <a:ext cx="1873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PC_N2">
            <a:extLst>
              <a:ext uri="{FF2B5EF4-FFF2-40B4-BE49-F238E27FC236}">
                <a16:creationId xmlns:a16="http://schemas.microsoft.com/office/drawing/2014/main" id="{2E3715F0-9ED1-FC5B-4D3D-07448CA8B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518150"/>
            <a:ext cx="18716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PC_N2">
            <a:extLst>
              <a:ext uri="{FF2B5EF4-FFF2-40B4-BE49-F238E27FC236}">
                <a16:creationId xmlns:a16="http://schemas.microsoft.com/office/drawing/2014/main" id="{048143E1-C8AF-AFEF-F79A-BAE9C9F4F9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5521325"/>
            <a:ext cx="18716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PC_N2">
            <a:extLst>
              <a:ext uri="{FF2B5EF4-FFF2-40B4-BE49-F238E27FC236}">
                <a16:creationId xmlns:a16="http://schemas.microsoft.com/office/drawing/2014/main" id="{6248ABF8-4AF6-1380-F0C1-FD1DBA30DA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4149725"/>
            <a:ext cx="18002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PC_N2">
            <a:extLst>
              <a:ext uri="{FF2B5EF4-FFF2-40B4-BE49-F238E27FC236}">
                <a16:creationId xmlns:a16="http://schemas.microsoft.com/office/drawing/2014/main" id="{3217EDDE-DCE2-8038-45A6-947FACBC03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950" y="2811463"/>
            <a:ext cx="1800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PC_N3">
            <a:extLst>
              <a:ext uri="{FF2B5EF4-FFF2-40B4-BE49-F238E27FC236}">
                <a16:creationId xmlns:a16="http://schemas.microsoft.com/office/drawing/2014/main" id="{03F05540-537A-1938-06DE-04CFB30F75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950" y="1544638"/>
            <a:ext cx="1800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 Box 13">
            <a:extLst>
              <a:ext uri="{FF2B5EF4-FFF2-40B4-BE49-F238E27FC236}">
                <a16:creationId xmlns:a16="http://schemas.microsoft.com/office/drawing/2014/main" id="{E4D4FD87-8635-3561-6846-CF03E2349C26}"/>
              </a:ext>
            </a:extLst>
          </p:cNvPr>
          <p:cNvSpPr txBox="1">
            <a:spLocks noChangeArrowheads="1"/>
          </p:cNvSpPr>
          <p:nvPr/>
        </p:nvSpPr>
        <p:spPr bwMode="auto">
          <a:xfrm>
            <a:off x="2268538" y="41433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0</a:t>
            </a:r>
          </a:p>
        </p:txBody>
      </p:sp>
      <p:sp>
        <p:nvSpPr>
          <p:cNvPr id="24590" name="Text Box 14">
            <a:extLst>
              <a:ext uri="{FF2B5EF4-FFF2-40B4-BE49-F238E27FC236}">
                <a16:creationId xmlns:a16="http://schemas.microsoft.com/office/drawing/2014/main" id="{37528C23-CEFF-9998-AE53-F2946D2D5DD2}"/>
              </a:ext>
            </a:extLst>
          </p:cNvPr>
          <p:cNvSpPr txBox="1">
            <a:spLocks noChangeArrowheads="1"/>
          </p:cNvSpPr>
          <p:nvPr/>
        </p:nvSpPr>
        <p:spPr bwMode="auto">
          <a:xfrm>
            <a:off x="3324225"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2</a:t>
            </a:r>
          </a:p>
        </p:txBody>
      </p:sp>
      <p:sp>
        <p:nvSpPr>
          <p:cNvPr id="24591" name="Text Box 15">
            <a:extLst>
              <a:ext uri="{FF2B5EF4-FFF2-40B4-BE49-F238E27FC236}">
                <a16:creationId xmlns:a16="http://schemas.microsoft.com/office/drawing/2014/main" id="{F97A384E-0E76-2C5B-4817-D3CC2F92269E}"/>
              </a:ext>
            </a:extLst>
          </p:cNvPr>
          <p:cNvSpPr txBox="1">
            <a:spLocks noChangeArrowheads="1"/>
          </p:cNvSpPr>
          <p:nvPr/>
        </p:nvSpPr>
        <p:spPr bwMode="auto">
          <a:xfrm>
            <a:off x="4356100"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4</a:t>
            </a:r>
          </a:p>
        </p:txBody>
      </p:sp>
      <p:sp>
        <p:nvSpPr>
          <p:cNvPr id="24592" name="Text Box 16">
            <a:extLst>
              <a:ext uri="{FF2B5EF4-FFF2-40B4-BE49-F238E27FC236}">
                <a16:creationId xmlns:a16="http://schemas.microsoft.com/office/drawing/2014/main" id="{75F58E86-E8E5-16D3-F7C7-47D90104343B}"/>
              </a:ext>
            </a:extLst>
          </p:cNvPr>
          <p:cNvSpPr txBox="1">
            <a:spLocks noChangeArrowheads="1"/>
          </p:cNvSpPr>
          <p:nvPr/>
        </p:nvSpPr>
        <p:spPr bwMode="auto">
          <a:xfrm>
            <a:off x="5413375"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6</a:t>
            </a:r>
          </a:p>
        </p:txBody>
      </p:sp>
      <p:sp>
        <p:nvSpPr>
          <p:cNvPr id="24593" name="Text Box 17">
            <a:extLst>
              <a:ext uri="{FF2B5EF4-FFF2-40B4-BE49-F238E27FC236}">
                <a16:creationId xmlns:a16="http://schemas.microsoft.com/office/drawing/2014/main" id="{80C683DA-2454-4E0F-BC73-3579F5810259}"/>
              </a:ext>
            </a:extLst>
          </p:cNvPr>
          <p:cNvSpPr txBox="1">
            <a:spLocks noChangeArrowheads="1"/>
          </p:cNvSpPr>
          <p:nvPr/>
        </p:nvSpPr>
        <p:spPr bwMode="auto">
          <a:xfrm>
            <a:off x="6421438" y="41465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8</a:t>
            </a:r>
          </a:p>
        </p:txBody>
      </p:sp>
      <p:sp>
        <p:nvSpPr>
          <p:cNvPr id="24594" name="Text Box 18">
            <a:extLst>
              <a:ext uri="{FF2B5EF4-FFF2-40B4-BE49-F238E27FC236}">
                <a16:creationId xmlns:a16="http://schemas.microsoft.com/office/drawing/2014/main" id="{D10DA9B1-9BDC-C551-628B-3EBA5A903312}"/>
              </a:ext>
            </a:extLst>
          </p:cNvPr>
          <p:cNvSpPr txBox="1">
            <a:spLocks noChangeArrowheads="1"/>
          </p:cNvSpPr>
          <p:nvPr/>
        </p:nvSpPr>
        <p:spPr bwMode="auto">
          <a:xfrm>
            <a:off x="1979613" y="37861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0</a:t>
            </a:r>
          </a:p>
        </p:txBody>
      </p:sp>
      <p:sp>
        <p:nvSpPr>
          <p:cNvPr id="24595" name="Text Box 19">
            <a:extLst>
              <a:ext uri="{FF2B5EF4-FFF2-40B4-BE49-F238E27FC236}">
                <a16:creationId xmlns:a16="http://schemas.microsoft.com/office/drawing/2014/main" id="{F17BDD2E-2F61-DE89-EAAF-C449743C44DB}"/>
              </a:ext>
            </a:extLst>
          </p:cNvPr>
          <p:cNvSpPr txBox="1">
            <a:spLocks noChangeArrowheads="1"/>
          </p:cNvSpPr>
          <p:nvPr/>
        </p:nvSpPr>
        <p:spPr bwMode="auto">
          <a:xfrm>
            <a:off x="1901825" y="26336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10</a:t>
            </a:r>
          </a:p>
        </p:txBody>
      </p:sp>
      <p:sp>
        <p:nvSpPr>
          <p:cNvPr id="24596" name="Text Box 20">
            <a:extLst>
              <a:ext uri="{FF2B5EF4-FFF2-40B4-BE49-F238E27FC236}">
                <a16:creationId xmlns:a16="http://schemas.microsoft.com/office/drawing/2014/main" id="{9E0590C9-DE57-8A9D-60BE-004B8AC641D9}"/>
              </a:ext>
            </a:extLst>
          </p:cNvPr>
          <p:cNvSpPr txBox="1">
            <a:spLocks noChangeArrowheads="1"/>
          </p:cNvSpPr>
          <p:nvPr/>
        </p:nvSpPr>
        <p:spPr bwMode="auto">
          <a:xfrm>
            <a:off x="1908175" y="148113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20</a:t>
            </a:r>
          </a:p>
        </p:txBody>
      </p:sp>
      <p:sp>
        <p:nvSpPr>
          <p:cNvPr id="24597" name="Text Box 21">
            <a:extLst>
              <a:ext uri="{FF2B5EF4-FFF2-40B4-BE49-F238E27FC236}">
                <a16:creationId xmlns:a16="http://schemas.microsoft.com/office/drawing/2014/main" id="{9E8FD6E2-9D7D-51B6-7845-1E33E3A9DA44}"/>
              </a:ext>
            </a:extLst>
          </p:cNvPr>
          <p:cNvSpPr txBox="1">
            <a:spLocks noChangeArrowheads="1"/>
          </p:cNvSpPr>
          <p:nvPr/>
        </p:nvSpPr>
        <p:spPr bwMode="auto">
          <a:xfrm rot="-5400000">
            <a:off x="1946275" y="2195513"/>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latin typeface="Arial" panose="020B0604020202020204" pitchFamily="34" charset="0"/>
              </a:rPr>
              <a:t>consumers</a:t>
            </a:r>
          </a:p>
        </p:txBody>
      </p:sp>
      <p:sp>
        <p:nvSpPr>
          <p:cNvPr id="24598" name="Text Box 22">
            <a:extLst>
              <a:ext uri="{FF2B5EF4-FFF2-40B4-BE49-F238E27FC236}">
                <a16:creationId xmlns:a16="http://schemas.microsoft.com/office/drawing/2014/main" id="{508F4D97-1606-4BF2-7FCC-529027A928D1}"/>
              </a:ext>
            </a:extLst>
          </p:cNvPr>
          <p:cNvSpPr txBox="1">
            <a:spLocks noChangeArrowheads="1"/>
          </p:cNvSpPr>
          <p:nvPr/>
        </p:nvSpPr>
        <p:spPr bwMode="auto">
          <a:xfrm>
            <a:off x="5580063" y="4387850"/>
            <a:ext cx="941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latin typeface="Arial" panose="020B0604020202020204" pitchFamily="34" charset="0"/>
              </a:rPr>
              <a:t>nutrient</a:t>
            </a:r>
          </a:p>
        </p:txBody>
      </p:sp>
      <p:sp>
        <p:nvSpPr>
          <p:cNvPr id="24599" name="Text Box 23">
            <a:extLst>
              <a:ext uri="{FF2B5EF4-FFF2-40B4-BE49-F238E27FC236}">
                <a16:creationId xmlns:a16="http://schemas.microsoft.com/office/drawing/2014/main" id="{EA727A01-D884-83DF-4BAD-C805EA898DD4}"/>
              </a:ext>
            </a:extLst>
          </p:cNvPr>
          <p:cNvSpPr txBox="1">
            <a:spLocks noChangeArrowheads="1"/>
          </p:cNvSpPr>
          <p:nvPr/>
        </p:nvSpPr>
        <p:spPr bwMode="auto">
          <a:xfrm>
            <a:off x="2563813" y="5589588"/>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1.75</a:t>
            </a:r>
          </a:p>
        </p:txBody>
      </p:sp>
      <p:sp>
        <p:nvSpPr>
          <p:cNvPr id="24600" name="Text Box 24">
            <a:extLst>
              <a:ext uri="{FF2B5EF4-FFF2-40B4-BE49-F238E27FC236}">
                <a16:creationId xmlns:a16="http://schemas.microsoft.com/office/drawing/2014/main" id="{642680EF-2037-9E6E-8592-A686494D2C58}"/>
              </a:ext>
            </a:extLst>
          </p:cNvPr>
          <p:cNvSpPr txBox="1">
            <a:spLocks noChangeArrowheads="1"/>
          </p:cNvSpPr>
          <p:nvPr/>
        </p:nvSpPr>
        <p:spPr bwMode="auto">
          <a:xfrm>
            <a:off x="4643438" y="5589588"/>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2.3</a:t>
            </a:r>
          </a:p>
        </p:txBody>
      </p:sp>
      <p:sp>
        <p:nvSpPr>
          <p:cNvPr id="24601" name="Text Box 25">
            <a:extLst>
              <a:ext uri="{FF2B5EF4-FFF2-40B4-BE49-F238E27FC236}">
                <a16:creationId xmlns:a16="http://schemas.microsoft.com/office/drawing/2014/main" id="{DC58A7E6-79CE-6C12-3522-4F735F58D025}"/>
              </a:ext>
            </a:extLst>
          </p:cNvPr>
          <p:cNvSpPr txBox="1">
            <a:spLocks noChangeArrowheads="1"/>
          </p:cNvSpPr>
          <p:nvPr/>
        </p:nvSpPr>
        <p:spPr bwMode="auto">
          <a:xfrm>
            <a:off x="6659563" y="55165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2.4</a:t>
            </a:r>
          </a:p>
        </p:txBody>
      </p:sp>
      <p:sp>
        <p:nvSpPr>
          <p:cNvPr id="24602" name="Text Box 26">
            <a:extLst>
              <a:ext uri="{FF2B5EF4-FFF2-40B4-BE49-F238E27FC236}">
                <a16:creationId xmlns:a16="http://schemas.microsoft.com/office/drawing/2014/main" id="{97864662-3A93-77AB-EA02-C8703FF67C53}"/>
              </a:ext>
            </a:extLst>
          </p:cNvPr>
          <p:cNvSpPr txBox="1">
            <a:spLocks noChangeArrowheads="1"/>
          </p:cNvSpPr>
          <p:nvPr/>
        </p:nvSpPr>
        <p:spPr bwMode="auto">
          <a:xfrm>
            <a:off x="8275638" y="43735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2.5</a:t>
            </a:r>
          </a:p>
        </p:txBody>
      </p:sp>
      <p:sp>
        <p:nvSpPr>
          <p:cNvPr id="24603" name="Text Box 27">
            <a:extLst>
              <a:ext uri="{FF2B5EF4-FFF2-40B4-BE49-F238E27FC236}">
                <a16:creationId xmlns:a16="http://schemas.microsoft.com/office/drawing/2014/main" id="{7D3A0ECA-0AE7-00C3-BF69-B75508BD649D}"/>
              </a:ext>
            </a:extLst>
          </p:cNvPr>
          <p:cNvSpPr txBox="1">
            <a:spLocks noChangeArrowheads="1"/>
          </p:cNvSpPr>
          <p:nvPr/>
        </p:nvSpPr>
        <p:spPr bwMode="auto">
          <a:xfrm>
            <a:off x="8301038" y="2924175"/>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2.7</a:t>
            </a:r>
          </a:p>
        </p:txBody>
      </p:sp>
      <p:sp>
        <p:nvSpPr>
          <p:cNvPr id="24604" name="Text Box 28">
            <a:extLst>
              <a:ext uri="{FF2B5EF4-FFF2-40B4-BE49-F238E27FC236}">
                <a16:creationId xmlns:a16="http://schemas.microsoft.com/office/drawing/2014/main" id="{40CAB441-8F88-84BA-C229-50072A19954D}"/>
              </a:ext>
            </a:extLst>
          </p:cNvPr>
          <p:cNvSpPr txBox="1">
            <a:spLocks noChangeArrowheads="1"/>
          </p:cNvSpPr>
          <p:nvPr/>
        </p:nvSpPr>
        <p:spPr bwMode="auto">
          <a:xfrm>
            <a:off x="8269288" y="1539875"/>
            <a:ext cx="40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3.0</a:t>
            </a:r>
          </a:p>
        </p:txBody>
      </p:sp>
      <p:sp>
        <p:nvSpPr>
          <p:cNvPr id="24605" name="Text Box 29">
            <a:extLst>
              <a:ext uri="{FF2B5EF4-FFF2-40B4-BE49-F238E27FC236}">
                <a16:creationId xmlns:a16="http://schemas.microsoft.com/office/drawing/2014/main" id="{ECBA8F0D-4D06-B65D-0195-FDF3EAAEF3C1}"/>
              </a:ext>
            </a:extLst>
          </p:cNvPr>
          <p:cNvSpPr txBox="1">
            <a:spLocks noChangeArrowheads="1"/>
          </p:cNvSpPr>
          <p:nvPr/>
        </p:nvSpPr>
        <p:spPr bwMode="auto">
          <a:xfrm>
            <a:off x="1339850" y="414972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1.23</a:t>
            </a:r>
          </a:p>
        </p:txBody>
      </p:sp>
      <p:sp>
        <p:nvSpPr>
          <p:cNvPr id="24606" name="Text Box 30">
            <a:extLst>
              <a:ext uri="{FF2B5EF4-FFF2-40B4-BE49-F238E27FC236}">
                <a16:creationId xmlns:a16="http://schemas.microsoft.com/office/drawing/2014/main" id="{8FA74F85-C55F-CA36-8FDC-20B46345E423}"/>
              </a:ext>
            </a:extLst>
          </p:cNvPr>
          <p:cNvSpPr txBox="1">
            <a:spLocks noChangeArrowheads="1"/>
          </p:cNvSpPr>
          <p:nvPr/>
        </p:nvSpPr>
        <p:spPr bwMode="auto">
          <a:xfrm>
            <a:off x="1339850" y="292417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1.15</a:t>
            </a:r>
          </a:p>
        </p:txBody>
      </p:sp>
      <p:sp>
        <p:nvSpPr>
          <p:cNvPr id="24607" name="Text Box 31">
            <a:extLst>
              <a:ext uri="{FF2B5EF4-FFF2-40B4-BE49-F238E27FC236}">
                <a16:creationId xmlns:a16="http://schemas.microsoft.com/office/drawing/2014/main" id="{A0020A63-8688-F724-2B89-499E0320B102}"/>
              </a:ext>
            </a:extLst>
          </p:cNvPr>
          <p:cNvSpPr txBox="1">
            <a:spLocks noChangeArrowheads="1"/>
          </p:cNvSpPr>
          <p:nvPr/>
        </p:nvSpPr>
        <p:spPr bwMode="auto">
          <a:xfrm>
            <a:off x="1357313" y="1676400"/>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1.0</a:t>
            </a:r>
          </a:p>
        </p:txBody>
      </p:sp>
      <p:sp>
        <p:nvSpPr>
          <p:cNvPr id="24608" name="Line 32">
            <a:extLst>
              <a:ext uri="{FF2B5EF4-FFF2-40B4-BE49-F238E27FC236}">
                <a16:creationId xmlns:a16="http://schemas.microsoft.com/office/drawing/2014/main" id="{F38B6D62-5E09-E7DF-7536-8BFC29327E10}"/>
              </a:ext>
            </a:extLst>
          </p:cNvPr>
          <p:cNvSpPr>
            <a:spLocks noChangeShapeType="1"/>
          </p:cNvSpPr>
          <p:nvPr/>
        </p:nvSpPr>
        <p:spPr bwMode="auto">
          <a:xfrm>
            <a:off x="1692275" y="1916113"/>
            <a:ext cx="1150938" cy="1776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09" name="Line 33">
            <a:extLst>
              <a:ext uri="{FF2B5EF4-FFF2-40B4-BE49-F238E27FC236}">
                <a16:creationId xmlns:a16="http://schemas.microsoft.com/office/drawing/2014/main" id="{1C92DA20-69E5-6592-2CB9-460F901379EC}"/>
              </a:ext>
            </a:extLst>
          </p:cNvPr>
          <p:cNvSpPr>
            <a:spLocks noChangeShapeType="1"/>
          </p:cNvSpPr>
          <p:nvPr/>
        </p:nvSpPr>
        <p:spPr bwMode="auto">
          <a:xfrm>
            <a:off x="1619250" y="3213100"/>
            <a:ext cx="1336675" cy="447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0" name="Line 34">
            <a:extLst>
              <a:ext uri="{FF2B5EF4-FFF2-40B4-BE49-F238E27FC236}">
                <a16:creationId xmlns:a16="http://schemas.microsoft.com/office/drawing/2014/main" id="{8FAA21D4-7E8D-A017-6D2D-2864386D2702}"/>
              </a:ext>
            </a:extLst>
          </p:cNvPr>
          <p:cNvSpPr>
            <a:spLocks noChangeShapeType="1"/>
          </p:cNvSpPr>
          <p:nvPr/>
        </p:nvSpPr>
        <p:spPr bwMode="auto">
          <a:xfrm flipV="1">
            <a:off x="1692275" y="3644900"/>
            <a:ext cx="135096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1" name="Line 35">
            <a:extLst>
              <a:ext uri="{FF2B5EF4-FFF2-40B4-BE49-F238E27FC236}">
                <a16:creationId xmlns:a16="http://schemas.microsoft.com/office/drawing/2014/main" id="{1F85D3D1-6E50-7EEA-D501-9643933DADD5}"/>
              </a:ext>
            </a:extLst>
          </p:cNvPr>
          <p:cNvSpPr>
            <a:spLocks noChangeShapeType="1"/>
          </p:cNvSpPr>
          <p:nvPr/>
        </p:nvSpPr>
        <p:spPr bwMode="auto">
          <a:xfrm flipV="1">
            <a:off x="2268538" y="3332163"/>
            <a:ext cx="1150937" cy="2328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2" name="Line 36">
            <a:extLst>
              <a:ext uri="{FF2B5EF4-FFF2-40B4-BE49-F238E27FC236}">
                <a16:creationId xmlns:a16="http://schemas.microsoft.com/office/drawing/2014/main" id="{84863E21-C04D-1458-AA7F-A5F64953B1A1}"/>
              </a:ext>
            </a:extLst>
          </p:cNvPr>
          <p:cNvSpPr>
            <a:spLocks noChangeShapeType="1"/>
          </p:cNvSpPr>
          <p:nvPr/>
        </p:nvSpPr>
        <p:spPr bwMode="auto">
          <a:xfrm flipV="1">
            <a:off x="3492500" y="3294063"/>
            <a:ext cx="103188" cy="2439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3" name="Line 37">
            <a:extLst>
              <a:ext uri="{FF2B5EF4-FFF2-40B4-BE49-F238E27FC236}">
                <a16:creationId xmlns:a16="http://schemas.microsoft.com/office/drawing/2014/main" id="{197F104D-29B3-1E04-FF72-77FAF8DE272D}"/>
              </a:ext>
            </a:extLst>
          </p:cNvPr>
          <p:cNvSpPr>
            <a:spLocks noChangeShapeType="1"/>
          </p:cNvSpPr>
          <p:nvPr/>
        </p:nvSpPr>
        <p:spPr bwMode="auto">
          <a:xfrm flipH="1" flipV="1">
            <a:off x="3660775" y="3278188"/>
            <a:ext cx="1847850" cy="2382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4" name="Line 38">
            <a:extLst>
              <a:ext uri="{FF2B5EF4-FFF2-40B4-BE49-F238E27FC236}">
                <a16:creationId xmlns:a16="http://schemas.microsoft.com/office/drawing/2014/main" id="{DA41CC3E-0F65-B0BC-688F-287404E3AE98}"/>
              </a:ext>
            </a:extLst>
          </p:cNvPr>
          <p:cNvSpPr>
            <a:spLocks noChangeShapeType="1"/>
          </p:cNvSpPr>
          <p:nvPr/>
        </p:nvSpPr>
        <p:spPr bwMode="auto">
          <a:xfrm flipH="1" flipV="1">
            <a:off x="3716338" y="3278188"/>
            <a:ext cx="3519487" cy="1014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5" name="Line 39">
            <a:extLst>
              <a:ext uri="{FF2B5EF4-FFF2-40B4-BE49-F238E27FC236}">
                <a16:creationId xmlns:a16="http://schemas.microsoft.com/office/drawing/2014/main" id="{9ACE8D9E-814C-F158-513E-1B043A19EAFD}"/>
              </a:ext>
            </a:extLst>
          </p:cNvPr>
          <p:cNvSpPr>
            <a:spLocks noChangeShapeType="1"/>
          </p:cNvSpPr>
          <p:nvPr/>
        </p:nvSpPr>
        <p:spPr bwMode="auto">
          <a:xfrm flipH="1">
            <a:off x="3813175" y="2997200"/>
            <a:ext cx="342265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6" name="Line 40">
            <a:extLst>
              <a:ext uri="{FF2B5EF4-FFF2-40B4-BE49-F238E27FC236}">
                <a16:creationId xmlns:a16="http://schemas.microsoft.com/office/drawing/2014/main" id="{71F9E3DF-B613-BD0F-8F76-F28D24CB3376}"/>
              </a:ext>
            </a:extLst>
          </p:cNvPr>
          <p:cNvSpPr>
            <a:spLocks noChangeShapeType="1"/>
          </p:cNvSpPr>
          <p:nvPr/>
        </p:nvSpPr>
        <p:spPr bwMode="auto">
          <a:xfrm flipH="1">
            <a:off x="3995738" y="1628775"/>
            <a:ext cx="3240087"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7" name="Text Box 41">
            <a:extLst>
              <a:ext uri="{FF2B5EF4-FFF2-40B4-BE49-F238E27FC236}">
                <a16:creationId xmlns:a16="http://schemas.microsoft.com/office/drawing/2014/main" id="{595BA872-F03E-D8CE-3370-DF71535CD697}"/>
              </a:ext>
            </a:extLst>
          </p:cNvPr>
          <p:cNvSpPr txBox="1">
            <a:spLocks noChangeArrowheads="1"/>
          </p:cNvSpPr>
          <p:nvPr/>
        </p:nvSpPr>
        <p:spPr bwMode="auto">
          <a:xfrm>
            <a:off x="3635375" y="40767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2.8</a:t>
            </a:r>
          </a:p>
        </p:txBody>
      </p:sp>
      <p:sp>
        <p:nvSpPr>
          <p:cNvPr id="24618" name="Text Box 42">
            <a:extLst>
              <a:ext uri="{FF2B5EF4-FFF2-40B4-BE49-F238E27FC236}">
                <a16:creationId xmlns:a16="http://schemas.microsoft.com/office/drawing/2014/main" id="{60248278-2DA9-98F5-E2F5-AF2B49D89336}"/>
              </a:ext>
            </a:extLst>
          </p:cNvPr>
          <p:cNvSpPr txBox="1">
            <a:spLocks noChangeArrowheads="1"/>
          </p:cNvSpPr>
          <p:nvPr/>
        </p:nvSpPr>
        <p:spPr bwMode="auto">
          <a:xfrm>
            <a:off x="2716213" y="4100513"/>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1.23</a:t>
            </a:r>
          </a:p>
        </p:txBody>
      </p:sp>
      <p:sp>
        <p:nvSpPr>
          <p:cNvPr id="24619" name="Line 43">
            <a:extLst>
              <a:ext uri="{FF2B5EF4-FFF2-40B4-BE49-F238E27FC236}">
                <a16:creationId xmlns:a16="http://schemas.microsoft.com/office/drawing/2014/main" id="{D99DBF7F-98CA-AFB1-2198-6AD4BAFBBC2D}"/>
              </a:ext>
            </a:extLst>
          </p:cNvPr>
          <p:cNvSpPr>
            <a:spLocks noChangeShapeType="1"/>
          </p:cNvSpPr>
          <p:nvPr/>
        </p:nvSpPr>
        <p:spPr bwMode="auto">
          <a:xfrm>
            <a:off x="3059113"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0" name="Line 44">
            <a:extLst>
              <a:ext uri="{FF2B5EF4-FFF2-40B4-BE49-F238E27FC236}">
                <a16:creationId xmlns:a16="http://schemas.microsoft.com/office/drawing/2014/main" id="{23486EEF-44CC-B486-93B5-6FD516BBCA6A}"/>
              </a:ext>
            </a:extLst>
          </p:cNvPr>
          <p:cNvSpPr>
            <a:spLocks noChangeShapeType="1"/>
          </p:cNvSpPr>
          <p:nvPr/>
        </p:nvSpPr>
        <p:spPr bwMode="auto">
          <a:xfrm>
            <a:off x="3203575"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1" name="Line 45">
            <a:extLst>
              <a:ext uri="{FF2B5EF4-FFF2-40B4-BE49-F238E27FC236}">
                <a16:creationId xmlns:a16="http://schemas.microsoft.com/office/drawing/2014/main" id="{A3A85401-1A27-5C9D-8DE4-5A5A70D761EA}"/>
              </a:ext>
            </a:extLst>
          </p:cNvPr>
          <p:cNvSpPr>
            <a:spLocks noChangeShapeType="1"/>
          </p:cNvSpPr>
          <p:nvPr/>
        </p:nvSpPr>
        <p:spPr bwMode="auto">
          <a:xfrm>
            <a:off x="3876675"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2" name="Text Box 46">
            <a:extLst>
              <a:ext uri="{FF2B5EF4-FFF2-40B4-BE49-F238E27FC236}">
                <a16:creationId xmlns:a16="http://schemas.microsoft.com/office/drawing/2014/main" id="{491EB810-69AE-D196-9452-844FACA793BE}"/>
              </a:ext>
            </a:extLst>
          </p:cNvPr>
          <p:cNvSpPr txBox="1">
            <a:spLocks noChangeArrowheads="1"/>
          </p:cNvSpPr>
          <p:nvPr/>
        </p:nvSpPr>
        <p:spPr bwMode="auto">
          <a:xfrm>
            <a:off x="2987675" y="39878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1.53</a:t>
            </a:r>
          </a:p>
        </p:txBody>
      </p:sp>
      <p:sp>
        <p:nvSpPr>
          <p:cNvPr id="24623" name="Text Box 47">
            <a:extLst>
              <a:ext uri="{FF2B5EF4-FFF2-40B4-BE49-F238E27FC236}">
                <a16:creationId xmlns:a16="http://schemas.microsoft.com/office/drawing/2014/main" id="{A300625A-02CC-8349-BF82-5060E48286BF}"/>
              </a:ext>
            </a:extLst>
          </p:cNvPr>
          <p:cNvSpPr txBox="1">
            <a:spLocks noChangeArrowheads="1"/>
          </p:cNvSpPr>
          <p:nvPr/>
        </p:nvSpPr>
        <p:spPr bwMode="auto">
          <a:xfrm rot="-5400000">
            <a:off x="2663825" y="2239963"/>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tangent</a:t>
            </a:r>
          </a:p>
        </p:txBody>
      </p:sp>
      <p:sp>
        <p:nvSpPr>
          <p:cNvPr id="24624" name="Text Box 48">
            <a:extLst>
              <a:ext uri="{FF2B5EF4-FFF2-40B4-BE49-F238E27FC236}">
                <a16:creationId xmlns:a16="http://schemas.microsoft.com/office/drawing/2014/main" id="{BEFC1FD0-D7A2-66B0-4B07-C1DA95225337}"/>
              </a:ext>
            </a:extLst>
          </p:cNvPr>
          <p:cNvSpPr txBox="1">
            <a:spLocks noChangeArrowheads="1"/>
          </p:cNvSpPr>
          <p:nvPr/>
        </p:nvSpPr>
        <p:spPr bwMode="auto">
          <a:xfrm rot="-5400000">
            <a:off x="2907506" y="2323307"/>
            <a:ext cx="60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focus</a:t>
            </a:r>
          </a:p>
        </p:txBody>
      </p:sp>
      <p:sp>
        <p:nvSpPr>
          <p:cNvPr id="24625" name="Text Box 49">
            <a:extLst>
              <a:ext uri="{FF2B5EF4-FFF2-40B4-BE49-F238E27FC236}">
                <a16:creationId xmlns:a16="http://schemas.microsoft.com/office/drawing/2014/main" id="{1D60FA48-F46B-063E-EC4C-6A95EAD694E5}"/>
              </a:ext>
            </a:extLst>
          </p:cNvPr>
          <p:cNvSpPr txBox="1">
            <a:spLocks noChangeArrowheads="1"/>
          </p:cNvSpPr>
          <p:nvPr/>
        </p:nvSpPr>
        <p:spPr bwMode="auto">
          <a:xfrm rot="-5400000">
            <a:off x="3581400" y="23368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Hopf</a:t>
            </a:r>
          </a:p>
        </p:txBody>
      </p:sp>
      <p:sp>
        <p:nvSpPr>
          <p:cNvPr id="24626" name="Text Box 50">
            <a:extLst>
              <a:ext uri="{FF2B5EF4-FFF2-40B4-BE49-F238E27FC236}">
                <a16:creationId xmlns:a16="http://schemas.microsoft.com/office/drawing/2014/main" id="{379DDAC6-65C9-BCC9-89DD-F5EF22DE53E0}"/>
              </a:ext>
            </a:extLst>
          </p:cNvPr>
          <p:cNvSpPr txBox="1">
            <a:spLocks noChangeArrowheads="1"/>
          </p:cNvSpPr>
          <p:nvPr/>
        </p:nvSpPr>
        <p:spPr bwMode="auto">
          <a:xfrm>
            <a:off x="3368675" y="1698625"/>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Bifurcation diagram</a:t>
            </a:r>
          </a:p>
        </p:txBody>
      </p:sp>
      <p:sp>
        <p:nvSpPr>
          <p:cNvPr id="24627" name="Text Box 51">
            <a:extLst>
              <a:ext uri="{FF2B5EF4-FFF2-40B4-BE49-F238E27FC236}">
                <a16:creationId xmlns:a16="http://schemas.microsoft.com/office/drawing/2014/main" id="{F5F2CDD9-AA05-31D2-0ED9-881B26E17410}"/>
              </a:ext>
            </a:extLst>
          </p:cNvPr>
          <p:cNvSpPr txBox="1">
            <a:spLocks noChangeArrowheads="1"/>
          </p:cNvSpPr>
          <p:nvPr/>
        </p:nvSpPr>
        <p:spPr bwMode="auto">
          <a:xfrm>
            <a:off x="7508875" y="5843588"/>
            <a:ext cx="135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isoclines</a:t>
            </a:r>
          </a:p>
        </p:txBody>
      </p:sp>
      <p:sp>
        <p:nvSpPr>
          <p:cNvPr id="24628" name="Line 52">
            <a:extLst>
              <a:ext uri="{FF2B5EF4-FFF2-40B4-BE49-F238E27FC236}">
                <a16:creationId xmlns:a16="http://schemas.microsoft.com/office/drawing/2014/main" id="{C4DD46B2-8AA6-7691-244F-696B9F7A4069}"/>
              </a:ext>
            </a:extLst>
          </p:cNvPr>
          <p:cNvSpPr>
            <a:spLocks noChangeShapeType="1"/>
          </p:cNvSpPr>
          <p:nvPr/>
        </p:nvSpPr>
        <p:spPr bwMode="auto">
          <a:xfrm flipH="1" flipV="1">
            <a:off x="7092950" y="5661025"/>
            <a:ext cx="4318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9" name="Line 53">
            <a:extLst>
              <a:ext uri="{FF2B5EF4-FFF2-40B4-BE49-F238E27FC236}">
                <a16:creationId xmlns:a16="http://schemas.microsoft.com/office/drawing/2014/main" id="{6F4A3290-4D8D-A49A-C095-2578D06CA627}"/>
              </a:ext>
            </a:extLst>
          </p:cNvPr>
          <p:cNvSpPr>
            <a:spLocks noChangeShapeType="1"/>
          </p:cNvSpPr>
          <p:nvPr/>
        </p:nvSpPr>
        <p:spPr bwMode="auto">
          <a:xfrm flipH="1">
            <a:off x="7092950" y="6092825"/>
            <a:ext cx="431800" cy="273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 name="Rectangle 2">
            <a:extLst>
              <a:ext uri="{FF2B5EF4-FFF2-40B4-BE49-F238E27FC236}">
                <a16:creationId xmlns:a16="http://schemas.microsoft.com/office/drawing/2014/main" id="{9A5C0D27-01AE-8123-881C-2821EF2876F3}"/>
              </a:ext>
            </a:extLst>
          </p:cNvPr>
          <p:cNvSpPr>
            <a:spLocks noGrp="1" noChangeArrowheads="1"/>
          </p:cNvSpPr>
          <p:nvPr>
            <p:ph type="title"/>
          </p:nvPr>
        </p:nvSpPr>
        <p:spPr>
          <a:xfrm>
            <a:off x="519113" y="274638"/>
            <a:ext cx="5463153" cy="1143000"/>
          </a:xfrm>
        </p:spPr>
        <p:txBody>
          <a:bodyPr>
            <a:normAutofit fontScale="90000"/>
          </a:bodyPr>
          <a:lstStyle/>
          <a:p>
            <a:pPr eaLnBrk="1" hangingPunct="1"/>
            <a:r>
              <a:rPr lang="en-US" sz="4400" dirty="0">
                <a:solidFill>
                  <a:schemeClr val="accent1"/>
                </a:solidFill>
              </a:rPr>
              <a:t>Paradox of enrichment 2</a:t>
            </a:r>
            <a:endParaRPr lang="en-US" altLang="nl-NL" sz="1800" dirty="0">
              <a:solidFill>
                <a:schemeClr val="accent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981EC977-538C-6171-6F6F-5A2E1970985F}"/>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grpSp>
        <p:nvGrpSpPr>
          <p:cNvPr id="34819" name="Group 3">
            <a:extLst>
              <a:ext uri="{FF2B5EF4-FFF2-40B4-BE49-F238E27FC236}">
                <a16:creationId xmlns:a16="http://schemas.microsoft.com/office/drawing/2014/main" id="{463C95ED-7885-F8AC-83E8-D088CD2226F3}"/>
              </a:ext>
            </a:extLst>
          </p:cNvPr>
          <p:cNvGrpSpPr>
            <a:grpSpLocks/>
          </p:cNvGrpSpPr>
          <p:nvPr/>
        </p:nvGrpSpPr>
        <p:grpSpPr bwMode="auto">
          <a:xfrm>
            <a:off x="5218113" y="2682875"/>
            <a:ext cx="649287" cy="517525"/>
            <a:chOff x="2640" y="1680"/>
            <a:chExt cx="409" cy="326"/>
          </a:xfrm>
        </p:grpSpPr>
        <p:pic>
          <p:nvPicPr>
            <p:cNvPr id="34831" name="Picture 4" descr="faeces">
              <a:extLst>
                <a:ext uri="{FF2B5EF4-FFF2-40B4-BE49-F238E27FC236}">
                  <a16:creationId xmlns:a16="http://schemas.microsoft.com/office/drawing/2014/main" id="{A59E5C51-9181-BDC9-94B1-AF8820A9B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5" descr="faeces">
              <a:extLst>
                <a:ext uri="{FF2B5EF4-FFF2-40B4-BE49-F238E27FC236}">
                  <a16:creationId xmlns:a16="http://schemas.microsoft.com/office/drawing/2014/main" id="{A6A8295D-F958-EC68-C2A8-FC5813061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6" descr="faeces">
              <a:extLst>
                <a:ext uri="{FF2B5EF4-FFF2-40B4-BE49-F238E27FC236}">
                  <a16:creationId xmlns:a16="http://schemas.microsoft.com/office/drawing/2014/main" id="{10468BBC-D88D-598E-83B3-2C322972E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AutoShape 7">
            <a:extLst>
              <a:ext uri="{FF2B5EF4-FFF2-40B4-BE49-F238E27FC236}">
                <a16:creationId xmlns:a16="http://schemas.microsoft.com/office/drawing/2014/main" id="{1DD4FDE4-B7DB-9720-DC29-D144F939DBB2}"/>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4821" name="Oval 8">
            <a:extLst>
              <a:ext uri="{FF2B5EF4-FFF2-40B4-BE49-F238E27FC236}">
                <a16:creationId xmlns:a16="http://schemas.microsoft.com/office/drawing/2014/main" id="{7AF4BC0C-C321-4AE1-453B-2D739E9BA4D9}"/>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pic>
        <p:nvPicPr>
          <p:cNvPr id="34822" name="Picture 9" descr="consumer_dead">
            <a:extLst>
              <a:ext uri="{FF2B5EF4-FFF2-40B4-BE49-F238E27FC236}">
                <a16:creationId xmlns:a16="http://schemas.microsoft.com/office/drawing/2014/main" id="{9DC750A2-4CD0-7509-4F63-947F13160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consumer">
            <a:extLst>
              <a:ext uri="{FF2B5EF4-FFF2-40B4-BE49-F238E27FC236}">
                <a16:creationId xmlns:a16="http://schemas.microsoft.com/office/drawing/2014/main" id="{83DBE02F-7305-DBEA-53BE-8CBFEA5E1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1">
            <a:extLst>
              <a:ext uri="{FF2B5EF4-FFF2-40B4-BE49-F238E27FC236}">
                <a16:creationId xmlns:a16="http://schemas.microsoft.com/office/drawing/2014/main" id="{95729806-325C-D18A-6F00-A47F612448C9}"/>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grpSp>
        <p:nvGrpSpPr>
          <p:cNvPr id="34825" name="Group 12">
            <a:extLst>
              <a:ext uri="{FF2B5EF4-FFF2-40B4-BE49-F238E27FC236}">
                <a16:creationId xmlns:a16="http://schemas.microsoft.com/office/drawing/2014/main" id="{F1A62C82-505B-9DB3-23DB-869F9EB078D5}"/>
              </a:ext>
            </a:extLst>
          </p:cNvPr>
          <p:cNvGrpSpPr>
            <a:grpSpLocks/>
          </p:cNvGrpSpPr>
          <p:nvPr/>
        </p:nvGrpSpPr>
        <p:grpSpPr bwMode="auto">
          <a:xfrm>
            <a:off x="3124200" y="1533525"/>
            <a:ext cx="600075" cy="752475"/>
            <a:chOff x="1440" y="1008"/>
            <a:chExt cx="378" cy="474"/>
          </a:xfrm>
        </p:grpSpPr>
        <p:pic>
          <p:nvPicPr>
            <p:cNvPr id="34828" name="Picture 13" descr="producer">
              <a:extLst>
                <a:ext uri="{FF2B5EF4-FFF2-40B4-BE49-F238E27FC236}">
                  <a16:creationId xmlns:a16="http://schemas.microsoft.com/office/drawing/2014/main" id="{F3D4E902-5FE0-53D0-1EEE-99F00ABF9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4" descr="producer">
              <a:extLst>
                <a:ext uri="{FF2B5EF4-FFF2-40B4-BE49-F238E27FC236}">
                  <a16:creationId xmlns:a16="http://schemas.microsoft.com/office/drawing/2014/main" id="{F4BD7EF6-AC90-C0B7-6C0A-39C9C8440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5" descr="producer">
              <a:extLst>
                <a:ext uri="{FF2B5EF4-FFF2-40B4-BE49-F238E27FC236}">
                  <a16:creationId xmlns:a16="http://schemas.microsoft.com/office/drawing/2014/main" id="{493362FB-FF92-FC37-7D77-C46796B8A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6" name="Rectangle 16">
            <a:extLst>
              <a:ext uri="{FF2B5EF4-FFF2-40B4-BE49-F238E27FC236}">
                <a16:creationId xmlns:a16="http://schemas.microsoft.com/office/drawing/2014/main" id="{F6A1495F-85E9-94F4-B24F-BB565EE94985}"/>
              </a:ext>
            </a:extLst>
          </p:cNvPr>
          <p:cNvSpPr>
            <a:spLocks noGrp="1" noChangeArrowheads="1"/>
          </p:cNvSpPr>
          <p:nvPr>
            <p:ph type="title"/>
          </p:nvPr>
        </p:nvSpPr>
        <p:spPr>
          <a:xfrm>
            <a:off x="685800" y="152400"/>
            <a:ext cx="7772400" cy="1143000"/>
          </a:xfrm>
          <a:noFill/>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a:extLst>
              <a:ext uri="{FF2B5EF4-FFF2-40B4-BE49-F238E27FC236}">
                <a16:creationId xmlns:a16="http://schemas.microsoft.com/office/drawing/2014/main" id="{B14A9D32-1D9F-F73E-8DD8-48696A70F545}"/>
              </a:ext>
            </a:extLst>
          </p:cNvPr>
          <p:cNvSpPr>
            <a:spLocks noChangeArrowheads="1"/>
          </p:cNvSpPr>
          <p:nvPr/>
        </p:nvSpPr>
        <p:spPr bwMode="auto">
          <a:xfrm>
            <a:off x="1143000" y="1530350"/>
            <a:ext cx="6705600" cy="5181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5843" name="Rectangle 3">
            <a:extLst>
              <a:ext uri="{FF2B5EF4-FFF2-40B4-BE49-F238E27FC236}">
                <a16:creationId xmlns:a16="http://schemas.microsoft.com/office/drawing/2014/main" id="{79DC36DA-01A2-6A46-A53A-10441AD7FCE9}"/>
              </a:ext>
            </a:extLst>
          </p:cNvPr>
          <p:cNvSpPr>
            <a:spLocks noChangeArrowheads="1"/>
          </p:cNvSpPr>
          <p:nvPr/>
        </p:nvSpPr>
        <p:spPr bwMode="auto">
          <a:xfrm>
            <a:off x="4419600" y="1371600"/>
            <a:ext cx="3657600" cy="480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5844" name="Oval 4">
            <a:extLst>
              <a:ext uri="{FF2B5EF4-FFF2-40B4-BE49-F238E27FC236}">
                <a16:creationId xmlns:a16="http://schemas.microsoft.com/office/drawing/2014/main" id="{963557DE-8E42-65AF-17D6-129251095EB4}"/>
              </a:ext>
            </a:extLst>
          </p:cNvPr>
          <p:cNvSpPr>
            <a:spLocks noChangeArrowheads="1"/>
          </p:cNvSpPr>
          <p:nvPr/>
        </p:nvSpPr>
        <p:spPr bwMode="auto">
          <a:xfrm>
            <a:off x="1143000" y="1524000"/>
            <a:ext cx="6705600" cy="5181600"/>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5845" name="Oval 5">
            <a:extLst>
              <a:ext uri="{FF2B5EF4-FFF2-40B4-BE49-F238E27FC236}">
                <a16:creationId xmlns:a16="http://schemas.microsoft.com/office/drawing/2014/main" id="{20F9F1C1-2E60-B460-3FB2-3F917302DB88}"/>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5846" name="Rectangle 6">
            <a:extLst>
              <a:ext uri="{FF2B5EF4-FFF2-40B4-BE49-F238E27FC236}">
                <a16:creationId xmlns:a16="http://schemas.microsoft.com/office/drawing/2014/main" id="{59BB44A5-BB58-9601-3E8B-F049303DB6C9}"/>
              </a:ext>
            </a:extLst>
          </p:cNvPr>
          <p:cNvSpPr>
            <a:spLocks noGrp="1" noChangeArrowheads="1"/>
          </p:cNvSpPr>
          <p:nvPr>
            <p:ph type="title"/>
          </p:nvPr>
        </p:nvSpPr>
        <p:spPr>
          <a:xfrm>
            <a:off x="685800" y="152400"/>
            <a:ext cx="7772400" cy="1143000"/>
          </a:xfrm>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pic>
        <p:nvPicPr>
          <p:cNvPr id="35847" name="Picture 7" descr="predator_debris">
            <a:extLst>
              <a:ext uri="{FF2B5EF4-FFF2-40B4-BE49-F238E27FC236}">
                <a16:creationId xmlns:a16="http://schemas.microsoft.com/office/drawing/2014/main" id="{FD10CB84-A78F-0699-68C7-B5FFD490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0"/>
            <a:ext cx="2239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predator">
            <a:extLst>
              <a:ext uri="{FF2B5EF4-FFF2-40B4-BE49-F238E27FC236}">
                <a16:creationId xmlns:a16="http://schemas.microsoft.com/office/drawing/2014/main" id="{B6D3DC9E-1CE0-295E-909F-8921D43B7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86400"/>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Freeform 9">
            <a:extLst>
              <a:ext uri="{FF2B5EF4-FFF2-40B4-BE49-F238E27FC236}">
                <a16:creationId xmlns:a16="http://schemas.microsoft.com/office/drawing/2014/main" id="{878EE324-DD2A-5579-9446-7CE8ADD6D24F}"/>
              </a:ext>
            </a:extLst>
          </p:cNvPr>
          <p:cNvSpPr>
            <a:spLocks/>
          </p:cNvSpPr>
          <p:nvPr/>
        </p:nvSpPr>
        <p:spPr bwMode="auto">
          <a:xfrm>
            <a:off x="5486400" y="5130800"/>
            <a:ext cx="1143000" cy="355600"/>
          </a:xfrm>
          <a:custGeom>
            <a:avLst/>
            <a:gdLst>
              <a:gd name="T0" fmla="*/ 0 w 720"/>
              <a:gd name="T1" fmla="*/ 50800 h 224"/>
              <a:gd name="T2" fmla="*/ 609600 w 720"/>
              <a:gd name="T3" fmla="*/ 50800 h 224"/>
              <a:gd name="T4" fmla="*/ 1143000 w 720"/>
              <a:gd name="T5" fmla="*/ 355600 h 224"/>
              <a:gd name="T6" fmla="*/ 0 60000 65536"/>
              <a:gd name="T7" fmla="*/ 0 60000 65536"/>
              <a:gd name="T8" fmla="*/ 0 60000 65536"/>
            </a:gdLst>
            <a:ahLst/>
            <a:cxnLst>
              <a:cxn ang="T6">
                <a:pos x="T0" y="T1"/>
              </a:cxn>
              <a:cxn ang="T7">
                <a:pos x="T2" y="T3"/>
              </a:cxn>
              <a:cxn ang="T8">
                <a:pos x="T4" y="T5"/>
              </a:cxn>
            </a:cxnLst>
            <a:rect l="0" t="0" r="r" b="b"/>
            <a:pathLst>
              <a:path w="720" h="224">
                <a:moveTo>
                  <a:pt x="0" y="32"/>
                </a:moveTo>
                <a:cubicBezTo>
                  <a:pt x="132" y="16"/>
                  <a:pt x="264" y="0"/>
                  <a:pt x="384" y="32"/>
                </a:cubicBezTo>
                <a:cubicBezTo>
                  <a:pt x="504" y="64"/>
                  <a:pt x="612" y="144"/>
                  <a:pt x="720" y="224"/>
                </a:cubicBezTo>
              </a:path>
            </a:pathLst>
          </a:custGeom>
          <a:noFill/>
          <a:ln w="762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5850" name="Group 10">
            <a:extLst>
              <a:ext uri="{FF2B5EF4-FFF2-40B4-BE49-F238E27FC236}">
                <a16:creationId xmlns:a16="http://schemas.microsoft.com/office/drawing/2014/main" id="{819B246A-3627-4FEA-BC13-F8A7D7EA73B6}"/>
              </a:ext>
            </a:extLst>
          </p:cNvPr>
          <p:cNvGrpSpPr>
            <a:grpSpLocks/>
          </p:cNvGrpSpPr>
          <p:nvPr/>
        </p:nvGrpSpPr>
        <p:grpSpPr bwMode="auto">
          <a:xfrm>
            <a:off x="5218113" y="2682875"/>
            <a:ext cx="649287" cy="517525"/>
            <a:chOff x="2640" y="1680"/>
            <a:chExt cx="409" cy="326"/>
          </a:xfrm>
        </p:grpSpPr>
        <p:pic>
          <p:nvPicPr>
            <p:cNvPr id="35875" name="Picture 11" descr="faeces">
              <a:extLst>
                <a:ext uri="{FF2B5EF4-FFF2-40B4-BE49-F238E27FC236}">
                  <a16:creationId xmlns:a16="http://schemas.microsoft.com/office/drawing/2014/main" id="{F7E31159-52BB-977D-4A88-07D14E675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12" descr="faeces">
              <a:extLst>
                <a:ext uri="{FF2B5EF4-FFF2-40B4-BE49-F238E27FC236}">
                  <a16:creationId xmlns:a16="http://schemas.microsoft.com/office/drawing/2014/main" id="{3F48153F-AD4D-494E-4EF5-E088BF106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13" descr="faeces">
              <a:extLst>
                <a:ext uri="{FF2B5EF4-FFF2-40B4-BE49-F238E27FC236}">
                  <a16:creationId xmlns:a16="http://schemas.microsoft.com/office/drawing/2014/main" id="{76556064-67C4-44CB-656D-03FA54756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AutoShape 14">
            <a:extLst>
              <a:ext uri="{FF2B5EF4-FFF2-40B4-BE49-F238E27FC236}">
                <a16:creationId xmlns:a16="http://schemas.microsoft.com/office/drawing/2014/main" id="{A684F94E-D064-C171-A14B-68C0BBF29BA9}"/>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pic>
        <p:nvPicPr>
          <p:cNvPr id="35852" name="Picture 15" descr="predator_dead">
            <a:extLst>
              <a:ext uri="{FF2B5EF4-FFF2-40B4-BE49-F238E27FC236}">
                <a16:creationId xmlns:a16="http://schemas.microsoft.com/office/drawing/2014/main" id="{D6EC679A-B049-34BC-F03E-38BBA2316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376988"/>
            <a:ext cx="20113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Oval 16">
            <a:extLst>
              <a:ext uri="{FF2B5EF4-FFF2-40B4-BE49-F238E27FC236}">
                <a16:creationId xmlns:a16="http://schemas.microsoft.com/office/drawing/2014/main" id="{EB6527A4-C678-B157-CB45-54A5F025E668}"/>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sp>
        <p:nvSpPr>
          <p:cNvPr id="35854" name="Freeform 17">
            <a:extLst>
              <a:ext uri="{FF2B5EF4-FFF2-40B4-BE49-F238E27FC236}">
                <a16:creationId xmlns:a16="http://schemas.microsoft.com/office/drawing/2014/main" id="{79BBB3E1-9D46-284A-2820-AC4B1CDACE43}"/>
              </a:ext>
            </a:extLst>
          </p:cNvPr>
          <p:cNvSpPr>
            <a:spLocks/>
          </p:cNvSpPr>
          <p:nvPr/>
        </p:nvSpPr>
        <p:spPr bwMode="auto">
          <a:xfrm>
            <a:off x="7239000" y="4038600"/>
            <a:ext cx="228600" cy="1219200"/>
          </a:xfrm>
          <a:custGeom>
            <a:avLst/>
            <a:gdLst>
              <a:gd name="T0" fmla="*/ 0 w 144"/>
              <a:gd name="T1" fmla="*/ 0 h 768"/>
              <a:gd name="T2" fmla="*/ 228600 w 144"/>
              <a:gd name="T3" fmla="*/ 609600 h 768"/>
              <a:gd name="T4" fmla="*/ 0 w 144"/>
              <a:gd name="T5" fmla="*/ 1219200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cubicBezTo>
                  <a:pt x="72" y="128"/>
                  <a:pt x="144" y="256"/>
                  <a:pt x="144" y="384"/>
                </a:cubicBezTo>
                <a:cubicBezTo>
                  <a:pt x="144" y="512"/>
                  <a:pt x="72" y="640"/>
                  <a:pt x="0" y="768"/>
                </a:cubicBezTo>
              </a:path>
            </a:pathLst>
          </a:custGeom>
          <a:noFill/>
          <a:ln w="381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5855" name="Picture 18" descr="consumer_dead">
            <a:extLst>
              <a:ext uri="{FF2B5EF4-FFF2-40B4-BE49-F238E27FC236}">
                <a16:creationId xmlns:a16="http://schemas.microsoft.com/office/drawing/2014/main" id="{1AFC04F2-E27E-59FC-7635-8922E9416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9" descr="consumer_weak">
            <a:extLst>
              <a:ext uri="{FF2B5EF4-FFF2-40B4-BE49-F238E27FC236}">
                <a16:creationId xmlns:a16="http://schemas.microsoft.com/office/drawing/2014/main" id="{6DD507C4-B09C-0A17-3985-8F8C02C69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505200"/>
            <a:ext cx="11160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20" descr="consumer">
            <a:extLst>
              <a:ext uri="{FF2B5EF4-FFF2-40B4-BE49-F238E27FC236}">
                <a16:creationId xmlns:a16="http://schemas.microsoft.com/office/drawing/2014/main" id="{A9CB75B5-E030-44A9-DB35-CC95245BD1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8" name="Group 21">
            <a:extLst>
              <a:ext uri="{FF2B5EF4-FFF2-40B4-BE49-F238E27FC236}">
                <a16:creationId xmlns:a16="http://schemas.microsoft.com/office/drawing/2014/main" id="{73DCE649-3400-4EA8-369B-3460D9B06C62}"/>
              </a:ext>
            </a:extLst>
          </p:cNvPr>
          <p:cNvGrpSpPr>
            <a:grpSpLocks/>
          </p:cNvGrpSpPr>
          <p:nvPr/>
        </p:nvGrpSpPr>
        <p:grpSpPr bwMode="auto">
          <a:xfrm>
            <a:off x="3124200" y="1533525"/>
            <a:ext cx="600075" cy="752475"/>
            <a:chOff x="1440" y="1008"/>
            <a:chExt cx="378" cy="474"/>
          </a:xfrm>
        </p:grpSpPr>
        <p:pic>
          <p:nvPicPr>
            <p:cNvPr id="35872" name="Picture 22" descr="producer">
              <a:extLst>
                <a:ext uri="{FF2B5EF4-FFF2-40B4-BE49-F238E27FC236}">
                  <a16:creationId xmlns:a16="http://schemas.microsoft.com/office/drawing/2014/main" id="{D0B933A4-398A-22D9-FB9E-48163F6622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Picture 23" descr="producer">
              <a:extLst>
                <a:ext uri="{FF2B5EF4-FFF2-40B4-BE49-F238E27FC236}">
                  <a16:creationId xmlns:a16="http://schemas.microsoft.com/office/drawing/2014/main" id="{FCB553BF-72B2-4CA1-102F-7CA97FD450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24" descr="producer">
              <a:extLst>
                <a:ext uri="{FF2B5EF4-FFF2-40B4-BE49-F238E27FC236}">
                  <a16:creationId xmlns:a16="http://schemas.microsoft.com/office/drawing/2014/main" id="{7826B228-60F8-FEFF-B600-B464ED2642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9" name="Rectangle 25">
            <a:extLst>
              <a:ext uri="{FF2B5EF4-FFF2-40B4-BE49-F238E27FC236}">
                <a16:creationId xmlns:a16="http://schemas.microsoft.com/office/drawing/2014/main" id="{DD44FB28-9126-7BAA-F8AD-4908A5B69A4E}"/>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pic>
        <p:nvPicPr>
          <p:cNvPr id="35860" name="Picture 26" descr="consumer_debris">
            <a:extLst>
              <a:ext uri="{FF2B5EF4-FFF2-40B4-BE49-F238E27FC236}">
                <a16:creationId xmlns:a16="http://schemas.microsoft.com/office/drawing/2014/main" id="{EAA9A622-14CB-F709-C93E-7312026AB2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733800"/>
            <a:ext cx="1371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Freeform 27">
            <a:extLst>
              <a:ext uri="{FF2B5EF4-FFF2-40B4-BE49-F238E27FC236}">
                <a16:creationId xmlns:a16="http://schemas.microsoft.com/office/drawing/2014/main" id="{99A8ADFE-CE62-9342-E51F-9644BB286F2A}"/>
              </a:ext>
            </a:extLst>
          </p:cNvPr>
          <p:cNvSpPr>
            <a:spLocks/>
          </p:cNvSpPr>
          <p:nvPr/>
        </p:nvSpPr>
        <p:spPr bwMode="auto">
          <a:xfrm>
            <a:off x="2987675" y="3141663"/>
            <a:ext cx="2305050" cy="2927350"/>
          </a:xfrm>
          <a:custGeom>
            <a:avLst/>
            <a:gdLst>
              <a:gd name="T0" fmla="*/ 2305050 w 1452"/>
              <a:gd name="T1" fmla="*/ 2879725 h 1844"/>
              <a:gd name="T2" fmla="*/ 647700 w 1452"/>
              <a:gd name="T3" fmla="*/ 2447925 h 1844"/>
              <a:gd name="T4" fmla="*/ 0 w 1452"/>
              <a:gd name="T5" fmla="*/ 0 h 1844"/>
              <a:gd name="T6" fmla="*/ 0 60000 65536"/>
              <a:gd name="T7" fmla="*/ 0 60000 65536"/>
              <a:gd name="T8" fmla="*/ 0 60000 65536"/>
            </a:gdLst>
            <a:ahLst/>
            <a:cxnLst>
              <a:cxn ang="T6">
                <a:pos x="T0" y="T1"/>
              </a:cxn>
              <a:cxn ang="T7">
                <a:pos x="T2" y="T3"/>
              </a:cxn>
              <a:cxn ang="T8">
                <a:pos x="T4" y="T5"/>
              </a:cxn>
            </a:cxnLst>
            <a:rect l="0" t="0" r="r" b="b"/>
            <a:pathLst>
              <a:path w="1452" h="1844">
                <a:moveTo>
                  <a:pt x="1452" y="1814"/>
                </a:moveTo>
                <a:cubicBezTo>
                  <a:pt x="1051" y="1829"/>
                  <a:pt x="650" y="1844"/>
                  <a:pt x="408" y="1542"/>
                </a:cubicBezTo>
                <a:cubicBezTo>
                  <a:pt x="166" y="1240"/>
                  <a:pt x="83" y="620"/>
                  <a:pt x="0" y="0"/>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5862" name="Group 28">
            <a:extLst>
              <a:ext uri="{FF2B5EF4-FFF2-40B4-BE49-F238E27FC236}">
                <a16:creationId xmlns:a16="http://schemas.microsoft.com/office/drawing/2014/main" id="{81B7EF5E-2006-E731-011E-50C11431BDBB}"/>
              </a:ext>
            </a:extLst>
          </p:cNvPr>
          <p:cNvGrpSpPr>
            <a:grpSpLocks/>
          </p:cNvGrpSpPr>
          <p:nvPr/>
        </p:nvGrpSpPr>
        <p:grpSpPr bwMode="auto">
          <a:xfrm>
            <a:off x="3492500" y="5432425"/>
            <a:ext cx="649288" cy="517525"/>
            <a:chOff x="2640" y="1680"/>
            <a:chExt cx="409" cy="326"/>
          </a:xfrm>
        </p:grpSpPr>
        <p:pic>
          <p:nvPicPr>
            <p:cNvPr id="35869" name="Picture 29" descr="faeces">
              <a:extLst>
                <a:ext uri="{FF2B5EF4-FFF2-40B4-BE49-F238E27FC236}">
                  <a16:creationId xmlns:a16="http://schemas.microsoft.com/office/drawing/2014/main" id="{EFEB27B6-6679-4FE6-4503-FEE9B2D6D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0" name="Picture 30" descr="faeces">
              <a:extLst>
                <a:ext uri="{FF2B5EF4-FFF2-40B4-BE49-F238E27FC236}">
                  <a16:creationId xmlns:a16="http://schemas.microsoft.com/office/drawing/2014/main" id="{437CF517-80F6-ABFC-2DDD-22BB9F3C0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1" descr="faeces">
              <a:extLst>
                <a:ext uri="{FF2B5EF4-FFF2-40B4-BE49-F238E27FC236}">
                  <a16:creationId xmlns:a16="http://schemas.microsoft.com/office/drawing/2014/main" id="{F34D3C25-E05F-ECE9-49E4-33AA31F41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3" name="Group 32">
            <a:extLst>
              <a:ext uri="{FF2B5EF4-FFF2-40B4-BE49-F238E27FC236}">
                <a16:creationId xmlns:a16="http://schemas.microsoft.com/office/drawing/2014/main" id="{ACCA1247-611F-576B-E949-B81EA43A2024}"/>
              </a:ext>
            </a:extLst>
          </p:cNvPr>
          <p:cNvGrpSpPr>
            <a:grpSpLocks/>
          </p:cNvGrpSpPr>
          <p:nvPr/>
        </p:nvGrpSpPr>
        <p:grpSpPr bwMode="auto">
          <a:xfrm>
            <a:off x="3276600" y="3657600"/>
            <a:ext cx="649288" cy="517525"/>
            <a:chOff x="2640" y="1680"/>
            <a:chExt cx="409" cy="326"/>
          </a:xfrm>
        </p:grpSpPr>
        <p:pic>
          <p:nvPicPr>
            <p:cNvPr id="35866" name="Picture 33" descr="faeces">
              <a:extLst>
                <a:ext uri="{FF2B5EF4-FFF2-40B4-BE49-F238E27FC236}">
                  <a16:creationId xmlns:a16="http://schemas.microsoft.com/office/drawing/2014/main" id="{57F8437D-885C-B4DF-A0FB-2F1ACF017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34" descr="faeces">
              <a:extLst>
                <a:ext uri="{FF2B5EF4-FFF2-40B4-BE49-F238E27FC236}">
                  <a16:creationId xmlns:a16="http://schemas.microsoft.com/office/drawing/2014/main" id="{E900560F-CAB9-1F1A-EA76-9362E6297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35" descr="faeces">
              <a:extLst>
                <a:ext uri="{FF2B5EF4-FFF2-40B4-BE49-F238E27FC236}">
                  <a16:creationId xmlns:a16="http://schemas.microsoft.com/office/drawing/2014/main" id="{06F1BEB0-16B7-713B-68D1-FD0382D44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64" name="Freeform 36">
            <a:extLst>
              <a:ext uri="{FF2B5EF4-FFF2-40B4-BE49-F238E27FC236}">
                <a16:creationId xmlns:a16="http://schemas.microsoft.com/office/drawing/2014/main" id="{CA41F995-B76B-4C42-82A5-9A31DC96A3A7}"/>
              </a:ext>
            </a:extLst>
          </p:cNvPr>
          <p:cNvSpPr>
            <a:spLocks/>
          </p:cNvSpPr>
          <p:nvPr/>
        </p:nvSpPr>
        <p:spPr bwMode="auto">
          <a:xfrm>
            <a:off x="2627313" y="2997200"/>
            <a:ext cx="3673475" cy="1019175"/>
          </a:xfrm>
          <a:custGeom>
            <a:avLst/>
            <a:gdLst>
              <a:gd name="T0" fmla="*/ 0 w 2314"/>
              <a:gd name="T1" fmla="*/ 0 h 642"/>
              <a:gd name="T2" fmla="*/ 215900 w 2314"/>
              <a:gd name="T3" fmla="*/ 431800 h 642"/>
              <a:gd name="T4" fmla="*/ 576263 w 2314"/>
              <a:gd name="T5" fmla="*/ 719138 h 642"/>
              <a:gd name="T6" fmla="*/ 1081088 w 2314"/>
              <a:gd name="T7" fmla="*/ 936625 h 642"/>
              <a:gd name="T8" fmla="*/ 1728788 w 2314"/>
              <a:gd name="T9" fmla="*/ 1008063 h 642"/>
              <a:gd name="T10" fmla="*/ 2376488 w 2314"/>
              <a:gd name="T11" fmla="*/ 1008063 h 642"/>
              <a:gd name="T12" fmla="*/ 3673475 w 2314"/>
              <a:gd name="T13" fmla="*/ 1008063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4" h="642">
                <a:moveTo>
                  <a:pt x="0" y="0"/>
                </a:moveTo>
                <a:cubicBezTo>
                  <a:pt x="38" y="98"/>
                  <a:pt x="76" y="197"/>
                  <a:pt x="136" y="272"/>
                </a:cubicBezTo>
                <a:cubicBezTo>
                  <a:pt x="196" y="347"/>
                  <a:pt x="272" y="400"/>
                  <a:pt x="363" y="453"/>
                </a:cubicBezTo>
                <a:cubicBezTo>
                  <a:pt x="454" y="506"/>
                  <a:pt x="560" y="560"/>
                  <a:pt x="681" y="590"/>
                </a:cubicBezTo>
                <a:cubicBezTo>
                  <a:pt x="802" y="620"/>
                  <a:pt x="953" y="628"/>
                  <a:pt x="1089" y="635"/>
                </a:cubicBezTo>
                <a:cubicBezTo>
                  <a:pt x="1225" y="642"/>
                  <a:pt x="1293" y="635"/>
                  <a:pt x="1497" y="635"/>
                </a:cubicBezTo>
                <a:cubicBezTo>
                  <a:pt x="1701" y="635"/>
                  <a:pt x="2007" y="635"/>
                  <a:pt x="2314" y="635"/>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1026">
            <a:extLst>
              <a:ext uri="{FF2B5EF4-FFF2-40B4-BE49-F238E27FC236}">
                <a16:creationId xmlns:a16="http://schemas.microsoft.com/office/drawing/2014/main" id="{2937A650-D26E-A5F0-FB9A-52849E3D9416}"/>
              </a:ext>
            </a:extLst>
          </p:cNvPr>
          <p:cNvSpPr>
            <a:spLocks noChangeArrowheads="1"/>
          </p:cNvSpPr>
          <p:nvPr/>
        </p:nvSpPr>
        <p:spPr bwMode="auto">
          <a:xfrm>
            <a:off x="1143000" y="1524000"/>
            <a:ext cx="6705600" cy="5181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6867" name="Rectangle 1027">
            <a:extLst>
              <a:ext uri="{FF2B5EF4-FFF2-40B4-BE49-F238E27FC236}">
                <a16:creationId xmlns:a16="http://schemas.microsoft.com/office/drawing/2014/main" id="{1D428DA6-599A-A256-6553-BE76DAB01FF5}"/>
              </a:ext>
            </a:extLst>
          </p:cNvPr>
          <p:cNvSpPr>
            <a:spLocks noChangeArrowheads="1"/>
          </p:cNvSpPr>
          <p:nvPr/>
        </p:nvSpPr>
        <p:spPr bwMode="auto">
          <a:xfrm>
            <a:off x="4419600" y="1371600"/>
            <a:ext cx="3657600" cy="480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68" name="Oval 1028">
            <a:extLst>
              <a:ext uri="{FF2B5EF4-FFF2-40B4-BE49-F238E27FC236}">
                <a16:creationId xmlns:a16="http://schemas.microsoft.com/office/drawing/2014/main" id="{E516DFE0-4A52-CBC1-C191-0D68657F490E}"/>
              </a:ext>
            </a:extLst>
          </p:cNvPr>
          <p:cNvSpPr>
            <a:spLocks noChangeArrowheads="1"/>
          </p:cNvSpPr>
          <p:nvPr/>
        </p:nvSpPr>
        <p:spPr bwMode="auto">
          <a:xfrm>
            <a:off x="1143000" y="1498600"/>
            <a:ext cx="6705600" cy="5181600"/>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6869" name="Oval 1029">
            <a:extLst>
              <a:ext uri="{FF2B5EF4-FFF2-40B4-BE49-F238E27FC236}">
                <a16:creationId xmlns:a16="http://schemas.microsoft.com/office/drawing/2014/main" id="{E33C9677-A0EC-9528-D414-2B75B236F0A3}"/>
              </a:ext>
            </a:extLst>
          </p:cNvPr>
          <p:cNvSpPr>
            <a:spLocks noChangeArrowheads="1"/>
          </p:cNvSpPr>
          <p:nvPr/>
        </p:nvSpPr>
        <p:spPr bwMode="auto">
          <a:xfrm>
            <a:off x="2590800" y="1524000"/>
            <a:ext cx="3733800" cy="2514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70" name="Oval 1030">
            <a:extLst>
              <a:ext uri="{FF2B5EF4-FFF2-40B4-BE49-F238E27FC236}">
                <a16:creationId xmlns:a16="http://schemas.microsoft.com/office/drawing/2014/main" id="{DB8D7C91-8AAD-C615-4581-228F45A4DF0B}"/>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71" name="Rectangle 1031">
            <a:extLst>
              <a:ext uri="{FF2B5EF4-FFF2-40B4-BE49-F238E27FC236}">
                <a16:creationId xmlns:a16="http://schemas.microsoft.com/office/drawing/2014/main" id="{A8047F1A-4AB6-1178-1044-865095563767}"/>
              </a:ext>
            </a:extLst>
          </p:cNvPr>
          <p:cNvSpPr>
            <a:spLocks noGrp="1" noChangeArrowheads="1"/>
          </p:cNvSpPr>
          <p:nvPr>
            <p:ph type="title"/>
          </p:nvPr>
        </p:nvSpPr>
        <p:spPr>
          <a:xfrm>
            <a:off x="685800" y="152400"/>
            <a:ext cx="7772400" cy="1143000"/>
          </a:xfrm>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pic>
        <p:nvPicPr>
          <p:cNvPr id="36872" name="Picture 1032" descr="predator_debris">
            <a:extLst>
              <a:ext uri="{FF2B5EF4-FFF2-40B4-BE49-F238E27FC236}">
                <a16:creationId xmlns:a16="http://schemas.microsoft.com/office/drawing/2014/main" id="{5016F7C0-A8F5-BD8C-4839-F20BD0B9C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0"/>
            <a:ext cx="2239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033" descr="predator">
            <a:extLst>
              <a:ext uri="{FF2B5EF4-FFF2-40B4-BE49-F238E27FC236}">
                <a16:creationId xmlns:a16="http://schemas.microsoft.com/office/drawing/2014/main" id="{9299CED8-5EDD-E9C8-ACBF-2FCFFDBCA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86400"/>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Freeform 1034">
            <a:extLst>
              <a:ext uri="{FF2B5EF4-FFF2-40B4-BE49-F238E27FC236}">
                <a16:creationId xmlns:a16="http://schemas.microsoft.com/office/drawing/2014/main" id="{ED13DDC5-581D-29D8-948F-9177A4A81AB8}"/>
              </a:ext>
            </a:extLst>
          </p:cNvPr>
          <p:cNvSpPr>
            <a:spLocks/>
          </p:cNvSpPr>
          <p:nvPr/>
        </p:nvSpPr>
        <p:spPr bwMode="auto">
          <a:xfrm>
            <a:off x="5486400" y="5130800"/>
            <a:ext cx="1143000" cy="355600"/>
          </a:xfrm>
          <a:custGeom>
            <a:avLst/>
            <a:gdLst>
              <a:gd name="T0" fmla="*/ 0 w 720"/>
              <a:gd name="T1" fmla="*/ 50800 h 224"/>
              <a:gd name="T2" fmla="*/ 609600 w 720"/>
              <a:gd name="T3" fmla="*/ 50800 h 224"/>
              <a:gd name="T4" fmla="*/ 1143000 w 720"/>
              <a:gd name="T5" fmla="*/ 355600 h 224"/>
              <a:gd name="T6" fmla="*/ 0 60000 65536"/>
              <a:gd name="T7" fmla="*/ 0 60000 65536"/>
              <a:gd name="T8" fmla="*/ 0 60000 65536"/>
            </a:gdLst>
            <a:ahLst/>
            <a:cxnLst>
              <a:cxn ang="T6">
                <a:pos x="T0" y="T1"/>
              </a:cxn>
              <a:cxn ang="T7">
                <a:pos x="T2" y="T3"/>
              </a:cxn>
              <a:cxn ang="T8">
                <a:pos x="T4" y="T5"/>
              </a:cxn>
            </a:cxnLst>
            <a:rect l="0" t="0" r="r" b="b"/>
            <a:pathLst>
              <a:path w="720" h="224">
                <a:moveTo>
                  <a:pt x="0" y="32"/>
                </a:moveTo>
                <a:cubicBezTo>
                  <a:pt x="132" y="16"/>
                  <a:pt x="264" y="0"/>
                  <a:pt x="384" y="32"/>
                </a:cubicBezTo>
                <a:cubicBezTo>
                  <a:pt x="504" y="64"/>
                  <a:pt x="612" y="144"/>
                  <a:pt x="720" y="224"/>
                </a:cubicBezTo>
              </a:path>
            </a:pathLst>
          </a:custGeom>
          <a:noFill/>
          <a:ln w="762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75" name="Group 1035">
            <a:extLst>
              <a:ext uri="{FF2B5EF4-FFF2-40B4-BE49-F238E27FC236}">
                <a16:creationId xmlns:a16="http://schemas.microsoft.com/office/drawing/2014/main" id="{2A798B7D-8A97-1C81-07BB-C156A8689B87}"/>
              </a:ext>
            </a:extLst>
          </p:cNvPr>
          <p:cNvGrpSpPr>
            <a:grpSpLocks/>
          </p:cNvGrpSpPr>
          <p:nvPr/>
        </p:nvGrpSpPr>
        <p:grpSpPr bwMode="auto">
          <a:xfrm>
            <a:off x="5218113" y="2682875"/>
            <a:ext cx="649287" cy="517525"/>
            <a:chOff x="2640" y="1680"/>
            <a:chExt cx="409" cy="326"/>
          </a:xfrm>
        </p:grpSpPr>
        <p:pic>
          <p:nvPicPr>
            <p:cNvPr id="36905" name="Picture 1036" descr="faeces">
              <a:extLst>
                <a:ext uri="{FF2B5EF4-FFF2-40B4-BE49-F238E27FC236}">
                  <a16:creationId xmlns:a16="http://schemas.microsoft.com/office/drawing/2014/main" id="{F266F110-5A4A-2624-8C27-102CD0D68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1037" descr="faeces">
              <a:extLst>
                <a:ext uri="{FF2B5EF4-FFF2-40B4-BE49-F238E27FC236}">
                  <a16:creationId xmlns:a16="http://schemas.microsoft.com/office/drawing/2014/main" id="{08AB9226-56BE-4867-EC52-55EC514C1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1038" descr="faeces">
              <a:extLst>
                <a:ext uri="{FF2B5EF4-FFF2-40B4-BE49-F238E27FC236}">
                  <a16:creationId xmlns:a16="http://schemas.microsoft.com/office/drawing/2014/main" id="{41336FE7-FF0C-46A0-A925-9CFBC12CE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6" name="AutoShape 1039">
            <a:extLst>
              <a:ext uri="{FF2B5EF4-FFF2-40B4-BE49-F238E27FC236}">
                <a16:creationId xmlns:a16="http://schemas.microsoft.com/office/drawing/2014/main" id="{C33F73F7-38BD-8048-DDD6-0ECA36325981}"/>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pic>
        <p:nvPicPr>
          <p:cNvPr id="36877" name="Picture 1040" descr="predator_dead">
            <a:extLst>
              <a:ext uri="{FF2B5EF4-FFF2-40B4-BE49-F238E27FC236}">
                <a16:creationId xmlns:a16="http://schemas.microsoft.com/office/drawing/2014/main" id="{B92F16F5-3E36-159B-C49E-9E55939CE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376988"/>
            <a:ext cx="20113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Oval 1041">
            <a:extLst>
              <a:ext uri="{FF2B5EF4-FFF2-40B4-BE49-F238E27FC236}">
                <a16:creationId xmlns:a16="http://schemas.microsoft.com/office/drawing/2014/main" id="{BDB7BD2B-0D7F-8430-E208-1B820CBE21FC}"/>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sp>
        <p:nvSpPr>
          <p:cNvPr id="36879" name="Freeform 1042">
            <a:extLst>
              <a:ext uri="{FF2B5EF4-FFF2-40B4-BE49-F238E27FC236}">
                <a16:creationId xmlns:a16="http://schemas.microsoft.com/office/drawing/2014/main" id="{3B128F56-6784-CF97-738A-71F2055D1B58}"/>
              </a:ext>
            </a:extLst>
          </p:cNvPr>
          <p:cNvSpPr>
            <a:spLocks/>
          </p:cNvSpPr>
          <p:nvPr/>
        </p:nvSpPr>
        <p:spPr bwMode="auto">
          <a:xfrm>
            <a:off x="7239000" y="4038600"/>
            <a:ext cx="228600" cy="1219200"/>
          </a:xfrm>
          <a:custGeom>
            <a:avLst/>
            <a:gdLst>
              <a:gd name="T0" fmla="*/ 0 w 144"/>
              <a:gd name="T1" fmla="*/ 0 h 768"/>
              <a:gd name="T2" fmla="*/ 228600 w 144"/>
              <a:gd name="T3" fmla="*/ 609600 h 768"/>
              <a:gd name="T4" fmla="*/ 0 w 144"/>
              <a:gd name="T5" fmla="*/ 1219200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cubicBezTo>
                  <a:pt x="72" y="128"/>
                  <a:pt x="144" y="256"/>
                  <a:pt x="144" y="384"/>
                </a:cubicBezTo>
                <a:cubicBezTo>
                  <a:pt x="144" y="512"/>
                  <a:pt x="72" y="640"/>
                  <a:pt x="0" y="768"/>
                </a:cubicBezTo>
              </a:path>
            </a:pathLst>
          </a:custGeom>
          <a:noFill/>
          <a:ln w="381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6880" name="Picture 1043" descr="consumer_dead">
            <a:extLst>
              <a:ext uri="{FF2B5EF4-FFF2-40B4-BE49-F238E27FC236}">
                <a16:creationId xmlns:a16="http://schemas.microsoft.com/office/drawing/2014/main" id="{814D6184-2AC6-6C0D-E8EF-47BF9F060B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044" descr="consumer_weak">
            <a:extLst>
              <a:ext uri="{FF2B5EF4-FFF2-40B4-BE49-F238E27FC236}">
                <a16:creationId xmlns:a16="http://schemas.microsoft.com/office/drawing/2014/main" id="{7AEE48F3-97A8-486A-40EA-EF54ACF121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505200"/>
            <a:ext cx="11160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045" descr="consumer">
            <a:extLst>
              <a:ext uri="{FF2B5EF4-FFF2-40B4-BE49-F238E27FC236}">
                <a16:creationId xmlns:a16="http://schemas.microsoft.com/office/drawing/2014/main" id="{DECB23A0-E31F-2EF6-C163-BDB090420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3" name="Group 1046">
            <a:extLst>
              <a:ext uri="{FF2B5EF4-FFF2-40B4-BE49-F238E27FC236}">
                <a16:creationId xmlns:a16="http://schemas.microsoft.com/office/drawing/2014/main" id="{41DA05B8-99FF-46FF-048D-01FEBF835D3B}"/>
              </a:ext>
            </a:extLst>
          </p:cNvPr>
          <p:cNvGrpSpPr>
            <a:grpSpLocks/>
          </p:cNvGrpSpPr>
          <p:nvPr/>
        </p:nvGrpSpPr>
        <p:grpSpPr bwMode="auto">
          <a:xfrm>
            <a:off x="3124200" y="1533525"/>
            <a:ext cx="600075" cy="752475"/>
            <a:chOff x="1440" y="1008"/>
            <a:chExt cx="378" cy="474"/>
          </a:xfrm>
        </p:grpSpPr>
        <p:pic>
          <p:nvPicPr>
            <p:cNvPr id="36902" name="Picture 1047" descr="producer">
              <a:extLst>
                <a:ext uri="{FF2B5EF4-FFF2-40B4-BE49-F238E27FC236}">
                  <a16:creationId xmlns:a16="http://schemas.microsoft.com/office/drawing/2014/main" id="{C9A7271B-CC36-34A6-BF36-8798AD8064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1048" descr="producer">
              <a:extLst>
                <a:ext uri="{FF2B5EF4-FFF2-40B4-BE49-F238E27FC236}">
                  <a16:creationId xmlns:a16="http://schemas.microsoft.com/office/drawing/2014/main" id="{96707AA9-AE8C-9FE2-3BF5-96393D57B1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1049" descr="producer">
              <a:extLst>
                <a:ext uri="{FF2B5EF4-FFF2-40B4-BE49-F238E27FC236}">
                  <a16:creationId xmlns:a16="http://schemas.microsoft.com/office/drawing/2014/main" id="{8ECEA0DF-62AE-B840-4F4E-446DAB724E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4" name="Rectangle 1050">
            <a:extLst>
              <a:ext uri="{FF2B5EF4-FFF2-40B4-BE49-F238E27FC236}">
                <a16:creationId xmlns:a16="http://schemas.microsoft.com/office/drawing/2014/main" id="{5BE40181-3577-DD26-C3F2-656161A082B6}"/>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pic>
        <p:nvPicPr>
          <p:cNvPr id="36885" name="Picture 1051" descr="consumer_debris">
            <a:extLst>
              <a:ext uri="{FF2B5EF4-FFF2-40B4-BE49-F238E27FC236}">
                <a16:creationId xmlns:a16="http://schemas.microsoft.com/office/drawing/2014/main" id="{6EDBF172-BBB4-E1D7-9246-D155582D1A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733800"/>
            <a:ext cx="1371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Freeform 1052">
            <a:extLst>
              <a:ext uri="{FF2B5EF4-FFF2-40B4-BE49-F238E27FC236}">
                <a16:creationId xmlns:a16="http://schemas.microsoft.com/office/drawing/2014/main" id="{BEC63F2D-CAAE-E3FC-5738-88C50D7B0437}"/>
              </a:ext>
            </a:extLst>
          </p:cNvPr>
          <p:cNvSpPr>
            <a:spLocks/>
          </p:cNvSpPr>
          <p:nvPr/>
        </p:nvSpPr>
        <p:spPr bwMode="auto">
          <a:xfrm>
            <a:off x="2987675" y="3141663"/>
            <a:ext cx="2305050" cy="2927350"/>
          </a:xfrm>
          <a:custGeom>
            <a:avLst/>
            <a:gdLst>
              <a:gd name="T0" fmla="*/ 2305050 w 1452"/>
              <a:gd name="T1" fmla="*/ 2879725 h 1844"/>
              <a:gd name="T2" fmla="*/ 647700 w 1452"/>
              <a:gd name="T3" fmla="*/ 2447925 h 1844"/>
              <a:gd name="T4" fmla="*/ 0 w 1452"/>
              <a:gd name="T5" fmla="*/ 0 h 1844"/>
              <a:gd name="T6" fmla="*/ 0 60000 65536"/>
              <a:gd name="T7" fmla="*/ 0 60000 65536"/>
              <a:gd name="T8" fmla="*/ 0 60000 65536"/>
            </a:gdLst>
            <a:ahLst/>
            <a:cxnLst>
              <a:cxn ang="T6">
                <a:pos x="T0" y="T1"/>
              </a:cxn>
              <a:cxn ang="T7">
                <a:pos x="T2" y="T3"/>
              </a:cxn>
              <a:cxn ang="T8">
                <a:pos x="T4" y="T5"/>
              </a:cxn>
            </a:cxnLst>
            <a:rect l="0" t="0" r="r" b="b"/>
            <a:pathLst>
              <a:path w="1452" h="1844">
                <a:moveTo>
                  <a:pt x="1452" y="1814"/>
                </a:moveTo>
                <a:cubicBezTo>
                  <a:pt x="1051" y="1829"/>
                  <a:pt x="650" y="1844"/>
                  <a:pt x="408" y="1542"/>
                </a:cubicBezTo>
                <a:cubicBezTo>
                  <a:pt x="166" y="1240"/>
                  <a:pt x="83" y="620"/>
                  <a:pt x="0" y="0"/>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87" name="Group 1053">
            <a:extLst>
              <a:ext uri="{FF2B5EF4-FFF2-40B4-BE49-F238E27FC236}">
                <a16:creationId xmlns:a16="http://schemas.microsoft.com/office/drawing/2014/main" id="{AF4507AC-7729-5E3B-F69B-91CE4E55EE72}"/>
              </a:ext>
            </a:extLst>
          </p:cNvPr>
          <p:cNvGrpSpPr>
            <a:grpSpLocks/>
          </p:cNvGrpSpPr>
          <p:nvPr/>
        </p:nvGrpSpPr>
        <p:grpSpPr bwMode="auto">
          <a:xfrm>
            <a:off x="3492500" y="5432425"/>
            <a:ext cx="649288" cy="517525"/>
            <a:chOff x="2640" y="1680"/>
            <a:chExt cx="409" cy="326"/>
          </a:xfrm>
        </p:grpSpPr>
        <p:pic>
          <p:nvPicPr>
            <p:cNvPr id="36899" name="Picture 1054" descr="faeces">
              <a:extLst>
                <a:ext uri="{FF2B5EF4-FFF2-40B4-BE49-F238E27FC236}">
                  <a16:creationId xmlns:a16="http://schemas.microsoft.com/office/drawing/2014/main" id="{FAD3CA4F-EA02-0A9C-3314-777E81603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1055" descr="faeces">
              <a:extLst>
                <a:ext uri="{FF2B5EF4-FFF2-40B4-BE49-F238E27FC236}">
                  <a16:creationId xmlns:a16="http://schemas.microsoft.com/office/drawing/2014/main" id="{A5C0F46E-09A6-2C9A-0829-C9717BF62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1056" descr="faeces">
              <a:extLst>
                <a:ext uri="{FF2B5EF4-FFF2-40B4-BE49-F238E27FC236}">
                  <a16:creationId xmlns:a16="http://schemas.microsoft.com/office/drawing/2014/main" id="{98B9BBC7-2026-E814-B674-CDC23B464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8" name="Freeform 1057">
            <a:extLst>
              <a:ext uri="{FF2B5EF4-FFF2-40B4-BE49-F238E27FC236}">
                <a16:creationId xmlns:a16="http://schemas.microsoft.com/office/drawing/2014/main" id="{2AA4F240-AAD2-EF2C-091C-C1162448BBB7}"/>
              </a:ext>
            </a:extLst>
          </p:cNvPr>
          <p:cNvSpPr>
            <a:spLocks/>
          </p:cNvSpPr>
          <p:nvPr/>
        </p:nvSpPr>
        <p:spPr bwMode="auto">
          <a:xfrm>
            <a:off x="5562600" y="4343400"/>
            <a:ext cx="1371600" cy="1066800"/>
          </a:xfrm>
          <a:custGeom>
            <a:avLst/>
            <a:gdLst>
              <a:gd name="T0" fmla="*/ 0 w 864"/>
              <a:gd name="T1" fmla="*/ 0 h 672"/>
              <a:gd name="T2" fmla="*/ 1066800 w 864"/>
              <a:gd name="T3" fmla="*/ 533400 h 672"/>
              <a:gd name="T4" fmla="*/ 1371600 w 864"/>
              <a:gd name="T5" fmla="*/ 1066800 h 672"/>
              <a:gd name="T6" fmla="*/ 0 60000 65536"/>
              <a:gd name="T7" fmla="*/ 0 60000 65536"/>
              <a:gd name="T8" fmla="*/ 0 60000 65536"/>
            </a:gdLst>
            <a:ahLst/>
            <a:cxnLst>
              <a:cxn ang="T6">
                <a:pos x="T0" y="T1"/>
              </a:cxn>
              <a:cxn ang="T7">
                <a:pos x="T2" y="T3"/>
              </a:cxn>
              <a:cxn ang="T8">
                <a:pos x="T4" y="T5"/>
              </a:cxn>
            </a:cxnLst>
            <a:rect l="0" t="0" r="r" b="b"/>
            <a:pathLst>
              <a:path w="864" h="672">
                <a:moveTo>
                  <a:pt x="0" y="0"/>
                </a:moveTo>
                <a:cubicBezTo>
                  <a:pt x="264" y="112"/>
                  <a:pt x="528" y="224"/>
                  <a:pt x="672" y="336"/>
                </a:cubicBezTo>
                <a:cubicBezTo>
                  <a:pt x="816" y="448"/>
                  <a:pt x="840" y="560"/>
                  <a:pt x="864" y="672"/>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89" name="Line 1058">
            <a:extLst>
              <a:ext uri="{FF2B5EF4-FFF2-40B4-BE49-F238E27FC236}">
                <a16:creationId xmlns:a16="http://schemas.microsoft.com/office/drawing/2014/main" id="{7DF16A1D-AD95-E1EA-3CF8-D0B95A7C331C}"/>
              </a:ext>
            </a:extLst>
          </p:cNvPr>
          <p:cNvSpPr>
            <a:spLocks noChangeShapeType="1"/>
          </p:cNvSpPr>
          <p:nvPr/>
        </p:nvSpPr>
        <p:spPr bwMode="auto">
          <a:xfrm>
            <a:off x="5791200" y="3886200"/>
            <a:ext cx="533400" cy="0"/>
          </a:xfrm>
          <a:prstGeom prst="line">
            <a:avLst/>
          </a:prstGeom>
          <a:noFill/>
          <a:ln w="5715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0" name="Line 1059">
            <a:extLst>
              <a:ext uri="{FF2B5EF4-FFF2-40B4-BE49-F238E27FC236}">
                <a16:creationId xmlns:a16="http://schemas.microsoft.com/office/drawing/2014/main" id="{A012B4F2-B3B8-1602-FF6E-A9FA3A7A3812}"/>
              </a:ext>
            </a:extLst>
          </p:cNvPr>
          <p:cNvSpPr>
            <a:spLocks noChangeShapeType="1"/>
          </p:cNvSpPr>
          <p:nvPr/>
        </p:nvSpPr>
        <p:spPr bwMode="auto">
          <a:xfrm>
            <a:off x="5105400" y="4343400"/>
            <a:ext cx="0" cy="38100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1" name="Freeform 1060">
            <a:extLst>
              <a:ext uri="{FF2B5EF4-FFF2-40B4-BE49-F238E27FC236}">
                <a16:creationId xmlns:a16="http://schemas.microsoft.com/office/drawing/2014/main" id="{55E4F159-23E1-0B58-B6AC-F9FCFBFC8603}"/>
              </a:ext>
            </a:extLst>
          </p:cNvPr>
          <p:cNvSpPr>
            <a:spLocks/>
          </p:cNvSpPr>
          <p:nvPr/>
        </p:nvSpPr>
        <p:spPr bwMode="auto">
          <a:xfrm>
            <a:off x="6248400" y="2209800"/>
            <a:ext cx="304800" cy="1447800"/>
          </a:xfrm>
          <a:custGeom>
            <a:avLst/>
            <a:gdLst>
              <a:gd name="T0" fmla="*/ 0 w 192"/>
              <a:gd name="T1" fmla="*/ 1447800 h 912"/>
              <a:gd name="T2" fmla="*/ 304800 w 192"/>
              <a:gd name="T3" fmla="*/ 685800 h 912"/>
              <a:gd name="T4" fmla="*/ 0 w 192"/>
              <a:gd name="T5" fmla="*/ 0 h 912"/>
              <a:gd name="T6" fmla="*/ 0 60000 65536"/>
              <a:gd name="T7" fmla="*/ 0 60000 65536"/>
              <a:gd name="T8" fmla="*/ 0 60000 65536"/>
            </a:gdLst>
            <a:ahLst/>
            <a:cxnLst>
              <a:cxn ang="T6">
                <a:pos x="T0" y="T1"/>
              </a:cxn>
              <a:cxn ang="T7">
                <a:pos x="T2" y="T3"/>
              </a:cxn>
              <a:cxn ang="T8">
                <a:pos x="T4" y="T5"/>
              </a:cxn>
            </a:cxnLst>
            <a:rect l="0" t="0" r="r" b="b"/>
            <a:pathLst>
              <a:path w="192" h="912">
                <a:moveTo>
                  <a:pt x="0" y="912"/>
                </a:moveTo>
                <a:cubicBezTo>
                  <a:pt x="96" y="748"/>
                  <a:pt x="192" y="584"/>
                  <a:pt x="192" y="432"/>
                </a:cubicBezTo>
                <a:cubicBezTo>
                  <a:pt x="192" y="280"/>
                  <a:pt x="96" y="140"/>
                  <a:pt x="0" y="0"/>
                </a:cubicBezTo>
              </a:path>
            </a:pathLst>
          </a:custGeom>
          <a:noFill/>
          <a:ln w="9525">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2" name="Line 1061">
            <a:extLst>
              <a:ext uri="{FF2B5EF4-FFF2-40B4-BE49-F238E27FC236}">
                <a16:creationId xmlns:a16="http://schemas.microsoft.com/office/drawing/2014/main" id="{ACA336A4-028B-501E-B49D-F6C276D2E543}"/>
              </a:ext>
            </a:extLst>
          </p:cNvPr>
          <p:cNvSpPr>
            <a:spLocks noChangeShapeType="1"/>
          </p:cNvSpPr>
          <p:nvPr/>
        </p:nvSpPr>
        <p:spPr bwMode="auto">
          <a:xfrm>
            <a:off x="5867400" y="3733800"/>
            <a:ext cx="533400"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93" name="Group 1062">
            <a:extLst>
              <a:ext uri="{FF2B5EF4-FFF2-40B4-BE49-F238E27FC236}">
                <a16:creationId xmlns:a16="http://schemas.microsoft.com/office/drawing/2014/main" id="{1F7AFC02-9DB9-AAC0-3010-202F14E825FB}"/>
              </a:ext>
            </a:extLst>
          </p:cNvPr>
          <p:cNvGrpSpPr>
            <a:grpSpLocks/>
          </p:cNvGrpSpPr>
          <p:nvPr/>
        </p:nvGrpSpPr>
        <p:grpSpPr bwMode="auto">
          <a:xfrm>
            <a:off x="3276600" y="3657600"/>
            <a:ext cx="649288" cy="517525"/>
            <a:chOff x="2640" y="1680"/>
            <a:chExt cx="409" cy="326"/>
          </a:xfrm>
        </p:grpSpPr>
        <p:pic>
          <p:nvPicPr>
            <p:cNvPr id="36896" name="Picture 1063" descr="faeces">
              <a:extLst>
                <a:ext uri="{FF2B5EF4-FFF2-40B4-BE49-F238E27FC236}">
                  <a16:creationId xmlns:a16="http://schemas.microsoft.com/office/drawing/2014/main" id="{C29E4C3A-DF42-95B0-865E-E3BF6CE87A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1064" descr="faeces">
              <a:extLst>
                <a:ext uri="{FF2B5EF4-FFF2-40B4-BE49-F238E27FC236}">
                  <a16:creationId xmlns:a16="http://schemas.microsoft.com/office/drawing/2014/main" id="{BBDE0DD3-0386-A773-F452-DF3165D22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1065" descr="faeces">
              <a:extLst>
                <a:ext uri="{FF2B5EF4-FFF2-40B4-BE49-F238E27FC236}">
                  <a16:creationId xmlns:a16="http://schemas.microsoft.com/office/drawing/2014/main" id="{7561F029-57B4-9810-1EC4-3156D37CF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94" name="Picture 1066" descr="cossumer_sick">
            <a:extLst>
              <a:ext uri="{FF2B5EF4-FFF2-40B4-BE49-F238E27FC236}">
                <a16:creationId xmlns:a16="http://schemas.microsoft.com/office/drawing/2014/main" id="{C060A287-C3DE-CA0B-5E52-C50B2E4B88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429000"/>
            <a:ext cx="11430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non">
            <a:extLst>
              <a:ext uri="{FF2B5EF4-FFF2-40B4-BE49-F238E27FC236}">
                <a16:creationId xmlns:a16="http://schemas.microsoft.com/office/drawing/2014/main" id="{92C6EC3B-DC05-9B20-9546-63067495B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49388"/>
            <a:ext cx="50180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0D2DE2C8-3A3C-9785-E276-B703B4B38E14}"/>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Canonical community</a:t>
            </a:r>
            <a:endParaRPr lang="en-GB" altLang="nl-NL" sz="1800" dirty="0">
              <a:solidFill>
                <a:schemeClr val="accent2"/>
              </a:solidFill>
              <a:latin typeface="Arial" panose="020B0604020202020204" pitchFamily="34" charset="0"/>
            </a:endParaRPr>
          </a:p>
        </p:txBody>
      </p:sp>
      <p:sp>
        <p:nvSpPr>
          <p:cNvPr id="43012" name="Text Box 4">
            <a:extLst>
              <a:ext uri="{FF2B5EF4-FFF2-40B4-BE49-F238E27FC236}">
                <a16:creationId xmlns:a16="http://schemas.microsoft.com/office/drawing/2014/main" id="{FEBF4B27-AAF8-0A7C-AFF7-720CEB0209C8}"/>
              </a:ext>
            </a:extLst>
          </p:cNvPr>
          <p:cNvSpPr txBox="1">
            <a:spLocks noChangeArrowheads="1"/>
          </p:cNvSpPr>
          <p:nvPr/>
        </p:nvSpPr>
        <p:spPr bwMode="auto">
          <a:xfrm>
            <a:off x="5076825" y="1639888"/>
            <a:ext cx="41211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b="1">
                <a:latin typeface="Arial" panose="020B0604020202020204" pitchFamily="34" charset="0"/>
              </a:rPr>
              <a:t>Short time scale:</a:t>
            </a:r>
          </a:p>
          <a:p>
            <a:pPr eaLnBrk="1" hangingPunct="1"/>
            <a:r>
              <a:rPr lang="en-US" altLang="nl-NL" sz="2000">
                <a:latin typeface="Arial" panose="020B0604020202020204" pitchFamily="34" charset="0"/>
              </a:rPr>
              <a:t>Mass recycling </a:t>
            </a:r>
          </a:p>
          <a:p>
            <a:pPr eaLnBrk="1" hangingPunct="1"/>
            <a:r>
              <a:rPr lang="en-US" altLang="nl-NL" sz="2000">
                <a:latin typeface="Arial" panose="020B0604020202020204" pitchFamily="34" charset="0"/>
              </a:rPr>
              <a:t>in a community</a:t>
            </a:r>
          </a:p>
          <a:p>
            <a:pPr eaLnBrk="1" hangingPunct="1"/>
            <a:r>
              <a:rPr lang="en-US" altLang="nl-NL" sz="2000">
                <a:latin typeface="Arial" panose="020B0604020202020204" pitchFamily="34" charset="0"/>
              </a:rPr>
              <a:t>  closed for mass</a:t>
            </a:r>
          </a:p>
          <a:p>
            <a:pPr eaLnBrk="1" hangingPunct="1"/>
            <a:r>
              <a:rPr lang="en-US" altLang="nl-NL" sz="2000">
                <a:latin typeface="Arial" panose="020B0604020202020204" pitchFamily="34" charset="0"/>
              </a:rPr>
              <a:t>  open for energy</a:t>
            </a:r>
          </a:p>
          <a:p>
            <a:pPr eaLnBrk="1" hangingPunct="1"/>
            <a:endParaRPr lang="en-US" altLang="nl-NL" sz="2000">
              <a:latin typeface="Arial" panose="020B0604020202020204" pitchFamily="34" charset="0"/>
            </a:endParaRPr>
          </a:p>
          <a:p>
            <a:pPr eaLnBrk="1" hangingPunct="1"/>
            <a:r>
              <a:rPr lang="en-US" altLang="nl-NL" b="1">
                <a:latin typeface="Arial" panose="020B0604020202020204" pitchFamily="34" charset="0"/>
              </a:rPr>
              <a:t>Long time scale:</a:t>
            </a:r>
          </a:p>
          <a:p>
            <a:pPr eaLnBrk="1" hangingPunct="1"/>
            <a:r>
              <a:rPr lang="en-US" altLang="nl-NL" sz="2000">
                <a:latin typeface="Arial" panose="020B0604020202020204" pitchFamily="34" charset="0"/>
              </a:rPr>
              <a:t>Nutrients leaks and influxes</a:t>
            </a:r>
          </a:p>
          <a:p>
            <a:pPr eaLnBrk="1" hangingPunct="1"/>
            <a:endParaRPr lang="en-US" altLang="nl-NL" sz="2000">
              <a:latin typeface="Arial" panose="020B0604020202020204" pitchFamily="34" charset="0"/>
            </a:endParaRPr>
          </a:p>
          <a:p>
            <a:pPr eaLnBrk="1" hangingPunct="1"/>
            <a:r>
              <a:rPr lang="en-US" altLang="nl-NL" sz="2000" b="1">
                <a:latin typeface="Arial" panose="020B0604020202020204" pitchFamily="34" charset="0"/>
              </a:rPr>
              <a:t>Memory</a:t>
            </a:r>
            <a:r>
              <a:rPr lang="en-US" altLang="nl-NL" sz="2000">
                <a:latin typeface="Arial" panose="020B0604020202020204" pitchFamily="34" charset="0"/>
              </a:rPr>
              <a:t> is controlled by</a:t>
            </a:r>
          </a:p>
          <a:p>
            <a:pPr eaLnBrk="1" hangingPunct="1"/>
            <a:r>
              <a:rPr lang="en-US" altLang="nl-NL" sz="2000">
                <a:latin typeface="Arial" panose="020B0604020202020204" pitchFamily="34" charset="0"/>
              </a:rPr>
              <a:t>  life span (links to body size)</a:t>
            </a:r>
          </a:p>
          <a:p>
            <a:pPr eaLnBrk="1" hangingPunct="1"/>
            <a:r>
              <a:rPr lang="en-US" altLang="nl-NL" sz="2000" b="1">
                <a:latin typeface="Arial" panose="020B0604020202020204" pitchFamily="34" charset="0"/>
              </a:rPr>
              <a:t>Spatial coherence</a:t>
            </a:r>
            <a:r>
              <a:rPr lang="en-US" altLang="nl-NL" sz="2000">
                <a:latin typeface="Arial" panose="020B0604020202020204" pitchFamily="34" charset="0"/>
              </a:rPr>
              <a:t> is controlled by</a:t>
            </a:r>
          </a:p>
          <a:p>
            <a:pPr eaLnBrk="1" hangingPunct="1"/>
            <a:r>
              <a:rPr lang="en-US" altLang="nl-NL" sz="2000">
                <a:latin typeface="Arial" panose="020B0604020202020204" pitchFamily="34" charset="0"/>
              </a:rPr>
              <a:t>  transport (links to body size)</a:t>
            </a:r>
          </a:p>
          <a:p>
            <a:pPr eaLnBrk="1" hangingPunct="1"/>
            <a:r>
              <a:rPr lang="en-GB" altLang="nl-NL" sz="2000">
                <a:latin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CBC9FB2-442B-85AC-5D48-7C3B92887F5D}"/>
              </a:ext>
            </a:extLst>
          </p:cNvPr>
          <p:cNvSpPr>
            <a:spLocks noGrp="1" noChangeArrowheads="1"/>
          </p:cNvSpPr>
          <p:nvPr>
            <p:ph type="title"/>
          </p:nvPr>
        </p:nvSpPr>
        <p:spPr>
          <a:xfrm>
            <a:off x="179388" y="260350"/>
            <a:ext cx="8820150" cy="1143000"/>
          </a:xfrm>
        </p:spPr>
        <p:txBody>
          <a:bodyPr/>
          <a:lstStyle/>
          <a:p>
            <a:pPr eaLnBrk="1" hangingPunct="1"/>
            <a:r>
              <a:rPr lang="en-GB" altLang="nl-NL" dirty="0">
                <a:solidFill>
                  <a:schemeClr val="accent2"/>
                </a:solidFill>
                <a:latin typeface="Arial" panose="020B0604020202020204" pitchFamily="34" charset="0"/>
              </a:rPr>
              <a:t>Marine plankton affects climate</a:t>
            </a:r>
            <a:endParaRPr lang="en-GB" altLang="nl-NL" sz="1800" dirty="0">
              <a:solidFill>
                <a:schemeClr val="accent2"/>
              </a:solidFill>
              <a:latin typeface="Arial" panose="020B0604020202020204" pitchFamily="34" charset="0"/>
            </a:endParaRPr>
          </a:p>
        </p:txBody>
      </p:sp>
      <p:sp>
        <p:nvSpPr>
          <p:cNvPr id="47107" name="Text Box 3">
            <a:extLst>
              <a:ext uri="{FF2B5EF4-FFF2-40B4-BE49-F238E27FC236}">
                <a16:creationId xmlns:a16="http://schemas.microsoft.com/office/drawing/2014/main" id="{F402A833-BDA1-2572-C2CC-09FED7F3863E}"/>
              </a:ext>
            </a:extLst>
          </p:cNvPr>
          <p:cNvSpPr txBox="1">
            <a:spLocks noChangeArrowheads="1"/>
          </p:cNvSpPr>
          <p:nvPr/>
        </p:nvSpPr>
        <p:spPr bwMode="auto">
          <a:xfrm>
            <a:off x="449263" y="1326470"/>
            <a:ext cx="798968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nl-NL" dirty="0">
                <a:latin typeface="Arial" panose="020B0604020202020204" pitchFamily="34" charset="0"/>
              </a:rPr>
              <a:t> organic carbon pump</a:t>
            </a:r>
          </a:p>
          <a:p>
            <a:pPr eaLnBrk="1" hangingPunct="1"/>
            <a:r>
              <a:rPr lang="en-US" altLang="nl-NL" dirty="0">
                <a:latin typeface="Arial" panose="020B0604020202020204" pitchFamily="34" charset="0"/>
              </a:rPr>
              <a:t>     </a:t>
            </a:r>
            <a:r>
              <a:rPr lang="en-US" altLang="nl-NL" sz="2000" dirty="0">
                <a:latin typeface="Arial" panose="020B0604020202020204" pitchFamily="34" charset="0"/>
              </a:rPr>
              <a:t>transport of atmospheric CO</a:t>
            </a:r>
            <a:r>
              <a:rPr lang="en-US" altLang="nl-NL" sz="2000" baseline="-25000" dirty="0">
                <a:latin typeface="Arial" panose="020B0604020202020204" pitchFamily="34" charset="0"/>
              </a:rPr>
              <a:t>2</a:t>
            </a:r>
            <a:r>
              <a:rPr lang="en-US" altLang="nl-NL" sz="2000" dirty="0">
                <a:latin typeface="Arial" panose="020B0604020202020204" pitchFamily="34" charset="0"/>
              </a:rPr>
              <a:t> to deep ocean (1000 year memory)</a:t>
            </a:r>
          </a:p>
          <a:p>
            <a:pPr eaLnBrk="1" hangingPunct="1"/>
            <a:r>
              <a:rPr lang="en-US" altLang="nl-NL" sz="2000" dirty="0">
                <a:latin typeface="Arial" panose="020B0604020202020204" pitchFamily="34" charset="0"/>
              </a:rPr>
              <a:t>      linked to nutrient cycling, terrestrial ecosystems</a:t>
            </a:r>
          </a:p>
          <a:p>
            <a:pPr eaLnBrk="1" hangingPunct="1">
              <a:buFontTx/>
              <a:buChar char="•"/>
            </a:pPr>
            <a:r>
              <a:rPr lang="en-US" altLang="nl-NL" dirty="0">
                <a:latin typeface="Arial" panose="020B0604020202020204" pitchFamily="34" charset="0"/>
              </a:rPr>
              <a:t> calcification (inorganic carbon pump)</a:t>
            </a:r>
          </a:p>
          <a:p>
            <a:pPr eaLnBrk="1" hangingPunct="1"/>
            <a:r>
              <a:rPr lang="en-US" altLang="nl-NL" dirty="0">
                <a:latin typeface="Arial" panose="020B0604020202020204" pitchFamily="34" charset="0"/>
              </a:rPr>
              <a:t>     </a:t>
            </a:r>
            <a:r>
              <a:rPr lang="en-US" altLang="nl-NL" sz="2000" dirty="0">
                <a:latin typeface="Arial" panose="020B0604020202020204" pitchFamily="34" charset="0"/>
              </a:rPr>
              <a:t>precipitation of CO</a:t>
            </a:r>
            <a:r>
              <a:rPr lang="en-US" altLang="nl-NL" sz="2000" baseline="-25000" dirty="0">
                <a:latin typeface="Arial" panose="020B0604020202020204" pitchFamily="34" charset="0"/>
              </a:rPr>
              <a:t>2</a:t>
            </a:r>
            <a:r>
              <a:rPr lang="en-US" altLang="nl-NL" sz="2000" dirty="0">
                <a:latin typeface="Arial" panose="020B0604020202020204" pitchFamily="34" charset="0"/>
              </a:rPr>
              <a:t> in CaCO</a:t>
            </a:r>
            <a:r>
              <a:rPr lang="en-US" altLang="nl-NL" sz="2000" baseline="-25000" dirty="0">
                <a:latin typeface="Arial" panose="020B0604020202020204" pitchFamily="34" charset="0"/>
              </a:rPr>
              <a:t>3 </a:t>
            </a:r>
            <a:r>
              <a:rPr lang="en-US" altLang="nl-NL" sz="2000" dirty="0">
                <a:latin typeface="Arial" panose="020B0604020202020204" pitchFamily="34" charset="0"/>
              </a:rPr>
              <a:t> →  burial by plate tectonics</a:t>
            </a:r>
          </a:p>
          <a:p>
            <a:pPr eaLnBrk="1" hangingPunct="1">
              <a:buFontTx/>
              <a:buChar char="•"/>
            </a:pPr>
            <a:r>
              <a:rPr lang="en-US" altLang="nl-NL" dirty="0">
                <a:latin typeface="Arial" panose="020B0604020202020204" pitchFamily="34" charset="0"/>
              </a:rPr>
              <a:t> albedo</a:t>
            </a:r>
          </a:p>
          <a:p>
            <a:pPr eaLnBrk="1" hangingPunct="1"/>
            <a:r>
              <a:rPr lang="en-GB" altLang="nl-NL" dirty="0">
                <a:latin typeface="Arial" panose="020B0604020202020204" pitchFamily="34" charset="0"/>
              </a:rPr>
              <a:t>     </a:t>
            </a:r>
            <a:r>
              <a:rPr lang="en-GB" altLang="nl-NL" sz="2000" dirty="0">
                <a:latin typeface="Arial" panose="020B0604020202020204" pitchFamily="34" charset="0"/>
              </a:rPr>
              <a:t>emission of DMS </a:t>
            </a:r>
            <a:r>
              <a:rPr lang="en-US" altLang="nl-NL" sz="2000" dirty="0">
                <a:latin typeface="Arial" panose="020B0604020202020204" pitchFamily="34" charset="0"/>
              </a:rPr>
              <a:t>→ </a:t>
            </a:r>
            <a:r>
              <a:rPr lang="en-GB" altLang="nl-NL" sz="2000" dirty="0">
                <a:latin typeface="Arial" panose="020B0604020202020204" pitchFamily="34" charset="0"/>
              </a:rPr>
              <a:t>cloud formation, effects on radiation</a:t>
            </a:r>
          </a:p>
          <a:p>
            <a:pPr eaLnBrk="1" hangingPunct="1"/>
            <a:endParaRPr lang="en-GB" altLang="nl-NL" sz="2000" dirty="0">
              <a:latin typeface="Arial" panose="020B0604020202020204" pitchFamily="34" charset="0"/>
            </a:endParaRPr>
          </a:p>
          <a:p>
            <a:pPr eaLnBrk="1" hangingPunct="1"/>
            <a:r>
              <a:rPr lang="en-GB" altLang="nl-NL" sz="2000" dirty="0">
                <a:latin typeface="Arial" panose="020B0604020202020204" pitchFamily="34" charset="0"/>
              </a:rPr>
              <a:t>Half rules:</a:t>
            </a:r>
          </a:p>
          <a:p>
            <a:pPr eaLnBrk="1" hangingPunct="1"/>
            <a:r>
              <a:rPr lang="en-GB" altLang="nl-NL" sz="1600" dirty="0">
                <a:latin typeface="Arial" panose="020B0604020202020204" pitchFamily="34" charset="0"/>
              </a:rPr>
              <a:t>Half of evaporation is from land (plants compensate land/sea difference)</a:t>
            </a:r>
          </a:p>
          <a:p>
            <a:pPr eaLnBrk="1" hangingPunct="1"/>
            <a:r>
              <a:rPr lang="en-GB" altLang="nl-NL" sz="1600" dirty="0">
                <a:latin typeface="Arial" panose="020B0604020202020204" pitchFamily="34" charset="0"/>
              </a:rPr>
              <a:t>Half of present primary production is from marine plankton </a:t>
            </a:r>
          </a:p>
          <a:p>
            <a:pPr eaLnBrk="1" hangingPunct="1"/>
            <a:r>
              <a:rPr lang="en-GB" altLang="nl-NL" sz="1600" dirty="0">
                <a:latin typeface="Arial" panose="020B0604020202020204" pitchFamily="34" charset="0"/>
              </a:rPr>
              <a:t>Half of carbonate precipitation is by reefs (corals),   </a:t>
            </a:r>
          </a:p>
          <a:p>
            <a:pPr eaLnBrk="1" hangingPunct="1"/>
            <a:r>
              <a:rPr lang="en-GB" altLang="nl-NL" sz="1600" dirty="0">
                <a:latin typeface="Arial" panose="020B0604020202020204" pitchFamily="34" charset="0"/>
              </a:rPr>
              <a:t>    the rest by plankton (</a:t>
            </a:r>
            <a:r>
              <a:rPr lang="en-GB" altLang="nl-NL" sz="1600" dirty="0" err="1">
                <a:latin typeface="Arial" panose="020B0604020202020204" pitchFamily="34" charset="0"/>
              </a:rPr>
              <a:t>forams</a:t>
            </a:r>
            <a:r>
              <a:rPr lang="en-GB" altLang="nl-NL" sz="1600" dirty="0">
                <a:latin typeface="Arial" panose="020B0604020202020204" pitchFamily="34" charset="0"/>
              </a:rPr>
              <a:t> and coccolithophores)      </a:t>
            </a:r>
          </a:p>
        </p:txBody>
      </p:sp>
      <p:sp>
        <p:nvSpPr>
          <p:cNvPr id="2" name="TextBox 1">
            <a:extLst>
              <a:ext uri="{FF2B5EF4-FFF2-40B4-BE49-F238E27FC236}">
                <a16:creationId xmlns:a16="http://schemas.microsoft.com/office/drawing/2014/main" id="{37CAF99F-B066-C17C-6D60-38838BE6F698}"/>
              </a:ext>
            </a:extLst>
          </p:cNvPr>
          <p:cNvSpPr txBox="1"/>
          <p:nvPr/>
        </p:nvSpPr>
        <p:spPr>
          <a:xfrm>
            <a:off x="571500" y="5870465"/>
            <a:ext cx="5766322" cy="738664"/>
          </a:xfrm>
          <a:prstGeom prst="rect">
            <a:avLst/>
          </a:prstGeom>
          <a:noFill/>
        </p:spPr>
        <p:txBody>
          <a:bodyPr wrap="none" rtlCol="0">
            <a:spAutoFit/>
          </a:bodyPr>
          <a:lstStyle/>
          <a:p>
            <a:r>
              <a:rPr lang="en-US" dirty="0"/>
              <a:t>Kooijman 2004. On the coevolution of life and its environment. </a:t>
            </a:r>
          </a:p>
          <a:p>
            <a:r>
              <a:rPr lang="en-US" dirty="0"/>
              <a:t>In: Schneider et al, Scientists Debate Gaia; the next century, 343–351.</a:t>
            </a:r>
          </a:p>
          <a:p>
            <a:r>
              <a:rPr lang="en-US" dirty="0"/>
              <a:t>MIT Press, Cambridge, Mass</a:t>
            </a:r>
            <a:endParaRPr lang="en-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8D593F6-5817-30E7-A084-52CBC8443BA9}"/>
              </a:ext>
            </a:extLst>
          </p:cNvPr>
          <p:cNvSpPr>
            <a:spLocks noGrp="1" noChangeArrowheads="1"/>
          </p:cNvSpPr>
          <p:nvPr>
            <p:ph type="title"/>
          </p:nvPr>
        </p:nvSpPr>
        <p:spPr/>
        <p:txBody>
          <a:bodyPr/>
          <a:lstStyle/>
          <a:p>
            <a:r>
              <a:rPr lang="en-US" altLang="en-NL">
                <a:solidFill>
                  <a:schemeClr val="accent2"/>
                </a:solidFill>
                <a:latin typeface="Arial" panose="020B0604020202020204" pitchFamily="34" charset="0"/>
              </a:rPr>
              <a:t>Focus on individuals</a:t>
            </a:r>
            <a:endParaRPr lang="en-US" altLang="en-NL">
              <a:solidFill>
                <a:schemeClr val="accent2"/>
              </a:solidFill>
              <a:latin typeface="Arial" panose="020B0604020202020204" pitchFamily="34" charset="0"/>
              <a:sym typeface="Symbol" panose="05050102010706020507" pitchFamily="18" charset="2"/>
            </a:endParaRPr>
          </a:p>
        </p:txBody>
      </p:sp>
      <p:sp>
        <p:nvSpPr>
          <p:cNvPr id="31747" name="Text Box 3">
            <a:extLst>
              <a:ext uri="{FF2B5EF4-FFF2-40B4-BE49-F238E27FC236}">
                <a16:creationId xmlns:a16="http://schemas.microsoft.com/office/drawing/2014/main" id="{BB38387F-2BEB-EC38-15AF-1085F99050DA}"/>
              </a:ext>
            </a:extLst>
          </p:cNvPr>
          <p:cNvSpPr txBox="1">
            <a:spLocks noChangeArrowheads="1"/>
          </p:cNvSpPr>
          <p:nvPr/>
        </p:nvSpPr>
        <p:spPr bwMode="auto">
          <a:xfrm>
            <a:off x="684213" y="1916113"/>
            <a:ext cx="76342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NL">
                <a:latin typeface="Arial" panose="020B0604020202020204" pitchFamily="34" charset="0"/>
              </a:rPr>
              <a:t> population dynamics is derived from</a:t>
            </a:r>
          </a:p>
          <a:p>
            <a:r>
              <a:rPr lang="en-US" altLang="en-NL">
                <a:latin typeface="Arial" panose="020B0604020202020204" pitchFamily="34" charset="0"/>
              </a:rPr>
              <a:t>    properties of individuals + interactions between them</a:t>
            </a:r>
          </a:p>
          <a:p>
            <a:endParaRPr lang="en-US" altLang="en-NL">
              <a:latin typeface="Arial" panose="020B0604020202020204" pitchFamily="34" charset="0"/>
            </a:endParaRPr>
          </a:p>
          <a:p>
            <a:pPr>
              <a:buFontTx/>
              <a:buChar char="•"/>
            </a:pPr>
            <a:r>
              <a:rPr lang="en-US" altLang="en-NL">
                <a:latin typeface="Arial" panose="020B0604020202020204" pitchFamily="34" charset="0"/>
              </a:rPr>
              <a:t> evolution according to Darwin:</a:t>
            </a:r>
          </a:p>
          <a:p>
            <a:r>
              <a:rPr lang="en-US" altLang="en-NL">
                <a:latin typeface="Arial" panose="020B0604020202020204" pitchFamily="34" charset="0"/>
              </a:rPr>
              <a:t>    variation between individuals + selection </a:t>
            </a:r>
          </a:p>
          <a:p>
            <a:endParaRPr lang="en-US" altLang="en-NL">
              <a:latin typeface="Arial" panose="020B0604020202020204" pitchFamily="34" charset="0"/>
            </a:endParaRPr>
          </a:p>
          <a:p>
            <a:pPr>
              <a:buFontTx/>
              <a:buChar char="•"/>
            </a:pPr>
            <a:r>
              <a:rPr lang="en-US" altLang="en-NL">
                <a:latin typeface="Arial" panose="020B0604020202020204" pitchFamily="34" charset="0"/>
              </a:rPr>
              <a:t> individuals are the survival machines of life</a:t>
            </a:r>
          </a:p>
          <a:p>
            <a:endParaRPr lang="en-US" altLang="en-NL">
              <a:latin typeface="Arial" panose="020B0604020202020204" pitchFamily="34" charset="0"/>
            </a:endParaRPr>
          </a:p>
          <a:p>
            <a:pPr>
              <a:buFontTx/>
              <a:buChar char="•"/>
            </a:pPr>
            <a:r>
              <a:rPr lang="en-US" altLang="en-NL">
                <a:latin typeface="Arial" panose="020B0604020202020204" pitchFamily="34" charset="0"/>
              </a:rPr>
              <a:t> material and energy balances:</a:t>
            </a:r>
          </a:p>
          <a:p>
            <a:r>
              <a:rPr lang="en-US" altLang="en-NL">
                <a:latin typeface="Arial" panose="020B0604020202020204" pitchFamily="34" charset="0"/>
              </a:rPr>
              <a:t>    most easy for individuals</a:t>
            </a:r>
          </a:p>
          <a:p>
            <a:endParaRPr lang="en-US" altLang="en-N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ock">
            <a:extLst>
              <a:ext uri="{FF2B5EF4-FFF2-40B4-BE49-F238E27FC236}">
                <a16:creationId xmlns:a16="http://schemas.microsoft.com/office/drawing/2014/main" id="{97893C96-FAA0-4A2B-3015-40D970A6B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817" y="2035399"/>
            <a:ext cx="469106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91DE11EC-5099-36DE-505E-2B4A9C548947}"/>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Rock cycle</a:t>
            </a:r>
            <a:endParaRPr lang="en-GB" altLang="nl-NL" sz="1800" dirty="0">
              <a:solidFill>
                <a:schemeClr val="accent2"/>
              </a:solidFill>
              <a:latin typeface="Arial" panose="020B0604020202020204" pitchFamily="34" charset="0"/>
            </a:endParaRPr>
          </a:p>
        </p:txBody>
      </p:sp>
      <p:sp>
        <p:nvSpPr>
          <p:cNvPr id="48132" name="Text Box 4">
            <a:extLst>
              <a:ext uri="{FF2B5EF4-FFF2-40B4-BE49-F238E27FC236}">
                <a16:creationId xmlns:a16="http://schemas.microsoft.com/office/drawing/2014/main" id="{7D143BB5-2E6D-12B0-F00C-8204AA5E7469}"/>
              </a:ext>
            </a:extLst>
          </p:cNvPr>
          <p:cNvSpPr txBox="1">
            <a:spLocks noChangeArrowheads="1"/>
          </p:cNvSpPr>
          <p:nvPr/>
        </p:nvSpPr>
        <p:spPr bwMode="auto">
          <a:xfrm>
            <a:off x="5343525" y="4919663"/>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SiO</a:t>
            </a:r>
            <a:r>
              <a:rPr lang="en-US" altLang="nl-NL" sz="1600" baseline="-25000">
                <a:latin typeface="Arial" panose="020B0604020202020204" pitchFamily="34" charset="0"/>
              </a:rPr>
              <a:t>2</a:t>
            </a:r>
            <a:r>
              <a:rPr lang="en-US" altLang="nl-NL" sz="1600">
                <a:latin typeface="Arial" panose="020B0604020202020204" pitchFamily="34" charset="0"/>
              </a:rPr>
              <a:t> + CaCO</a:t>
            </a:r>
            <a:r>
              <a:rPr lang="en-US" altLang="nl-NL" sz="1600" baseline="-25000">
                <a:latin typeface="Arial" panose="020B0604020202020204" pitchFamily="34" charset="0"/>
              </a:rPr>
              <a:t>3</a:t>
            </a:r>
            <a:endParaRPr lang="en-GB" altLang="nl-NL" sz="1600" baseline="-25000">
              <a:latin typeface="Arial" panose="020B0604020202020204" pitchFamily="34" charset="0"/>
            </a:endParaRPr>
          </a:p>
        </p:txBody>
      </p:sp>
      <p:sp>
        <p:nvSpPr>
          <p:cNvPr id="48133" name="Text Box 5">
            <a:extLst>
              <a:ext uri="{FF2B5EF4-FFF2-40B4-BE49-F238E27FC236}">
                <a16:creationId xmlns:a16="http://schemas.microsoft.com/office/drawing/2014/main" id="{6EFAA56F-AABC-7718-4A69-0B274B060E88}"/>
              </a:ext>
            </a:extLst>
          </p:cNvPr>
          <p:cNvSpPr txBox="1">
            <a:spLocks noChangeArrowheads="1"/>
          </p:cNvSpPr>
          <p:nvPr/>
        </p:nvSpPr>
        <p:spPr bwMode="auto">
          <a:xfrm>
            <a:off x="2905125" y="4113213"/>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CO</a:t>
            </a:r>
            <a:r>
              <a:rPr lang="en-US" altLang="nl-NL" sz="1600" baseline="-25000">
                <a:latin typeface="Arial" panose="020B0604020202020204" pitchFamily="34" charset="0"/>
              </a:rPr>
              <a:t>2</a:t>
            </a:r>
            <a:r>
              <a:rPr lang="en-US" altLang="nl-NL" sz="1600">
                <a:latin typeface="Arial" panose="020B0604020202020204" pitchFamily="34" charset="0"/>
              </a:rPr>
              <a:t> + CaSiO</a:t>
            </a:r>
            <a:r>
              <a:rPr lang="en-US" altLang="nl-NL" sz="1600" baseline="-25000">
                <a:latin typeface="Arial" panose="020B0604020202020204" pitchFamily="34" charset="0"/>
              </a:rPr>
              <a:t>3</a:t>
            </a:r>
            <a:endParaRPr lang="en-GB" altLang="nl-NL" sz="1600" baseline="-25000">
              <a:latin typeface="Arial" panose="020B0604020202020204" pitchFamily="34" charset="0"/>
            </a:endParaRPr>
          </a:p>
        </p:txBody>
      </p:sp>
      <p:sp>
        <p:nvSpPr>
          <p:cNvPr id="48134" name="Text Box 6">
            <a:extLst>
              <a:ext uri="{FF2B5EF4-FFF2-40B4-BE49-F238E27FC236}">
                <a16:creationId xmlns:a16="http://schemas.microsoft.com/office/drawing/2014/main" id="{40930D29-CBD7-D412-42CB-682095414D95}"/>
              </a:ext>
            </a:extLst>
          </p:cNvPr>
          <p:cNvSpPr txBox="1">
            <a:spLocks noChangeArrowheads="1"/>
          </p:cNvSpPr>
          <p:nvPr/>
        </p:nvSpPr>
        <p:spPr bwMode="auto">
          <a:xfrm>
            <a:off x="5105400" y="4081463"/>
            <a:ext cx="2570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H</a:t>
            </a:r>
            <a:r>
              <a:rPr lang="en-US" altLang="nl-NL" sz="1600" baseline="-25000">
                <a:latin typeface="Arial" panose="020B0604020202020204" pitchFamily="34" charset="0"/>
              </a:rPr>
              <a:t>4</a:t>
            </a:r>
            <a:r>
              <a:rPr lang="en-US" altLang="nl-NL" sz="1600">
                <a:latin typeface="Arial" panose="020B0604020202020204" pitchFamily="34" charset="0"/>
              </a:rPr>
              <a:t>SiO</a:t>
            </a:r>
            <a:r>
              <a:rPr lang="en-US" altLang="nl-NL" sz="1600" baseline="-25000">
                <a:latin typeface="Arial" panose="020B0604020202020204" pitchFamily="34" charset="0"/>
              </a:rPr>
              <a:t>4</a:t>
            </a:r>
            <a:r>
              <a:rPr lang="en-US" altLang="nl-NL" sz="1600">
                <a:latin typeface="Arial" panose="020B0604020202020204" pitchFamily="34" charset="0"/>
              </a:rPr>
              <a:t> + 2 HCO</a:t>
            </a:r>
            <a:r>
              <a:rPr lang="en-US" altLang="nl-NL" sz="1600" baseline="-25000">
                <a:latin typeface="Arial" panose="020B0604020202020204" pitchFamily="34" charset="0"/>
              </a:rPr>
              <a:t>3</a:t>
            </a:r>
            <a:r>
              <a:rPr lang="en-US" altLang="nl-NL" sz="1600" baseline="30000">
                <a:latin typeface="Arial" panose="020B0604020202020204" pitchFamily="34" charset="0"/>
              </a:rPr>
              <a:t>-  </a:t>
            </a:r>
            <a:r>
              <a:rPr lang="en-US" altLang="nl-NL" sz="1600">
                <a:latin typeface="Arial" panose="020B0604020202020204" pitchFamily="34" charset="0"/>
              </a:rPr>
              <a:t> + Ca</a:t>
            </a:r>
            <a:r>
              <a:rPr lang="en-US" altLang="nl-NL" sz="1600" baseline="30000">
                <a:latin typeface="Arial" panose="020B0604020202020204" pitchFamily="34" charset="0"/>
              </a:rPr>
              <a:t>++ </a:t>
            </a:r>
            <a:endParaRPr lang="en-GB" altLang="nl-NL" sz="1600">
              <a:latin typeface="Arial" panose="020B0604020202020204" pitchFamily="34" charset="0"/>
            </a:endParaRPr>
          </a:p>
        </p:txBody>
      </p:sp>
      <p:sp>
        <p:nvSpPr>
          <p:cNvPr id="48135" name="Text Box 7">
            <a:extLst>
              <a:ext uri="{FF2B5EF4-FFF2-40B4-BE49-F238E27FC236}">
                <a16:creationId xmlns:a16="http://schemas.microsoft.com/office/drawing/2014/main" id="{01B816D9-8E68-B794-043F-58E495662AF2}"/>
              </a:ext>
            </a:extLst>
          </p:cNvPr>
          <p:cNvSpPr txBox="1">
            <a:spLocks noChangeArrowheads="1"/>
          </p:cNvSpPr>
          <p:nvPr/>
        </p:nvSpPr>
        <p:spPr bwMode="auto">
          <a:xfrm>
            <a:off x="4113213" y="2208213"/>
            <a:ext cx="1484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2 CO</a:t>
            </a:r>
            <a:r>
              <a:rPr lang="en-US" altLang="nl-NL" sz="1600" baseline="-25000">
                <a:latin typeface="Arial" panose="020B0604020202020204" pitchFamily="34" charset="0"/>
              </a:rPr>
              <a:t>2 </a:t>
            </a:r>
            <a:r>
              <a:rPr lang="en-US" altLang="nl-NL" sz="1600">
                <a:latin typeface="Arial" panose="020B0604020202020204" pitchFamily="34" charset="0"/>
              </a:rPr>
              <a:t>+ 3</a:t>
            </a:r>
            <a:r>
              <a:rPr lang="en-US" altLang="nl-NL" sz="1600" baseline="-25000">
                <a:latin typeface="Arial" panose="020B0604020202020204" pitchFamily="34" charset="0"/>
              </a:rPr>
              <a:t> </a:t>
            </a:r>
            <a:r>
              <a:rPr lang="en-US" altLang="nl-NL" sz="1600">
                <a:latin typeface="Arial" panose="020B0604020202020204" pitchFamily="34" charset="0"/>
              </a:rPr>
              <a:t>H</a:t>
            </a:r>
            <a:r>
              <a:rPr lang="en-US" altLang="nl-NL" sz="1600" baseline="-25000">
                <a:latin typeface="Arial" panose="020B0604020202020204" pitchFamily="34" charset="0"/>
              </a:rPr>
              <a:t>2</a:t>
            </a:r>
            <a:r>
              <a:rPr lang="en-US" altLang="nl-NL" sz="1600">
                <a:latin typeface="Arial" panose="020B0604020202020204" pitchFamily="34" charset="0"/>
              </a:rPr>
              <a:t>O</a:t>
            </a:r>
            <a:endParaRPr lang="en-GB" altLang="nl-NL" sz="1600" baseline="-25000">
              <a:latin typeface="Arial" panose="020B0604020202020204" pitchFamily="34" charset="0"/>
            </a:endParaRPr>
          </a:p>
        </p:txBody>
      </p:sp>
      <p:sp>
        <p:nvSpPr>
          <p:cNvPr id="48136" name="Text Box 8">
            <a:extLst>
              <a:ext uri="{FF2B5EF4-FFF2-40B4-BE49-F238E27FC236}">
                <a16:creationId xmlns:a16="http://schemas.microsoft.com/office/drawing/2014/main" id="{82C3CC3C-2F36-AD74-6C77-A59ED6C3C676}"/>
              </a:ext>
            </a:extLst>
          </p:cNvPr>
          <p:cNvSpPr txBox="1">
            <a:spLocks noChangeArrowheads="1"/>
          </p:cNvSpPr>
          <p:nvPr/>
        </p:nvSpPr>
        <p:spPr bwMode="auto">
          <a:xfrm>
            <a:off x="3794125" y="3565525"/>
            <a:ext cx="1176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weathering</a:t>
            </a:r>
            <a:endParaRPr lang="en-GB" altLang="nl-NL" sz="1600">
              <a:latin typeface="Arial" panose="020B0604020202020204" pitchFamily="34" charset="0"/>
            </a:endParaRPr>
          </a:p>
        </p:txBody>
      </p:sp>
      <p:sp>
        <p:nvSpPr>
          <p:cNvPr id="48137" name="Text Box 9">
            <a:extLst>
              <a:ext uri="{FF2B5EF4-FFF2-40B4-BE49-F238E27FC236}">
                <a16:creationId xmlns:a16="http://schemas.microsoft.com/office/drawing/2014/main" id="{BC33FCD3-64FC-10D9-50DF-C4473BB7759D}"/>
              </a:ext>
            </a:extLst>
          </p:cNvPr>
          <p:cNvSpPr txBox="1">
            <a:spLocks noChangeArrowheads="1"/>
          </p:cNvSpPr>
          <p:nvPr/>
        </p:nvSpPr>
        <p:spPr bwMode="auto">
          <a:xfrm rot="3036039">
            <a:off x="4213225" y="4578350"/>
            <a:ext cx="67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burial</a:t>
            </a:r>
            <a:endParaRPr lang="en-GB" altLang="nl-NL" sz="1600">
              <a:latin typeface="Arial" panose="020B0604020202020204" pitchFamily="34" charset="0"/>
            </a:endParaRPr>
          </a:p>
        </p:txBody>
      </p:sp>
      <p:sp>
        <p:nvSpPr>
          <p:cNvPr id="48138" name="Text Box 10">
            <a:extLst>
              <a:ext uri="{FF2B5EF4-FFF2-40B4-BE49-F238E27FC236}">
                <a16:creationId xmlns:a16="http://schemas.microsoft.com/office/drawing/2014/main" id="{FA4210FE-BEA7-ECBD-B0AD-E7E703F8B3A2}"/>
              </a:ext>
            </a:extLst>
          </p:cNvPr>
          <p:cNvSpPr txBox="1">
            <a:spLocks noChangeArrowheads="1"/>
          </p:cNvSpPr>
          <p:nvPr/>
        </p:nvSpPr>
        <p:spPr bwMode="auto">
          <a:xfrm>
            <a:off x="6378575" y="4386263"/>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sedimentation</a:t>
            </a:r>
            <a:endParaRPr lang="en-GB" altLang="nl-NL" sz="1600">
              <a:latin typeface="Arial" panose="020B0604020202020204" pitchFamily="34" charset="0"/>
            </a:endParaRPr>
          </a:p>
        </p:txBody>
      </p:sp>
      <p:sp>
        <p:nvSpPr>
          <p:cNvPr id="48139" name="Text Box 11">
            <a:extLst>
              <a:ext uri="{FF2B5EF4-FFF2-40B4-BE49-F238E27FC236}">
                <a16:creationId xmlns:a16="http://schemas.microsoft.com/office/drawing/2014/main" id="{5F3AB1D3-2404-E2F2-0995-ABD61B037CAE}"/>
              </a:ext>
            </a:extLst>
          </p:cNvPr>
          <p:cNvSpPr txBox="1">
            <a:spLocks noChangeArrowheads="1"/>
          </p:cNvSpPr>
          <p:nvPr/>
        </p:nvSpPr>
        <p:spPr bwMode="auto">
          <a:xfrm>
            <a:off x="1828800" y="2894013"/>
            <a:ext cx="1222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out gassing</a:t>
            </a:r>
            <a:endParaRPr lang="en-GB" altLang="nl-NL" sz="1600">
              <a:latin typeface="Arial" panose="020B0604020202020204" pitchFamily="34" charset="0"/>
            </a:endParaRPr>
          </a:p>
        </p:txBody>
      </p:sp>
      <p:sp>
        <p:nvSpPr>
          <p:cNvPr id="48140" name="Text Box 12">
            <a:extLst>
              <a:ext uri="{FF2B5EF4-FFF2-40B4-BE49-F238E27FC236}">
                <a16:creationId xmlns:a16="http://schemas.microsoft.com/office/drawing/2014/main" id="{DA468F5D-572E-58F1-5F8A-BB0C12836213}"/>
              </a:ext>
            </a:extLst>
          </p:cNvPr>
          <p:cNvSpPr txBox="1">
            <a:spLocks noChangeArrowheads="1"/>
          </p:cNvSpPr>
          <p:nvPr/>
        </p:nvSpPr>
        <p:spPr bwMode="auto">
          <a:xfrm>
            <a:off x="152400" y="5241925"/>
            <a:ext cx="66913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sz="2000">
                <a:latin typeface="Arial" panose="020B0604020202020204" pitchFamily="34" charset="0"/>
              </a:rPr>
              <a:t>Photosynthesis: H</a:t>
            </a:r>
            <a:r>
              <a:rPr lang="en-GB" altLang="nl-NL" sz="2000" baseline="-25000">
                <a:latin typeface="Arial" panose="020B0604020202020204" pitchFamily="34" charset="0"/>
              </a:rPr>
              <a:t>2</a:t>
            </a:r>
            <a:r>
              <a:rPr lang="en-GB" altLang="nl-NL" sz="2000">
                <a:latin typeface="Arial" panose="020B0604020202020204" pitchFamily="34" charset="0"/>
              </a:rPr>
              <a:t>O + </a:t>
            </a:r>
            <a:r>
              <a:rPr lang="en-US" altLang="nl-NL" sz="2000">
                <a:latin typeface="Arial" panose="020B0604020202020204" pitchFamily="34" charset="0"/>
              </a:rPr>
              <a:t>CO</a:t>
            </a:r>
            <a:r>
              <a:rPr lang="en-US" altLang="nl-NL" sz="2000" baseline="-25000">
                <a:latin typeface="Arial" panose="020B0604020202020204" pitchFamily="34" charset="0"/>
              </a:rPr>
              <a:t>2 </a:t>
            </a:r>
            <a:r>
              <a:rPr lang="en-US" altLang="nl-NL" sz="2000">
                <a:latin typeface="Arial" panose="020B0604020202020204" pitchFamily="34" charset="0"/>
              </a:rPr>
              <a:t>+ light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CH</a:t>
            </a:r>
            <a:r>
              <a:rPr lang="en-US" altLang="nl-NL" sz="2000" baseline="-25000">
                <a:latin typeface="Arial" panose="020B0604020202020204" pitchFamily="34" charset="0"/>
              </a:rPr>
              <a:t>2</a:t>
            </a:r>
            <a:r>
              <a:rPr lang="en-US" altLang="nl-NL" sz="2000">
                <a:latin typeface="Arial" panose="020B0604020202020204" pitchFamily="34" charset="0"/>
              </a:rPr>
              <a:t>O + O</a:t>
            </a:r>
            <a:r>
              <a:rPr lang="en-US" altLang="nl-NL" sz="2000" baseline="-25000">
                <a:latin typeface="Arial" panose="020B0604020202020204" pitchFamily="34" charset="0"/>
              </a:rPr>
              <a:t>2</a:t>
            </a:r>
            <a:endParaRPr lang="en-GB" altLang="nl-NL" sz="2000" baseline="-25000">
              <a:latin typeface="Arial" panose="020B0604020202020204" pitchFamily="34" charset="0"/>
            </a:endParaRPr>
          </a:p>
          <a:p>
            <a:pPr eaLnBrk="1" hangingPunct="1"/>
            <a:r>
              <a:rPr lang="en-US" altLang="nl-NL" sz="2000">
                <a:latin typeface="Arial" panose="020B0604020202020204" pitchFamily="34" charset="0"/>
              </a:rPr>
              <a:t>Fossilisation</a:t>
            </a:r>
            <a:r>
              <a:rPr lang="en-GB" altLang="nl-NL" sz="2000">
                <a:latin typeface="Arial" panose="020B0604020202020204" pitchFamily="34" charset="0"/>
              </a:rPr>
              <a:t>:                         </a:t>
            </a:r>
            <a:r>
              <a:rPr lang="en-US" altLang="nl-NL" sz="2000">
                <a:latin typeface="Arial" panose="020B0604020202020204" pitchFamily="34" charset="0"/>
              </a:rPr>
              <a:t>CH</a:t>
            </a:r>
            <a:r>
              <a:rPr lang="en-US" altLang="nl-NL" sz="2000" baseline="-25000">
                <a:latin typeface="Arial" panose="020B0604020202020204" pitchFamily="34" charset="0"/>
              </a:rPr>
              <a:t>2</a:t>
            </a:r>
            <a:r>
              <a:rPr lang="en-US" altLang="nl-NL" sz="2000">
                <a:latin typeface="Arial" panose="020B0604020202020204" pitchFamily="34" charset="0"/>
              </a:rPr>
              <a:t>O</a:t>
            </a:r>
            <a:r>
              <a:rPr lang="en-GB" altLang="nl-NL" sz="2000">
                <a:latin typeface="Arial" panose="020B0604020202020204" pitchFamily="34" charset="0"/>
              </a:rPr>
              <a:t>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 +</a:t>
            </a:r>
            <a:r>
              <a:rPr lang="en-US" altLang="nl-NL" sz="1600">
                <a:latin typeface="Arial" panose="020B0604020202020204" pitchFamily="34" charset="0"/>
              </a:rPr>
              <a:t> </a:t>
            </a:r>
            <a:r>
              <a:rPr lang="en-GB" altLang="nl-NL" sz="2000">
                <a:latin typeface="Arial" panose="020B0604020202020204" pitchFamily="34" charset="0"/>
              </a:rPr>
              <a:t>H</a:t>
            </a:r>
            <a:r>
              <a:rPr lang="en-GB" altLang="nl-NL" sz="2000" baseline="-25000">
                <a:latin typeface="Arial" panose="020B0604020202020204" pitchFamily="34" charset="0"/>
              </a:rPr>
              <a:t>2</a:t>
            </a:r>
            <a:r>
              <a:rPr lang="en-GB" altLang="nl-NL" sz="2000">
                <a:latin typeface="Arial" panose="020B0604020202020204" pitchFamily="34" charset="0"/>
              </a:rPr>
              <a:t>O</a:t>
            </a:r>
          </a:p>
          <a:p>
            <a:pPr eaLnBrk="1" hangingPunct="1"/>
            <a:r>
              <a:rPr lang="en-GB" altLang="nl-NL" sz="2000">
                <a:latin typeface="Arial" panose="020B0604020202020204" pitchFamily="34" charset="0"/>
              </a:rPr>
              <a:t>Burning:                               </a:t>
            </a:r>
            <a:r>
              <a:rPr lang="en-US" altLang="nl-NL" sz="2000">
                <a:latin typeface="Arial" panose="020B0604020202020204" pitchFamily="34" charset="0"/>
              </a:rPr>
              <a:t>C + O</a:t>
            </a:r>
            <a:r>
              <a:rPr lang="en-US" altLang="nl-NL" sz="2000" baseline="-25000">
                <a:latin typeface="Arial" panose="020B0604020202020204" pitchFamily="34" charset="0"/>
              </a:rPr>
              <a:t>2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CO</a:t>
            </a:r>
            <a:r>
              <a:rPr lang="en-US" altLang="nl-NL" sz="2000" baseline="-25000">
                <a:latin typeface="Arial" panose="020B0604020202020204" pitchFamily="34" charset="0"/>
              </a:rPr>
              <a:t>2</a:t>
            </a:r>
          </a:p>
          <a:p>
            <a:pPr eaLnBrk="1" hangingPunct="1"/>
            <a:r>
              <a:rPr lang="en-US" altLang="nl-NL" sz="2000">
                <a:latin typeface="Arial" panose="020B0604020202020204" pitchFamily="34" charset="0"/>
              </a:rPr>
              <a:t>Calcification:           2HCO</a:t>
            </a:r>
            <a:r>
              <a:rPr lang="en-US" altLang="nl-NL" sz="2000" baseline="-25000">
                <a:latin typeface="Arial" panose="020B0604020202020204" pitchFamily="34" charset="0"/>
              </a:rPr>
              <a:t>3</a:t>
            </a:r>
            <a:r>
              <a:rPr lang="en-US" altLang="nl-NL" sz="2000" baseline="30000">
                <a:latin typeface="Arial" panose="020B0604020202020204" pitchFamily="34" charset="0"/>
              </a:rPr>
              <a:t>- </a:t>
            </a:r>
            <a:r>
              <a:rPr lang="en-US" altLang="nl-NL" sz="2000">
                <a:latin typeface="Arial" panose="020B0604020202020204" pitchFamily="34" charset="0"/>
              </a:rPr>
              <a:t>+ Ca</a:t>
            </a:r>
            <a:r>
              <a:rPr lang="en-US" altLang="nl-NL" sz="2000" baseline="30000">
                <a:latin typeface="Arial" panose="020B0604020202020204" pitchFamily="34" charset="0"/>
              </a:rPr>
              <a:t>++ </a:t>
            </a:r>
            <a:r>
              <a:rPr lang="en-US" altLang="nl-NL" sz="2000">
                <a:latin typeface="Arial" panose="020B0604020202020204" pitchFamily="34" charset="0"/>
                <a:sym typeface="Symbol" panose="05050102010706020507" pitchFamily="18" charset="2"/>
              </a:rPr>
              <a:t> </a:t>
            </a:r>
            <a:r>
              <a:rPr lang="en-US" altLang="nl-NL" sz="2000">
                <a:latin typeface="Arial" panose="020B0604020202020204" pitchFamily="34" charset="0"/>
              </a:rPr>
              <a:t>CaCO</a:t>
            </a:r>
            <a:r>
              <a:rPr lang="en-US" altLang="nl-NL" sz="2000" baseline="-25000">
                <a:latin typeface="Arial" panose="020B0604020202020204" pitchFamily="34" charset="0"/>
              </a:rPr>
              <a:t>3 </a:t>
            </a:r>
            <a:r>
              <a:rPr lang="en-US" altLang="nl-NL" sz="2000">
                <a:latin typeface="Arial" panose="020B0604020202020204" pitchFamily="34" charset="0"/>
              </a:rPr>
              <a:t>+ </a:t>
            </a:r>
            <a:r>
              <a:rPr lang="en-US" altLang="nl-NL" sz="2000" baseline="-25000">
                <a:latin typeface="Arial" panose="020B0604020202020204" pitchFamily="34" charset="0"/>
              </a:rPr>
              <a:t> </a:t>
            </a:r>
            <a:r>
              <a:rPr lang="en-US" altLang="nl-NL" sz="2000">
                <a:latin typeface="Arial" panose="020B0604020202020204" pitchFamily="34" charset="0"/>
              </a:rPr>
              <a:t>CO</a:t>
            </a:r>
            <a:r>
              <a:rPr lang="en-US" altLang="nl-NL" sz="2000" baseline="-25000">
                <a:latin typeface="Arial" panose="020B0604020202020204" pitchFamily="34" charset="0"/>
              </a:rPr>
              <a:t>2 </a:t>
            </a:r>
            <a:r>
              <a:rPr lang="en-US" altLang="nl-NL" sz="2000">
                <a:latin typeface="Arial" panose="020B0604020202020204" pitchFamily="34" charset="0"/>
              </a:rPr>
              <a:t>+</a:t>
            </a:r>
            <a:r>
              <a:rPr lang="en-US" altLang="nl-NL" sz="2000" baseline="-25000">
                <a:latin typeface="Arial" panose="020B0604020202020204" pitchFamily="34" charset="0"/>
              </a:rPr>
              <a:t> </a:t>
            </a:r>
            <a:r>
              <a:rPr lang="en-US" altLang="nl-NL" sz="2000">
                <a:latin typeface="Arial" panose="020B0604020202020204" pitchFamily="34" charset="0"/>
              </a:rPr>
              <a:t>H</a:t>
            </a:r>
            <a:r>
              <a:rPr lang="en-US" altLang="nl-NL" sz="2000" baseline="-25000">
                <a:latin typeface="Arial" panose="020B0604020202020204" pitchFamily="34" charset="0"/>
              </a:rPr>
              <a:t>2</a:t>
            </a:r>
            <a:r>
              <a:rPr lang="en-US" altLang="nl-NL" sz="2000">
                <a:latin typeface="Arial" panose="020B0604020202020204" pitchFamily="34" charset="0"/>
              </a:rPr>
              <a:t>O</a:t>
            </a:r>
            <a:endParaRPr lang="en-US" altLang="nl-NL" sz="2000" baseline="-25000">
              <a:latin typeface="Arial" panose="020B0604020202020204" pitchFamily="34" charset="0"/>
            </a:endParaRPr>
          </a:p>
          <a:p>
            <a:pPr eaLnBrk="1" hangingPunct="1"/>
            <a:r>
              <a:rPr lang="en-US" altLang="nl-NL" sz="2000">
                <a:latin typeface="Arial" panose="020B0604020202020204" pitchFamily="34" charset="0"/>
              </a:rPr>
              <a:t>Silification:                          H</a:t>
            </a:r>
            <a:r>
              <a:rPr lang="en-US" altLang="nl-NL" sz="2000" baseline="-25000">
                <a:latin typeface="Arial" panose="020B0604020202020204" pitchFamily="34" charset="0"/>
              </a:rPr>
              <a:t>4</a:t>
            </a:r>
            <a:r>
              <a:rPr lang="en-US" altLang="nl-NL" sz="2000">
                <a:latin typeface="Arial" panose="020B0604020202020204" pitchFamily="34" charset="0"/>
              </a:rPr>
              <a:t>SiO</a:t>
            </a:r>
            <a:r>
              <a:rPr lang="en-US" altLang="nl-NL" sz="2000" baseline="-25000">
                <a:latin typeface="Arial" panose="020B0604020202020204" pitchFamily="34" charset="0"/>
              </a:rPr>
              <a:t>4</a:t>
            </a:r>
            <a:r>
              <a:rPr lang="en-US" altLang="nl-NL" sz="2000" baseline="30000">
                <a:latin typeface="Arial" panose="020B0604020202020204" pitchFamily="34" charset="0"/>
              </a:rPr>
              <a:t> </a:t>
            </a:r>
            <a:r>
              <a:rPr lang="en-US" altLang="nl-NL" sz="2000">
                <a:latin typeface="Arial" panose="020B0604020202020204" pitchFamily="34" charset="0"/>
                <a:sym typeface="Symbol" panose="05050102010706020507" pitchFamily="18" charset="2"/>
              </a:rPr>
              <a:t> </a:t>
            </a:r>
            <a:r>
              <a:rPr lang="en-US" altLang="nl-NL" sz="2000">
                <a:latin typeface="Arial" panose="020B0604020202020204" pitchFamily="34" charset="0"/>
              </a:rPr>
              <a:t>SiO</a:t>
            </a:r>
            <a:r>
              <a:rPr lang="en-US" altLang="nl-NL" sz="2000" baseline="-25000">
                <a:latin typeface="Arial" panose="020B0604020202020204" pitchFamily="34" charset="0"/>
              </a:rPr>
              <a:t>2 </a:t>
            </a:r>
            <a:r>
              <a:rPr lang="en-US" altLang="nl-NL" sz="2000">
                <a:latin typeface="Arial" panose="020B0604020202020204" pitchFamily="34" charset="0"/>
              </a:rPr>
              <a:t>+ </a:t>
            </a:r>
            <a:r>
              <a:rPr lang="en-US" altLang="nl-NL" sz="2000" baseline="-25000">
                <a:latin typeface="Arial" panose="020B0604020202020204" pitchFamily="34" charset="0"/>
              </a:rPr>
              <a:t> </a:t>
            </a:r>
            <a:r>
              <a:rPr lang="en-US" altLang="nl-NL" sz="2000">
                <a:latin typeface="Arial" panose="020B0604020202020204" pitchFamily="34" charset="0"/>
              </a:rPr>
              <a:t>2H</a:t>
            </a:r>
            <a:r>
              <a:rPr lang="en-US" altLang="nl-NL" sz="2000" baseline="-25000">
                <a:latin typeface="Arial" panose="020B0604020202020204" pitchFamily="34" charset="0"/>
              </a:rPr>
              <a:t>2</a:t>
            </a:r>
            <a:r>
              <a:rPr lang="en-US" altLang="nl-NL" sz="2000">
                <a:latin typeface="Arial" panose="020B0604020202020204" pitchFamily="34" charset="0"/>
              </a:rPr>
              <a:t>O</a:t>
            </a:r>
            <a:endParaRPr lang="en-GB" altLang="nl-NL" sz="2000">
              <a:latin typeface="Arial" panose="020B0604020202020204" pitchFamily="34" charset="0"/>
            </a:endParaRPr>
          </a:p>
        </p:txBody>
      </p:sp>
      <p:sp>
        <p:nvSpPr>
          <p:cNvPr id="48141" name="Text Box 13">
            <a:extLst>
              <a:ext uri="{FF2B5EF4-FFF2-40B4-BE49-F238E27FC236}">
                <a16:creationId xmlns:a16="http://schemas.microsoft.com/office/drawing/2014/main" id="{F727AE57-939A-C49E-6BA5-4AA9E1D5E182}"/>
              </a:ext>
            </a:extLst>
          </p:cNvPr>
          <p:cNvSpPr txBox="1">
            <a:spLocks noChangeArrowheads="1"/>
          </p:cNvSpPr>
          <p:nvPr/>
        </p:nvSpPr>
        <p:spPr bwMode="auto">
          <a:xfrm>
            <a:off x="6019800" y="5178425"/>
            <a:ext cx="3227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pH of seawater = 8.3</a:t>
            </a:r>
          </a:p>
          <a:p>
            <a:pPr eaLnBrk="1" hangingPunct="1"/>
            <a:r>
              <a:rPr lang="en-US" altLang="nl-NL" sz="2000">
                <a:latin typeface="Arial" panose="020B0604020202020204" pitchFamily="34" charset="0"/>
              </a:rPr>
              <a:t>98 % DIC = HCO</a:t>
            </a:r>
            <a:r>
              <a:rPr lang="en-US" altLang="nl-NL" sz="2000" baseline="-25000">
                <a:latin typeface="Arial" panose="020B0604020202020204" pitchFamily="34" charset="0"/>
              </a:rPr>
              <a:t>3</a:t>
            </a:r>
            <a:r>
              <a:rPr lang="en-US" altLang="nl-NL" sz="2000" baseline="30000">
                <a:latin typeface="Arial" panose="020B0604020202020204" pitchFamily="34" charset="0"/>
              </a:rPr>
              <a:t>-</a:t>
            </a:r>
            <a:r>
              <a:rPr lang="en-US" altLang="nl-NL" sz="2000">
                <a:latin typeface="Arial" panose="020B0604020202020204" pitchFamily="34" charset="0"/>
              </a:rPr>
              <a:t> </a:t>
            </a:r>
          </a:p>
          <a:p>
            <a:pPr eaLnBrk="1" hangingPunct="1"/>
            <a:r>
              <a:rPr lang="en-US" altLang="nl-NL" sz="2000">
                <a:latin typeface="Arial" panose="020B0604020202020204" pitchFamily="34" charset="0"/>
              </a:rPr>
              <a:t>   not available to most org.</a:t>
            </a:r>
            <a:endParaRPr lang="en-GB" altLang="nl-NL" sz="2000">
              <a:latin typeface="Arial" panose="020B0604020202020204" pitchFamily="34" charset="0"/>
            </a:endParaRPr>
          </a:p>
        </p:txBody>
      </p:sp>
      <p:sp>
        <p:nvSpPr>
          <p:cNvPr id="48142" name="Line 14">
            <a:extLst>
              <a:ext uri="{FF2B5EF4-FFF2-40B4-BE49-F238E27FC236}">
                <a16:creationId xmlns:a16="http://schemas.microsoft.com/office/drawing/2014/main" id="{F3B0CAFA-9744-9ECA-613B-86E7D65FDE38}"/>
              </a:ext>
            </a:extLst>
          </p:cNvPr>
          <p:cNvSpPr>
            <a:spLocks noChangeShapeType="1"/>
          </p:cNvSpPr>
          <p:nvPr/>
        </p:nvSpPr>
        <p:spPr bwMode="auto">
          <a:xfrm flipV="1">
            <a:off x="3810000" y="4038600"/>
            <a:ext cx="152400" cy="152400"/>
          </a:xfrm>
          <a:prstGeom prst="line">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48143" name="Text Box 15">
            <a:extLst>
              <a:ext uri="{FF2B5EF4-FFF2-40B4-BE49-F238E27FC236}">
                <a16:creationId xmlns:a16="http://schemas.microsoft.com/office/drawing/2014/main" id="{2112414C-D036-864B-8035-EEE508EA1E71}"/>
              </a:ext>
            </a:extLst>
          </p:cNvPr>
          <p:cNvSpPr txBox="1">
            <a:spLocks noChangeArrowheads="1"/>
          </p:cNvSpPr>
          <p:nvPr/>
        </p:nvSpPr>
        <p:spPr bwMode="auto">
          <a:xfrm>
            <a:off x="5218113" y="2894013"/>
            <a:ext cx="124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evaporation</a:t>
            </a:r>
            <a:endParaRPr lang="en-GB" altLang="nl-NL" sz="1600">
              <a:latin typeface="Arial" panose="020B0604020202020204" pitchFamily="34" charset="0"/>
            </a:endParaRPr>
          </a:p>
        </p:txBody>
      </p:sp>
      <p:sp>
        <p:nvSpPr>
          <p:cNvPr id="48144" name="Text Box 16">
            <a:extLst>
              <a:ext uri="{FF2B5EF4-FFF2-40B4-BE49-F238E27FC236}">
                <a16:creationId xmlns:a16="http://schemas.microsoft.com/office/drawing/2014/main" id="{00FD0336-E12A-E404-6E89-2C6572B45769}"/>
              </a:ext>
            </a:extLst>
          </p:cNvPr>
          <p:cNvSpPr txBox="1">
            <a:spLocks noChangeArrowheads="1"/>
          </p:cNvSpPr>
          <p:nvPr/>
        </p:nvSpPr>
        <p:spPr bwMode="auto">
          <a:xfrm>
            <a:off x="3886200" y="2894013"/>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raining</a:t>
            </a:r>
            <a:endParaRPr lang="en-GB" altLang="nl-NL" sz="1600">
              <a:latin typeface="Arial" panose="020B0604020202020204" pitchFamily="34" charset="0"/>
            </a:endParaRPr>
          </a:p>
        </p:txBody>
      </p:sp>
      <p:sp>
        <p:nvSpPr>
          <p:cNvPr id="48145" name="Text Box 17">
            <a:extLst>
              <a:ext uri="{FF2B5EF4-FFF2-40B4-BE49-F238E27FC236}">
                <a16:creationId xmlns:a16="http://schemas.microsoft.com/office/drawing/2014/main" id="{0DC782F0-D08E-EEA8-B89A-69762D1B1854}"/>
              </a:ext>
            </a:extLst>
          </p:cNvPr>
          <p:cNvSpPr txBox="1">
            <a:spLocks noChangeArrowheads="1"/>
          </p:cNvSpPr>
          <p:nvPr/>
        </p:nvSpPr>
        <p:spPr bwMode="auto">
          <a:xfrm>
            <a:off x="6948488" y="6443663"/>
            <a:ext cx="218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After Peter Westbroek</a:t>
            </a:r>
            <a:endParaRPr lang="en-GB" altLang="nl-NL" sz="16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479FE00-31B9-4F33-B416-322A882BB795}"/>
              </a:ext>
            </a:extLst>
          </p:cNvPr>
          <p:cNvSpPr>
            <a:spLocks noGrp="1" noChangeArrowheads="1"/>
          </p:cNvSpPr>
          <p:nvPr>
            <p:ph type="title"/>
          </p:nvPr>
        </p:nvSpPr>
        <p:spPr>
          <a:xfrm>
            <a:off x="685800" y="381000"/>
            <a:ext cx="7772400" cy="1143000"/>
          </a:xfrm>
        </p:spPr>
        <p:txBody>
          <a:bodyPr/>
          <a:lstStyle/>
          <a:p>
            <a:pPr eaLnBrk="1" hangingPunct="1"/>
            <a:r>
              <a:rPr lang="en-US" altLang="nl-NL" dirty="0">
                <a:solidFill>
                  <a:schemeClr val="accent2"/>
                </a:solidFill>
                <a:latin typeface="Arial" panose="020B0604020202020204" pitchFamily="34" charset="0"/>
              </a:rPr>
              <a:t>Nutrients: rocks </a:t>
            </a:r>
            <a:r>
              <a:rPr lang="en-US" altLang="nl-NL" dirty="0">
                <a:solidFill>
                  <a:schemeClr val="accent2"/>
                </a:solidFill>
                <a:latin typeface="Arial" panose="020B0604020202020204" pitchFamily="34" charset="0"/>
                <a:sym typeface="Symbol" panose="05050102010706020507" pitchFamily="18" charset="2"/>
              </a:rPr>
              <a:t></a:t>
            </a:r>
            <a:r>
              <a:rPr lang="en-US" altLang="nl-NL" dirty="0">
                <a:solidFill>
                  <a:schemeClr val="accent2"/>
                </a:solidFill>
                <a:latin typeface="Arial" panose="020B0604020202020204" pitchFamily="34" charset="0"/>
              </a:rPr>
              <a:t> plankton</a:t>
            </a:r>
            <a:endParaRPr lang="en-GB" altLang="nl-NL" sz="1800" dirty="0">
              <a:solidFill>
                <a:schemeClr val="accent2"/>
              </a:solidFill>
              <a:latin typeface="Arial" panose="020B0604020202020204" pitchFamily="34" charset="0"/>
            </a:endParaRPr>
          </a:p>
        </p:txBody>
      </p:sp>
      <p:sp>
        <p:nvSpPr>
          <p:cNvPr id="49155" name="Text Box 3">
            <a:extLst>
              <a:ext uri="{FF2B5EF4-FFF2-40B4-BE49-F238E27FC236}">
                <a16:creationId xmlns:a16="http://schemas.microsoft.com/office/drawing/2014/main" id="{313D14F9-D712-7B89-3A13-6FDC44625994}"/>
              </a:ext>
            </a:extLst>
          </p:cNvPr>
          <p:cNvSpPr txBox="1">
            <a:spLocks noChangeArrowheads="1"/>
          </p:cNvSpPr>
          <p:nvPr/>
        </p:nvSpPr>
        <p:spPr bwMode="auto">
          <a:xfrm>
            <a:off x="323850" y="1900238"/>
            <a:ext cx="40957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800">
                <a:latin typeface="Arial" panose="020B0604020202020204" pitchFamily="34" charset="0"/>
              </a:rPr>
              <a:t>Plants started to explore the </a:t>
            </a:r>
          </a:p>
          <a:p>
            <a:pPr eaLnBrk="1" hangingPunct="1"/>
            <a:r>
              <a:rPr lang="en-US" altLang="nl-NL" sz="1800">
                <a:latin typeface="Arial" panose="020B0604020202020204" pitchFamily="34" charset="0"/>
              </a:rPr>
              <a:t>   terrestrial environment in the Silurian</a:t>
            </a:r>
          </a:p>
          <a:p>
            <a:pPr eaLnBrk="1" hangingPunct="1"/>
            <a:r>
              <a:rPr lang="en-US" altLang="nl-NL" sz="1800">
                <a:latin typeface="Arial" panose="020B0604020202020204" pitchFamily="34" charset="0"/>
              </a:rPr>
              <a:t>   closed vegetations during Devonian</a:t>
            </a:r>
          </a:p>
          <a:p>
            <a:pPr eaLnBrk="1" hangingPunct="1"/>
            <a:r>
              <a:rPr lang="en-US" altLang="nl-NL" sz="1800">
                <a:latin typeface="Arial" panose="020B0604020202020204" pitchFamily="34" charset="0"/>
              </a:rPr>
              <a:t>Filter-feeding reefs flourished during</a:t>
            </a:r>
          </a:p>
          <a:p>
            <a:pPr eaLnBrk="1" hangingPunct="1"/>
            <a:r>
              <a:rPr lang="en-US" altLang="nl-NL" sz="1800">
                <a:latin typeface="Arial" panose="020B0604020202020204" pitchFamily="34" charset="0"/>
              </a:rPr>
              <a:t>   the Silurian and Devonian</a:t>
            </a:r>
            <a:endParaRPr lang="en-GB" altLang="nl-NL" sz="1800">
              <a:latin typeface="Arial" panose="020B0604020202020204" pitchFamily="34" charset="0"/>
            </a:endParaRPr>
          </a:p>
        </p:txBody>
      </p:sp>
      <p:sp>
        <p:nvSpPr>
          <p:cNvPr id="49156" name="Text Box 4">
            <a:extLst>
              <a:ext uri="{FF2B5EF4-FFF2-40B4-BE49-F238E27FC236}">
                <a16:creationId xmlns:a16="http://schemas.microsoft.com/office/drawing/2014/main" id="{0AC31841-F5EA-935A-566A-FD857AB139D8}"/>
              </a:ext>
            </a:extLst>
          </p:cNvPr>
          <p:cNvSpPr txBox="1">
            <a:spLocks noChangeArrowheads="1"/>
          </p:cNvSpPr>
          <p:nvPr/>
        </p:nvSpPr>
        <p:spPr bwMode="auto">
          <a:xfrm>
            <a:off x="4648200" y="4425950"/>
            <a:ext cx="450532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800">
                <a:latin typeface="Arial" panose="020B0604020202020204" pitchFamily="34" charset="0"/>
              </a:rPr>
              <a:t>Hypotheses:</a:t>
            </a:r>
          </a:p>
          <a:p>
            <a:pPr eaLnBrk="1" hangingPunct="1">
              <a:buFontTx/>
              <a:buChar char="•"/>
            </a:pPr>
            <a:r>
              <a:rPr lang="en-US" altLang="nl-NL" sz="1800">
                <a:latin typeface="Arial" panose="020B0604020202020204" pitchFamily="34" charset="0"/>
              </a:rPr>
              <a:t>  reefs developed in presence of plankton </a:t>
            </a:r>
          </a:p>
          <a:p>
            <a:pPr eaLnBrk="1" hangingPunct="1">
              <a:buFontTx/>
              <a:buChar char="•"/>
            </a:pPr>
            <a:r>
              <a:rPr lang="en-US" altLang="nl-NL" sz="1800">
                <a:latin typeface="Arial" panose="020B0604020202020204" pitchFamily="34" charset="0"/>
              </a:rPr>
              <a:t>  nutrients released by plants </a:t>
            </a:r>
          </a:p>
          <a:p>
            <a:pPr eaLnBrk="1" hangingPunct="1"/>
            <a:r>
              <a:rPr lang="en-US" altLang="nl-NL" sz="1800">
                <a:latin typeface="Arial" panose="020B0604020202020204" pitchFamily="34" charset="0"/>
              </a:rPr>
              <a:t>      from rocks entered oceans and</a:t>
            </a:r>
          </a:p>
          <a:p>
            <a:pPr eaLnBrk="1" hangingPunct="1"/>
            <a:r>
              <a:rPr lang="en-US" altLang="nl-NL" sz="1800">
                <a:latin typeface="Arial" panose="020B0604020202020204" pitchFamily="34" charset="0"/>
              </a:rPr>
              <a:t>      stimulated plankton growth</a:t>
            </a:r>
          </a:p>
          <a:p>
            <a:pPr eaLnBrk="1" hangingPunct="1">
              <a:buFontTx/>
              <a:buChar char="•"/>
            </a:pPr>
            <a:r>
              <a:rPr lang="en-GB" altLang="nl-NL" sz="1800">
                <a:latin typeface="Arial" panose="020B0604020202020204" pitchFamily="34" charset="0"/>
              </a:rPr>
              <a:t>  followed by a reduction due</a:t>
            </a:r>
          </a:p>
          <a:p>
            <a:pPr eaLnBrk="1" hangingPunct="1"/>
            <a:r>
              <a:rPr lang="en-GB" altLang="nl-NL" sz="1800">
                <a:latin typeface="Arial" panose="020B0604020202020204" pitchFamily="34" charset="0"/>
              </a:rPr>
              <a:t>      to the formation of Pangaea</a:t>
            </a:r>
          </a:p>
        </p:txBody>
      </p:sp>
      <p:pic>
        <p:nvPicPr>
          <p:cNvPr id="49157" name="Picture 5" descr="devon1">
            <a:extLst>
              <a:ext uri="{FF2B5EF4-FFF2-40B4-BE49-F238E27FC236}">
                <a16:creationId xmlns:a16="http://schemas.microsoft.com/office/drawing/2014/main" id="{E6171535-D346-1752-21E9-83561E4ED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1600200"/>
            <a:ext cx="429577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rif">
            <a:extLst>
              <a:ext uri="{FF2B5EF4-FFF2-40B4-BE49-F238E27FC236}">
                <a16:creationId xmlns:a16="http://schemas.microsoft.com/office/drawing/2014/main" id="{DA0C23DE-20A1-6AE7-4A94-7338E41A8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41910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7">
            <a:extLst>
              <a:ext uri="{FF2B5EF4-FFF2-40B4-BE49-F238E27FC236}">
                <a16:creationId xmlns:a16="http://schemas.microsoft.com/office/drawing/2014/main" id="{5FF5D359-6073-BB0E-C5C6-8430E2151E34}"/>
              </a:ext>
            </a:extLst>
          </p:cNvPr>
          <p:cNvSpPr txBox="1">
            <a:spLocks noChangeArrowheads="1"/>
          </p:cNvSpPr>
          <p:nvPr/>
        </p:nvSpPr>
        <p:spPr bwMode="auto">
          <a:xfrm>
            <a:off x="6443663" y="4316413"/>
            <a:ext cx="2562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landscape lower Devonian</a:t>
            </a:r>
            <a:endParaRPr lang="en-GB" altLang="nl-NL" sz="1600">
              <a:latin typeface="Arial" panose="020B0604020202020204" pitchFamily="34" charset="0"/>
            </a:endParaRPr>
          </a:p>
        </p:txBody>
      </p:sp>
      <p:sp>
        <p:nvSpPr>
          <p:cNvPr id="49160" name="Text Box 8">
            <a:extLst>
              <a:ext uri="{FF2B5EF4-FFF2-40B4-BE49-F238E27FC236}">
                <a16:creationId xmlns:a16="http://schemas.microsoft.com/office/drawing/2014/main" id="{9BC22B0B-51F2-9C0B-8AB7-A65E4E698935}"/>
              </a:ext>
            </a:extLst>
          </p:cNvPr>
          <p:cNvSpPr txBox="1">
            <a:spLocks noChangeArrowheads="1"/>
          </p:cNvSpPr>
          <p:nvPr/>
        </p:nvSpPr>
        <p:spPr bwMode="auto">
          <a:xfrm>
            <a:off x="2692400" y="6237288"/>
            <a:ext cx="2024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reef upper Devonian</a:t>
            </a:r>
            <a:endParaRPr lang="en-GB" altLang="nl-NL" sz="1600">
              <a:latin typeface="Arial" panose="020B0604020202020204" pitchFamily="34" charset="0"/>
            </a:endParaRPr>
          </a:p>
        </p:txBody>
      </p:sp>
      <p:sp>
        <p:nvSpPr>
          <p:cNvPr id="49161" name="Text Box 9">
            <a:extLst>
              <a:ext uri="{FF2B5EF4-FFF2-40B4-BE49-F238E27FC236}">
                <a16:creationId xmlns:a16="http://schemas.microsoft.com/office/drawing/2014/main" id="{948DA2AD-F99F-FF48-25F0-ACB0E8ABDB27}"/>
              </a:ext>
            </a:extLst>
          </p:cNvPr>
          <p:cNvSpPr txBox="1">
            <a:spLocks noChangeArrowheads="1"/>
          </p:cNvSpPr>
          <p:nvPr/>
        </p:nvSpPr>
        <p:spPr bwMode="auto">
          <a:xfrm>
            <a:off x="2851150" y="1155700"/>
            <a:ext cx="314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800">
                <a:solidFill>
                  <a:schemeClr val="accent2"/>
                </a:solidFill>
                <a:latin typeface="Arial" panose="020B0604020202020204" pitchFamily="34" charset="0"/>
              </a:rPr>
              <a:t>by plants + micro’s</a:t>
            </a:r>
            <a:endParaRPr lang="en-GB" altLang="nl-NL" sz="2800">
              <a:solidFill>
                <a:schemeClr val="accent2"/>
              </a:solidFill>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0C7B315-C8F2-7B84-B8AF-00272E6CD3E0}"/>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Organic carbon pump</a:t>
            </a:r>
            <a:endParaRPr lang="en-GB" altLang="nl-NL" sz="1800" dirty="0">
              <a:solidFill>
                <a:schemeClr val="accent2"/>
              </a:solidFill>
              <a:latin typeface="Arial" panose="020B0604020202020204" pitchFamily="34" charset="0"/>
            </a:endParaRPr>
          </a:p>
        </p:txBody>
      </p:sp>
      <p:pic>
        <p:nvPicPr>
          <p:cNvPr id="50179" name="Picture 3" descr="Cpump0">
            <a:extLst>
              <a:ext uri="{FF2B5EF4-FFF2-40B4-BE49-F238E27FC236}">
                <a16:creationId xmlns:a16="http://schemas.microsoft.com/office/drawing/2014/main" id="{2B314691-3F81-E04E-FDEF-0A7C2FE71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2057400"/>
            <a:ext cx="8921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pump1">
            <a:extLst>
              <a:ext uri="{FF2B5EF4-FFF2-40B4-BE49-F238E27FC236}">
                <a16:creationId xmlns:a16="http://schemas.microsoft.com/office/drawing/2014/main" id="{E8B53EDB-C748-EBD0-3C93-218C85B8D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2362200"/>
            <a:ext cx="9493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Cpump2">
            <a:extLst>
              <a:ext uri="{FF2B5EF4-FFF2-40B4-BE49-F238E27FC236}">
                <a16:creationId xmlns:a16="http://schemas.microsoft.com/office/drawing/2014/main" id="{079328FA-EFE1-BA8B-B6B6-87BF347CB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968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6">
            <a:extLst>
              <a:ext uri="{FF2B5EF4-FFF2-40B4-BE49-F238E27FC236}">
                <a16:creationId xmlns:a16="http://schemas.microsoft.com/office/drawing/2014/main" id="{2AA925F3-0D8A-EB99-D2D4-549E3EE8CE0D}"/>
              </a:ext>
            </a:extLst>
          </p:cNvPr>
          <p:cNvSpPr>
            <a:spLocks noChangeShapeType="1"/>
          </p:cNvSpPr>
          <p:nvPr/>
        </p:nvSpPr>
        <p:spPr bwMode="auto">
          <a:xfrm flipH="1">
            <a:off x="2590800" y="2438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0183" name="Text Box 7">
            <a:extLst>
              <a:ext uri="{FF2B5EF4-FFF2-40B4-BE49-F238E27FC236}">
                <a16:creationId xmlns:a16="http://schemas.microsoft.com/office/drawing/2014/main" id="{4A4F44FD-7DAD-68EE-8B9B-080965EE34EB}"/>
              </a:ext>
            </a:extLst>
          </p:cNvPr>
          <p:cNvSpPr txBox="1">
            <a:spLocks noChangeArrowheads="1"/>
          </p:cNvSpPr>
          <p:nvPr/>
        </p:nvSpPr>
        <p:spPr bwMode="auto">
          <a:xfrm>
            <a:off x="974725" y="1839913"/>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Wind:</a:t>
            </a:r>
            <a:endParaRPr lang="en-GB" altLang="nl-NL" sz="2000">
              <a:latin typeface="Arial" panose="020B0604020202020204" pitchFamily="34" charset="0"/>
            </a:endParaRPr>
          </a:p>
        </p:txBody>
      </p:sp>
      <p:sp>
        <p:nvSpPr>
          <p:cNvPr id="50184" name="Text Box 8">
            <a:extLst>
              <a:ext uri="{FF2B5EF4-FFF2-40B4-BE49-F238E27FC236}">
                <a16:creationId xmlns:a16="http://schemas.microsoft.com/office/drawing/2014/main" id="{522D464A-BE26-28AD-B3F1-414CAC1DA3EA}"/>
              </a:ext>
            </a:extLst>
          </p:cNvPr>
          <p:cNvSpPr txBox="1">
            <a:spLocks noChangeArrowheads="1"/>
          </p:cNvSpPr>
          <p:nvPr/>
        </p:nvSpPr>
        <p:spPr bwMode="auto">
          <a:xfrm>
            <a:off x="2362200" y="1825625"/>
            <a:ext cx="7778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weak</a:t>
            </a:r>
            <a:endParaRPr lang="en-GB" altLang="nl-NL" sz="2000">
              <a:latin typeface="Arial" panose="020B0604020202020204" pitchFamily="34" charset="0"/>
            </a:endParaRPr>
          </a:p>
        </p:txBody>
      </p:sp>
      <p:sp>
        <p:nvSpPr>
          <p:cNvPr id="50185" name="Text Box 9">
            <a:extLst>
              <a:ext uri="{FF2B5EF4-FFF2-40B4-BE49-F238E27FC236}">
                <a16:creationId xmlns:a16="http://schemas.microsoft.com/office/drawing/2014/main" id="{B8EB8EC8-05B6-91FD-A4CB-A5DC33B225AC}"/>
              </a:ext>
            </a:extLst>
          </p:cNvPr>
          <p:cNvSpPr txBox="1">
            <a:spLocks noChangeArrowheads="1"/>
          </p:cNvSpPr>
          <p:nvPr/>
        </p:nvSpPr>
        <p:spPr bwMode="auto">
          <a:xfrm>
            <a:off x="3733800" y="1825625"/>
            <a:ext cx="125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moderate</a:t>
            </a:r>
            <a:endParaRPr lang="en-GB" altLang="nl-NL" sz="2000">
              <a:latin typeface="Arial" panose="020B0604020202020204" pitchFamily="34" charset="0"/>
            </a:endParaRPr>
          </a:p>
        </p:txBody>
      </p:sp>
      <p:sp>
        <p:nvSpPr>
          <p:cNvPr id="50186" name="Text Box 10">
            <a:extLst>
              <a:ext uri="{FF2B5EF4-FFF2-40B4-BE49-F238E27FC236}">
                <a16:creationId xmlns:a16="http://schemas.microsoft.com/office/drawing/2014/main" id="{C0559D5A-97FA-0B3A-0601-340ACB6F6FAC}"/>
              </a:ext>
            </a:extLst>
          </p:cNvPr>
          <p:cNvSpPr txBox="1">
            <a:spLocks noChangeArrowheads="1"/>
          </p:cNvSpPr>
          <p:nvPr/>
        </p:nvSpPr>
        <p:spPr bwMode="auto">
          <a:xfrm>
            <a:off x="5507038" y="1809750"/>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strong</a:t>
            </a:r>
            <a:endParaRPr lang="en-GB" altLang="nl-NL" sz="2000">
              <a:latin typeface="Arial" panose="020B0604020202020204" pitchFamily="34" charset="0"/>
            </a:endParaRPr>
          </a:p>
        </p:txBody>
      </p:sp>
      <p:sp>
        <p:nvSpPr>
          <p:cNvPr id="50187" name="Text Box 11">
            <a:extLst>
              <a:ext uri="{FF2B5EF4-FFF2-40B4-BE49-F238E27FC236}">
                <a16:creationId xmlns:a16="http://schemas.microsoft.com/office/drawing/2014/main" id="{843E520E-7020-99FD-F3FE-34A5DF0CBB7C}"/>
              </a:ext>
            </a:extLst>
          </p:cNvPr>
          <p:cNvSpPr txBox="1">
            <a:spLocks noChangeArrowheads="1"/>
          </p:cNvSpPr>
          <p:nvPr/>
        </p:nvSpPr>
        <p:spPr bwMode="auto">
          <a:xfrm>
            <a:off x="609600" y="2511425"/>
            <a:ext cx="1411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light + CO</a:t>
            </a:r>
            <a:r>
              <a:rPr lang="en-US" altLang="nl-NL" sz="2000" baseline="-25000">
                <a:latin typeface="Arial" panose="020B0604020202020204" pitchFamily="34" charset="0"/>
              </a:rPr>
              <a:t>2</a:t>
            </a:r>
            <a:endParaRPr lang="en-GB" altLang="nl-NL" sz="2000" baseline="-25000">
              <a:latin typeface="Arial" panose="020B0604020202020204" pitchFamily="34" charset="0"/>
            </a:endParaRPr>
          </a:p>
        </p:txBody>
      </p:sp>
      <p:sp>
        <p:nvSpPr>
          <p:cNvPr id="50188" name="Text Box 12">
            <a:extLst>
              <a:ext uri="{FF2B5EF4-FFF2-40B4-BE49-F238E27FC236}">
                <a16:creationId xmlns:a16="http://schemas.microsoft.com/office/drawing/2014/main" id="{04E38118-B82E-5A22-A3C2-C5710804C082}"/>
              </a:ext>
            </a:extLst>
          </p:cNvPr>
          <p:cNvSpPr txBox="1">
            <a:spLocks noChangeArrowheads="1"/>
          </p:cNvSpPr>
          <p:nvPr/>
        </p:nvSpPr>
        <p:spPr bwMode="auto">
          <a:xfrm>
            <a:off x="625475" y="2968625"/>
            <a:ext cx="1509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latin typeface="Arial" panose="020B0604020202020204" pitchFamily="34" charset="0"/>
              </a:rPr>
              <a:t>“warm”</a:t>
            </a:r>
          </a:p>
          <a:p>
            <a:pPr algn="ctr" eaLnBrk="1" hangingPunct="1"/>
            <a:r>
              <a:rPr lang="en-US" altLang="nl-NL" sz="2000">
                <a:latin typeface="Arial" panose="020B0604020202020204" pitchFamily="34" charset="0"/>
              </a:rPr>
              <a:t>no nutrients</a:t>
            </a:r>
            <a:endParaRPr lang="en-GB" altLang="nl-NL" sz="2000">
              <a:latin typeface="Arial" panose="020B0604020202020204" pitchFamily="34" charset="0"/>
            </a:endParaRPr>
          </a:p>
        </p:txBody>
      </p:sp>
      <p:sp>
        <p:nvSpPr>
          <p:cNvPr id="50189" name="Text Box 13">
            <a:extLst>
              <a:ext uri="{FF2B5EF4-FFF2-40B4-BE49-F238E27FC236}">
                <a16:creationId xmlns:a16="http://schemas.microsoft.com/office/drawing/2014/main" id="{E082C25D-6555-916C-EB38-421790FB6A47}"/>
              </a:ext>
            </a:extLst>
          </p:cNvPr>
          <p:cNvSpPr txBox="1">
            <a:spLocks noChangeArrowheads="1"/>
          </p:cNvSpPr>
          <p:nvPr/>
        </p:nvSpPr>
        <p:spPr bwMode="auto">
          <a:xfrm>
            <a:off x="719138" y="4035425"/>
            <a:ext cx="11572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latin typeface="Arial" panose="020B0604020202020204" pitchFamily="34" charset="0"/>
              </a:rPr>
              <a:t>cold</a:t>
            </a:r>
          </a:p>
          <a:p>
            <a:pPr algn="ctr" eaLnBrk="1" hangingPunct="1"/>
            <a:r>
              <a:rPr lang="en-US" altLang="nl-NL" sz="2000">
                <a:latin typeface="Arial" panose="020B0604020202020204" pitchFamily="34" charset="0"/>
              </a:rPr>
              <a:t>nutrients</a:t>
            </a:r>
          </a:p>
          <a:p>
            <a:pPr algn="ctr" eaLnBrk="1" hangingPunct="1"/>
            <a:r>
              <a:rPr lang="en-US" altLang="nl-NL" sz="2000">
                <a:latin typeface="Arial" panose="020B0604020202020204" pitchFamily="34" charset="0"/>
              </a:rPr>
              <a:t>no light</a:t>
            </a:r>
            <a:endParaRPr lang="en-GB" altLang="nl-NL" sz="2000">
              <a:latin typeface="Arial" panose="020B0604020202020204" pitchFamily="34" charset="0"/>
            </a:endParaRPr>
          </a:p>
        </p:txBody>
      </p:sp>
      <p:sp>
        <p:nvSpPr>
          <p:cNvPr id="50190" name="Text Box 14">
            <a:extLst>
              <a:ext uri="{FF2B5EF4-FFF2-40B4-BE49-F238E27FC236}">
                <a16:creationId xmlns:a16="http://schemas.microsoft.com/office/drawing/2014/main" id="{FD236D67-B38B-3821-776D-CD6107BCCF0B}"/>
              </a:ext>
            </a:extLst>
          </p:cNvPr>
          <p:cNvSpPr txBox="1">
            <a:spLocks noChangeArrowheads="1"/>
          </p:cNvSpPr>
          <p:nvPr/>
        </p:nvSpPr>
        <p:spPr bwMode="auto">
          <a:xfrm>
            <a:off x="6629400" y="4949825"/>
            <a:ext cx="234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readily degradable </a:t>
            </a:r>
            <a:endParaRPr lang="en-GB" altLang="nl-NL" sz="2000">
              <a:latin typeface="Arial" panose="020B0604020202020204" pitchFamily="34" charset="0"/>
            </a:endParaRPr>
          </a:p>
        </p:txBody>
      </p:sp>
      <p:sp>
        <p:nvSpPr>
          <p:cNvPr id="50191" name="Text Box 15">
            <a:extLst>
              <a:ext uri="{FF2B5EF4-FFF2-40B4-BE49-F238E27FC236}">
                <a16:creationId xmlns:a16="http://schemas.microsoft.com/office/drawing/2014/main" id="{1E0468BF-4C31-82E8-7E82-7F5753B34184}"/>
              </a:ext>
            </a:extLst>
          </p:cNvPr>
          <p:cNvSpPr txBox="1">
            <a:spLocks noChangeArrowheads="1"/>
          </p:cNvSpPr>
          <p:nvPr/>
        </p:nvSpPr>
        <p:spPr bwMode="auto">
          <a:xfrm>
            <a:off x="6629400" y="5695950"/>
            <a:ext cx="221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poorly degradable</a:t>
            </a:r>
            <a:endParaRPr lang="en-GB" altLang="nl-NL" sz="2000">
              <a:latin typeface="Arial" panose="020B0604020202020204" pitchFamily="34" charset="0"/>
            </a:endParaRPr>
          </a:p>
        </p:txBody>
      </p:sp>
      <p:sp>
        <p:nvSpPr>
          <p:cNvPr id="50192" name="Text Box 16">
            <a:extLst>
              <a:ext uri="{FF2B5EF4-FFF2-40B4-BE49-F238E27FC236}">
                <a16:creationId xmlns:a16="http://schemas.microsoft.com/office/drawing/2014/main" id="{48FA6C62-373C-667C-83BB-7B78C456D2D6}"/>
              </a:ext>
            </a:extLst>
          </p:cNvPr>
          <p:cNvSpPr txBox="1">
            <a:spLocks noChangeArrowheads="1"/>
          </p:cNvSpPr>
          <p:nvPr/>
        </p:nvSpPr>
        <p:spPr bwMode="auto">
          <a:xfrm>
            <a:off x="2133600" y="6305550"/>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no growth</a:t>
            </a:r>
            <a:endParaRPr lang="en-GB" altLang="nl-NL" sz="2000">
              <a:latin typeface="Arial" panose="020B0604020202020204" pitchFamily="34" charset="0"/>
            </a:endParaRPr>
          </a:p>
        </p:txBody>
      </p:sp>
      <p:sp>
        <p:nvSpPr>
          <p:cNvPr id="50193" name="Text Box 17">
            <a:extLst>
              <a:ext uri="{FF2B5EF4-FFF2-40B4-BE49-F238E27FC236}">
                <a16:creationId xmlns:a16="http://schemas.microsoft.com/office/drawing/2014/main" id="{7FB1FC86-6215-A0F3-482D-E0E7B12E3C03}"/>
              </a:ext>
            </a:extLst>
          </p:cNvPr>
          <p:cNvSpPr txBox="1">
            <a:spLocks noChangeArrowheads="1"/>
          </p:cNvSpPr>
          <p:nvPr/>
        </p:nvSpPr>
        <p:spPr bwMode="auto">
          <a:xfrm>
            <a:off x="3810000" y="6321425"/>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growth</a:t>
            </a:r>
            <a:endParaRPr lang="en-GB" altLang="nl-NL" sz="2000">
              <a:latin typeface="Arial" panose="020B0604020202020204" pitchFamily="34" charset="0"/>
            </a:endParaRPr>
          </a:p>
        </p:txBody>
      </p:sp>
      <p:sp>
        <p:nvSpPr>
          <p:cNvPr id="50194" name="Text Box 18">
            <a:extLst>
              <a:ext uri="{FF2B5EF4-FFF2-40B4-BE49-F238E27FC236}">
                <a16:creationId xmlns:a16="http://schemas.microsoft.com/office/drawing/2014/main" id="{9010755B-C8A9-6BAB-4E3D-587B686B5C08}"/>
              </a:ext>
            </a:extLst>
          </p:cNvPr>
          <p:cNvSpPr txBox="1">
            <a:spLocks noChangeArrowheads="1"/>
          </p:cNvSpPr>
          <p:nvPr/>
        </p:nvSpPr>
        <p:spPr bwMode="auto">
          <a:xfrm>
            <a:off x="5334000" y="63214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poor growth</a:t>
            </a:r>
            <a:endParaRPr lang="en-GB" altLang="nl-NL" sz="2000">
              <a:latin typeface="Arial" panose="020B0604020202020204" pitchFamily="34" charset="0"/>
            </a:endParaRPr>
          </a:p>
        </p:txBody>
      </p:sp>
      <p:sp>
        <p:nvSpPr>
          <p:cNvPr id="50195" name="Text Box 19">
            <a:extLst>
              <a:ext uri="{FF2B5EF4-FFF2-40B4-BE49-F238E27FC236}">
                <a16:creationId xmlns:a16="http://schemas.microsoft.com/office/drawing/2014/main" id="{59CBC031-E72D-3598-8B38-5CB89CBCFE13}"/>
              </a:ext>
            </a:extLst>
          </p:cNvPr>
          <p:cNvSpPr txBox="1">
            <a:spLocks noChangeArrowheads="1"/>
          </p:cNvSpPr>
          <p:nvPr/>
        </p:nvSpPr>
        <p:spPr bwMode="auto">
          <a:xfrm>
            <a:off x="4648200" y="6092825"/>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bloom</a:t>
            </a:r>
            <a:endParaRPr lang="en-GB" altLang="nl-NL" sz="2000">
              <a:latin typeface="Arial" panose="020B0604020202020204" pitchFamily="34" charset="0"/>
            </a:endParaRPr>
          </a:p>
        </p:txBody>
      </p:sp>
      <p:sp>
        <p:nvSpPr>
          <p:cNvPr id="50196" name="Line 20">
            <a:extLst>
              <a:ext uri="{FF2B5EF4-FFF2-40B4-BE49-F238E27FC236}">
                <a16:creationId xmlns:a16="http://schemas.microsoft.com/office/drawing/2014/main" id="{C430D698-5CB1-D708-F6DA-75A05BA63353}"/>
              </a:ext>
            </a:extLst>
          </p:cNvPr>
          <p:cNvSpPr>
            <a:spLocks noChangeShapeType="1"/>
          </p:cNvSpPr>
          <p:nvPr/>
        </p:nvSpPr>
        <p:spPr bwMode="auto">
          <a:xfrm>
            <a:off x="4800600" y="65532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0197" name="Text Box 21">
            <a:extLst>
              <a:ext uri="{FF2B5EF4-FFF2-40B4-BE49-F238E27FC236}">
                <a16:creationId xmlns:a16="http://schemas.microsoft.com/office/drawing/2014/main" id="{E950B94D-EF27-BF74-A42E-7435D635F24A}"/>
              </a:ext>
            </a:extLst>
          </p:cNvPr>
          <p:cNvSpPr txBox="1">
            <a:spLocks noChangeArrowheads="1"/>
          </p:cNvSpPr>
          <p:nvPr/>
        </p:nvSpPr>
        <p:spPr bwMode="auto">
          <a:xfrm>
            <a:off x="6589713" y="2363788"/>
            <a:ext cx="2489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a:latin typeface="Arial" panose="020B0604020202020204" pitchFamily="34" charset="0"/>
              </a:rPr>
              <a:t>producers</a:t>
            </a:r>
          </a:p>
          <a:p>
            <a:pPr algn="ctr" eaLnBrk="1" hangingPunct="1"/>
            <a:r>
              <a:rPr lang="en-US" altLang="nl-NL">
                <a:latin typeface="Arial" panose="020B0604020202020204" pitchFamily="34" charset="0"/>
              </a:rPr>
              <a:t>bind CO</a:t>
            </a:r>
            <a:r>
              <a:rPr lang="en-US" altLang="nl-NL" baseline="-25000">
                <a:latin typeface="Arial" panose="020B0604020202020204" pitchFamily="34" charset="0"/>
              </a:rPr>
              <a:t>2</a:t>
            </a:r>
          </a:p>
          <a:p>
            <a:pPr algn="ctr" eaLnBrk="1" hangingPunct="1"/>
            <a:r>
              <a:rPr lang="en-US" altLang="nl-NL">
                <a:latin typeface="Arial" panose="020B0604020202020204" pitchFamily="34" charset="0"/>
              </a:rPr>
              <a:t>from atmosphere</a:t>
            </a:r>
          </a:p>
          <a:p>
            <a:pPr algn="ctr" eaLnBrk="1" hangingPunct="1"/>
            <a:r>
              <a:rPr lang="en-US" altLang="nl-NL">
                <a:latin typeface="Arial" panose="020B0604020202020204" pitchFamily="34" charset="0"/>
              </a:rPr>
              <a:t>and transport</a:t>
            </a:r>
          </a:p>
          <a:p>
            <a:pPr algn="ctr" eaLnBrk="1" hangingPunct="1"/>
            <a:r>
              <a:rPr lang="en-US" altLang="nl-NL">
                <a:latin typeface="Arial" panose="020B0604020202020204" pitchFamily="34" charset="0"/>
              </a:rPr>
              <a:t>organic carbon</a:t>
            </a:r>
          </a:p>
          <a:p>
            <a:pPr algn="ctr" eaLnBrk="1" hangingPunct="1"/>
            <a:r>
              <a:rPr lang="en-US" altLang="nl-NL">
                <a:latin typeface="Arial" panose="020B0604020202020204" pitchFamily="34" charset="0"/>
              </a:rPr>
              <a:t>to deep ocean</a:t>
            </a:r>
            <a:endParaRPr lang="en-GB" altLang="nl-NL">
              <a:latin typeface="Arial" panose="020B0604020202020204" pitchFamily="34" charset="0"/>
            </a:endParaRPr>
          </a:p>
        </p:txBody>
      </p:sp>
      <p:sp>
        <p:nvSpPr>
          <p:cNvPr id="50198" name="Text Box 22">
            <a:extLst>
              <a:ext uri="{FF2B5EF4-FFF2-40B4-BE49-F238E27FC236}">
                <a16:creationId xmlns:a16="http://schemas.microsoft.com/office/drawing/2014/main" id="{36A9AC24-5A5D-FC2E-83AE-CAE5046B62D4}"/>
              </a:ext>
            </a:extLst>
          </p:cNvPr>
          <p:cNvSpPr txBox="1">
            <a:spLocks noChangeArrowheads="1"/>
          </p:cNvSpPr>
          <p:nvPr/>
        </p:nvSpPr>
        <p:spPr bwMode="auto">
          <a:xfrm>
            <a:off x="290513" y="5345113"/>
            <a:ext cx="177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solidFill>
                  <a:srgbClr val="FF0000"/>
                </a:solidFill>
                <a:latin typeface="Arial" panose="020B0604020202020204" pitchFamily="34" charset="0"/>
              </a:rPr>
              <a:t>recovery of</a:t>
            </a:r>
          </a:p>
          <a:p>
            <a:pPr algn="ctr" eaLnBrk="1" hangingPunct="1"/>
            <a:r>
              <a:rPr lang="en-US" altLang="nl-NL" sz="2000">
                <a:solidFill>
                  <a:srgbClr val="FF0000"/>
                </a:solidFill>
                <a:latin typeface="Arial" panose="020B0604020202020204" pitchFamily="34" charset="0"/>
              </a:rPr>
              <a:t>nutrients to</a:t>
            </a:r>
          </a:p>
          <a:p>
            <a:pPr algn="ctr" eaLnBrk="1" hangingPunct="1"/>
            <a:r>
              <a:rPr lang="en-US" altLang="nl-NL" sz="2000">
                <a:solidFill>
                  <a:srgbClr val="FF0000"/>
                </a:solidFill>
                <a:latin typeface="Arial" panose="020B0604020202020204" pitchFamily="34" charset="0"/>
              </a:rPr>
              <a:t>photo-zone</a:t>
            </a:r>
          </a:p>
          <a:p>
            <a:pPr algn="ctr" eaLnBrk="1" hangingPunct="1"/>
            <a:r>
              <a:rPr lang="en-US" altLang="nl-NL" sz="2000">
                <a:solidFill>
                  <a:srgbClr val="FF0000"/>
                </a:solidFill>
                <a:latin typeface="Arial" panose="020B0604020202020204" pitchFamily="34" charset="0"/>
              </a:rPr>
              <a:t>controls pump</a:t>
            </a:r>
            <a:endParaRPr lang="en-GB" altLang="nl-NL" sz="2000">
              <a:solidFill>
                <a:srgbClr val="FF0000"/>
              </a:solidFill>
              <a:latin typeface="Arial" panose="020B0604020202020204" pitchFamily="34" charset="0"/>
            </a:endParaRPr>
          </a:p>
        </p:txBody>
      </p:sp>
      <p:sp>
        <p:nvSpPr>
          <p:cNvPr id="50199" name="Rectangle 23">
            <a:extLst>
              <a:ext uri="{FF2B5EF4-FFF2-40B4-BE49-F238E27FC236}">
                <a16:creationId xmlns:a16="http://schemas.microsoft.com/office/drawing/2014/main" id="{F120E762-83D5-EE9C-1BD1-58E4D9980044}"/>
              </a:ext>
            </a:extLst>
          </p:cNvPr>
          <p:cNvSpPr>
            <a:spLocks noChangeArrowheads="1"/>
          </p:cNvSpPr>
          <p:nvPr/>
        </p:nvSpPr>
        <p:spPr bwMode="auto">
          <a:xfrm>
            <a:off x="152400" y="5334000"/>
            <a:ext cx="1981200"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50200" name="Rectangle 24">
            <a:extLst>
              <a:ext uri="{FF2B5EF4-FFF2-40B4-BE49-F238E27FC236}">
                <a16:creationId xmlns:a16="http://schemas.microsoft.com/office/drawing/2014/main" id="{1A633A7F-CFCB-B1A0-5767-1272FB67CE7A}"/>
              </a:ext>
            </a:extLst>
          </p:cNvPr>
          <p:cNvSpPr>
            <a:spLocks noChangeArrowheads="1"/>
          </p:cNvSpPr>
          <p:nvPr/>
        </p:nvSpPr>
        <p:spPr bwMode="auto">
          <a:xfrm>
            <a:off x="6705600" y="2438400"/>
            <a:ext cx="22098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C81"/>
              </a:buClr>
              <a:buSzPts val="4400"/>
              <a:buFont typeface="Calibri"/>
              <a:buNone/>
            </a:pPr>
            <a:r>
              <a:rPr lang="hr-HR"/>
              <a:t>Final slide</a:t>
            </a:r>
            <a:endParaRPr/>
          </a:p>
        </p:txBody>
      </p:sp>
      <p:sp>
        <p:nvSpPr>
          <p:cNvPr id="142" name="Google Shape;142;p3"/>
          <p:cNvSpPr txBox="1">
            <a:spLocks noGrp="1"/>
          </p:cNvSpPr>
          <p:nvPr>
            <p:ph type="body" idx="1"/>
          </p:nvPr>
        </p:nvSpPr>
        <p:spPr>
          <a:xfrm>
            <a:off x="1428750" y="2246447"/>
            <a:ext cx="6147707" cy="300318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233153"/>
              </a:buClr>
              <a:buSzPts val="2800"/>
              <a:buNone/>
            </a:pPr>
            <a:r>
              <a:rPr lang="en-US" sz="2000" dirty="0">
                <a:latin typeface="+mj-lt"/>
              </a:rPr>
              <a:t>Thank you for your attention</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50800" indent="0" eaLnBrk="1" hangingPunct="1">
              <a:buNone/>
            </a:pPr>
            <a:r>
              <a:rPr lang="nl-NL" altLang="en-NL" sz="2000" dirty="0">
                <a:latin typeface="+mj-lt"/>
              </a:rPr>
              <a:t>  Download slides</a:t>
            </a:r>
          </a:p>
          <a:p>
            <a:pPr marL="50800" indent="0" eaLnBrk="1" hangingPunct="1">
              <a:buNone/>
            </a:pPr>
            <a:r>
              <a:rPr lang="nl-NL" altLang="en-NL" sz="2000" dirty="0">
                <a:latin typeface="+mj-lt"/>
              </a:rPr>
              <a:t>        </a:t>
            </a:r>
            <a:r>
              <a:rPr lang="nl-NL" altLang="en-NL" sz="2000" dirty="0">
                <a:latin typeface="+mj-lt"/>
                <a:hlinkClick r:id="rId3"/>
              </a:rPr>
              <a:t>https://www.bio.vu.nl/thb/users/bas/lectures/</a:t>
            </a:r>
            <a:endParaRPr lang="nl-NL" altLang="en-NL"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Questions/remarks are very welcome</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Also later during breaks</a:t>
            </a:r>
            <a:endParaRPr sz="2000" dirty="0">
              <a:latin typeface="+mj-lt"/>
            </a:endParaRPr>
          </a:p>
        </p:txBody>
      </p:sp>
      <p:pic>
        <p:nvPicPr>
          <p:cNvPr id="143" name="Google Shape;143;p3"/>
          <p:cNvPicPr preferRelativeResize="0"/>
          <p:nvPr/>
        </p:nvPicPr>
        <p:blipFill rotWithShape="1">
          <a:blip r:embed="rId4">
            <a:alphaModFix/>
          </a:blip>
          <a:srcRect/>
          <a:stretch/>
        </p:blipFill>
        <p:spPr>
          <a:xfrm>
            <a:off x="7661428" y="365126"/>
            <a:ext cx="1261555" cy="1009244"/>
          </a:xfrm>
          <a:prstGeom prst="rect">
            <a:avLst/>
          </a:prstGeom>
          <a:noFill/>
          <a:ln>
            <a:noFill/>
          </a:ln>
        </p:spPr>
      </p:pic>
      <p:sp>
        <p:nvSpPr>
          <p:cNvPr id="144" name="Google Shape;14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33</a:t>
            </a:fld>
            <a:endParaRPr/>
          </a:p>
        </p:txBody>
      </p:sp>
      <p:sp>
        <p:nvSpPr>
          <p:cNvPr id="145" name="Google Shape;145;p3"/>
          <p:cNvSpPr/>
          <p:nvPr/>
        </p:nvSpPr>
        <p:spPr>
          <a:xfrm>
            <a:off x="7051475" y="-8950"/>
            <a:ext cx="2057400" cy="1383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3"/>
          <p:cNvPicPr preferRelativeResize="0"/>
          <p:nvPr/>
        </p:nvPicPr>
        <p:blipFill>
          <a:blip r:embed="rId5">
            <a:alphaModFix/>
          </a:blip>
          <a:stretch>
            <a:fillRect/>
          </a:stretch>
        </p:blipFill>
        <p:spPr>
          <a:xfrm>
            <a:off x="7255574" y="176013"/>
            <a:ext cx="1716400" cy="77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DA7F299-998A-AED5-082C-C0D7D2D514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87725" y="5451475"/>
            <a:ext cx="3200400" cy="1362075"/>
          </a:xfrm>
          <a:noFill/>
        </p:spPr>
      </p:pic>
      <p:sp>
        <p:nvSpPr>
          <p:cNvPr id="6147" name="Rectangle 3">
            <a:extLst>
              <a:ext uri="{FF2B5EF4-FFF2-40B4-BE49-F238E27FC236}">
                <a16:creationId xmlns:a16="http://schemas.microsoft.com/office/drawing/2014/main" id="{D6EAD2A6-6DF8-413F-4514-A6204E65D6F3}"/>
              </a:ext>
            </a:extLst>
          </p:cNvPr>
          <p:cNvSpPr>
            <a:spLocks noGrp="1" noChangeArrowheads="1"/>
          </p:cNvSpPr>
          <p:nvPr>
            <p:ph type="title"/>
          </p:nvPr>
        </p:nvSpPr>
        <p:spPr>
          <a:xfrm>
            <a:off x="684213" y="260350"/>
            <a:ext cx="7772400" cy="1143000"/>
          </a:xfrm>
        </p:spPr>
        <p:txBody>
          <a:bodyPr/>
          <a:lstStyle/>
          <a:p>
            <a:pPr eaLnBrk="1" hangingPunct="1"/>
            <a:r>
              <a:rPr lang="en-US" altLang="nl-NL" dirty="0">
                <a:solidFill>
                  <a:schemeClr val="accent2"/>
                </a:solidFill>
                <a:latin typeface="Arial" panose="020B0604020202020204" pitchFamily="34" charset="0"/>
              </a:rPr>
              <a:t>Cells, individuals, colonies </a:t>
            </a:r>
            <a:endParaRPr lang="en-GB" altLang="nl-NL" dirty="0">
              <a:solidFill>
                <a:schemeClr val="accent2"/>
              </a:solidFill>
              <a:latin typeface="Arial" panose="020B0604020202020204" pitchFamily="34" charset="0"/>
            </a:endParaRPr>
          </a:p>
        </p:txBody>
      </p:sp>
      <p:sp>
        <p:nvSpPr>
          <p:cNvPr id="6148" name="Text Box 4">
            <a:extLst>
              <a:ext uri="{FF2B5EF4-FFF2-40B4-BE49-F238E27FC236}">
                <a16:creationId xmlns:a16="http://schemas.microsoft.com/office/drawing/2014/main" id="{CCF86450-A07E-8701-076C-1FDCE3137622}"/>
              </a:ext>
            </a:extLst>
          </p:cNvPr>
          <p:cNvSpPr txBox="1">
            <a:spLocks noChangeArrowheads="1"/>
          </p:cNvSpPr>
          <p:nvPr/>
        </p:nvSpPr>
        <p:spPr bwMode="auto">
          <a:xfrm>
            <a:off x="76200" y="1739900"/>
            <a:ext cx="9005888"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nl-NL" sz="1800">
                <a:latin typeface="Arial" panose="020B0604020202020204" pitchFamily="34" charset="0"/>
              </a:rPr>
              <a:t> </a:t>
            </a:r>
            <a:r>
              <a:rPr lang="en-US" altLang="nl-NL" sz="1800" b="1">
                <a:latin typeface="Arial" panose="020B0604020202020204" pitchFamily="34" charset="0"/>
              </a:rPr>
              <a:t>plasmodesmata</a:t>
            </a:r>
            <a:r>
              <a:rPr lang="en-US" altLang="nl-NL" sz="1800">
                <a:latin typeface="Arial" panose="020B0604020202020204" pitchFamily="34" charset="0"/>
              </a:rPr>
              <a:t> connect cytoplasm;</a:t>
            </a:r>
            <a:r>
              <a:rPr lang="en-GB" altLang="nl-NL" sz="1800">
                <a:latin typeface="Arial" panose="020B0604020202020204" pitchFamily="34" charset="0"/>
              </a:rPr>
              <a:t> </a:t>
            </a:r>
            <a:r>
              <a:rPr lang="en-GB" altLang="nl-NL" sz="1200">
                <a:latin typeface="Arial" panose="020B0604020202020204" pitchFamily="34" charset="0"/>
              </a:rPr>
              <a:t>cells form a symplast: plants</a:t>
            </a:r>
          </a:p>
          <a:p>
            <a:pPr eaLnBrk="1" hangingPunct="1">
              <a:spcBef>
                <a:spcPct val="0"/>
              </a:spcBef>
            </a:pPr>
            <a:r>
              <a:rPr lang="en-GB" altLang="nl-NL" sz="1800">
                <a:latin typeface="Arial" panose="020B0604020202020204" pitchFamily="34" charset="0"/>
              </a:rPr>
              <a:t> </a:t>
            </a:r>
            <a:r>
              <a:rPr lang="en-GB" altLang="nl-NL" sz="1800" b="1">
                <a:latin typeface="Arial" panose="020B0604020202020204" pitchFamily="34" charset="0"/>
              </a:rPr>
              <a:t>pits</a:t>
            </a:r>
            <a:r>
              <a:rPr lang="en-GB" altLang="nl-NL" sz="1800">
                <a:latin typeface="Arial" panose="020B0604020202020204" pitchFamily="34" charset="0"/>
              </a:rPr>
              <a:t> and large pores connect cytoplasm: </a:t>
            </a:r>
            <a:r>
              <a:rPr lang="en-GB" altLang="nl-NL" sz="1400">
                <a:latin typeface="Arial" panose="020B0604020202020204" pitchFamily="34" charset="0"/>
              </a:rPr>
              <a:t>fungi, rhodophytes</a:t>
            </a:r>
          </a:p>
          <a:p>
            <a:pPr eaLnBrk="1" hangingPunct="1">
              <a:spcBef>
                <a:spcPct val="0"/>
              </a:spcBef>
            </a:pPr>
            <a:r>
              <a:rPr lang="en-GB" altLang="nl-NL" sz="1800">
                <a:latin typeface="Arial" panose="020B0604020202020204" pitchFamily="34" charset="0"/>
              </a:rPr>
              <a:t> </a:t>
            </a:r>
            <a:r>
              <a:rPr lang="en-GB" altLang="nl-NL" sz="1800" b="1">
                <a:latin typeface="Arial" panose="020B0604020202020204" pitchFamily="34" charset="0"/>
              </a:rPr>
              <a:t>multinucleated cells</a:t>
            </a:r>
            <a:r>
              <a:rPr lang="en-GB" altLang="nl-NL" sz="1800">
                <a:latin typeface="Arial" panose="020B0604020202020204" pitchFamily="34" charset="0"/>
              </a:rPr>
              <a:t> occur; </a:t>
            </a:r>
            <a:r>
              <a:rPr lang="en-GB" altLang="nl-NL" sz="1800">
                <a:latin typeface="Arial" panose="020B0604020202020204" pitchFamily="34" charset="0"/>
                <a:cs typeface="Times New Roman" panose="02020603050405020304" pitchFamily="18" charset="0"/>
              </a:rPr>
              <a:t>individuals can be unicellular</a:t>
            </a:r>
            <a:r>
              <a:rPr lang="en-GB" altLang="nl-NL" sz="1800">
                <a:latin typeface="Arial" panose="020B0604020202020204" pitchFamily="34" charset="0"/>
              </a:rPr>
              <a:t>: </a:t>
            </a:r>
          </a:p>
          <a:p>
            <a:pPr eaLnBrk="1" hangingPunct="1">
              <a:spcBef>
                <a:spcPct val="0"/>
              </a:spcBef>
              <a:buFontTx/>
              <a:buNone/>
            </a:pPr>
            <a:r>
              <a:rPr lang="en-GB" altLang="nl-NL" sz="1800">
                <a:latin typeface="Arial" panose="020B0604020202020204" pitchFamily="34" charset="0"/>
              </a:rPr>
              <a:t>   </a:t>
            </a:r>
            <a:r>
              <a:rPr lang="en-GB" altLang="nl-NL" sz="1400">
                <a:latin typeface="Arial" panose="020B0604020202020204" pitchFamily="34" charset="0"/>
              </a:rPr>
              <a:t>fungi, </a:t>
            </a:r>
            <a:r>
              <a:rPr lang="en-GB" altLang="nl-NL" sz="1400">
                <a:latin typeface="Arial" panose="020B0604020202020204" pitchFamily="34" charset="0"/>
                <a:cs typeface="Times New Roman" panose="02020603050405020304" pitchFamily="18" charset="0"/>
              </a:rPr>
              <a:t>Eumycetozoa, Myxozoa, ciliates, Xenophyophores, Actinophryids, Biomyxa, diplomonads, </a:t>
            </a:r>
          </a:p>
          <a:p>
            <a:pPr eaLnBrk="1" hangingPunct="1">
              <a:spcBef>
                <a:spcPct val="0"/>
              </a:spcBef>
              <a:buFontTx/>
              <a:buNone/>
            </a:pPr>
            <a:r>
              <a:rPr lang="en-GB" altLang="nl-NL" sz="1400">
                <a:latin typeface="Arial" panose="020B0604020202020204" pitchFamily="34" charset="0"/>
                <a:cs typeface="Times New Roman" panose="02020603050405020304" pitchFamily="18" charset="0"/>
              </a:rPr>
              <a:t>   Gymnosphaerida, haplosporids, Microsporidia, nephridiophagids, Nucleariidae, plasmodiophorids, </a:t>
            </a:r>
          </a:p>
          <a:p>
            <a:pPr eaLnBrk="1" hangingPunct="1">
              <a:spcBef>
                <a:spcPct val="0"/>
              </a:spcBef>
              <a:buFontTx/>
              <a:buNone/>
            </a:pPr>
            <a:r>
              <a:rPr lang="en-GB" altLang="nl-NL" sz="1400">
                <a:latin typeface="Arial" panose="020B0604020202020204" pitchFamily="34" charset="0"/>
                <a:cs typeface="Times New Roman" panose="02020603050405020304" pitchFamily="18" charset="0"/>
              </a:rPr>
              <a:t>   Pseudospora, Xanthophyta (e.g. Vaucheria), most classes of Chlorophyta (Chlorophyceae, Ulvophyceae, </a:t>
            </a:r>
          </a:p>
          <a:p>
            <a:pPr eaLnBrk="1" hangingPunct="1">
              <a:spcBef>
                <a:spcPct val="0"/>
              </a:spcBef>
              <a:buFontTx/>
              <a:buNone/>
            </a:pPr>
            <a:r>
              <a:rPr lang="en-GB" altLang="nl-NL" sz="1400">
                <a:latin typeface="Arial" panose="020B0604020202020204" pitchFamily="34" charset="0"/>
                <a:cs typeface="Times New Roman" panose="02020603050405020304" pitchFamily="18" charset="0"/>
              </a:rPr>
              <a:t>   Charophyceae (in mature cells) and all Cladophoryceae, Bryopsidophyceae and Dasycladophyceae)) </a:t>
            </a:r>
          </a:p>
          <a:p>
            <a:pPr eaLnBrk="1" hangingPunct="1">
              <a:spcBef>
                <a:spcPct val="0"/>
              </a:spcBef>
            </a:pPr>
            <a:r>
              <a:rPr lang="en-GB" altLang="nl-NL" sz="1800">
                <a:latin typeface="Arial" panose="020B0604020202020204" pitchFamily="34" charset="0"/>
                <a:cs typeface="Times New Roman" panose="02020603050405020304" pitchFamily="18" charset="0"/>
              </a:rPr>
              <a:t> </a:t>
            </a:r>
            <a:r>
              <a:rPr lang="en-GB" altLang="nl-NL" sz="1800" b="1">
                <a:latin typeface="Arial" panose="020B0604020202020204" pitchFamily="34" charset="0"/>
                <a:cs typeface="Times New Roman" panose="02020603050405020304" pitchFamily="18" charset="0"/>
              </a:rPr>
              <a:t>cells inside cells</a:t>
            </a:r>
            <a:r>
              <a:rPr lang="en-GB" altLang="nl-NL" sz="1800">
                <a:latin typeface="Arial" panose="020B0604020202020204" pitchFamily="34" charset="0"/>
                <a:cs typeface="Times New Roman" panose="02020603050405020304" pitchFamily="18" charset="0"/>
              </a:rPr>
              <a:t>: </a:t>
            </a:r>
            <a:r>
              <a:rPr lang="en-GB" altLang="nl-NL" sz="1400">
                <a:latin typeface="Arial" panose="020B0604020202020204" pitchFamily="34" charset="0"/>
                <a:cs typeface="Times New Roman" panose="02020603050405020304" pitchFamily="18" charset="0"/>
              </a:rPr>
              <a:t>Paramyxea </a:t>
            </a:r>
          </a:p>
          <a:p>
            <a:pPr eaLnBrk="1" hangingPunct="1">
              <a:spcBef>
                <a:spcPct val="0"/>
              </a:spcBef>
            </a:pPr>
            <a:r>
              <a:rPr lang="en-GB" altLang="nl-NL" sz="1800">
                <a:latin typeface="Arial" panose="020B0604020202020204" pitchFamily="34" charset="0"/>
                <a:cs typeface="Times New Roman" panose="02020603050405020304" pitchFamily="18" charset="0"/>
              </a:rPr>
              <a:t> </a:t>
            </a:r>
            <a:r>
              <a:rPr lang="en-GB" altLang="nl-NL" sz="1800" b="1">
                <a:latin typeface="Arial" panose="020B0604020202020204" pitchFamily="34" charset="0"/>
                <a:cs typeface="Times New Roman" panose="02020603050405020304" pitchFamily="18" charset="0"/>
              </a:rPr>
              <a:t>uni- and multicellular stages</a:t>
            </a:r>
            <a:r>
              <a:rPr lang="en-GB" altLang="nl-NL" sz="1800">
                <a:latin typeface="Arial" panose="020B0604020202020204" pitchFamily="34" charset="0"/>
                <a:cs typeface="Times New Roman" panose="02020603050405020304" pitchFamily="18" charset="0"/>
              </a:rPr>
              <a:t>: multicellular spores in unicellular </a:t>
            </a:r>
            <a:r>
              <a:rPr lang="en-GB" altLang="nl-NL" sz="1400">
                <a:latin typeface="Arial" panose="020B0604020202020204" pitchFamily="34" charset="0"/>
                <a:cs typeface="Times New Roman" panose="02020603050405020304" pitchFamily="18" charset="0"/>
              </a:rPr>
              <a:t>myxozoa, gametes</a:t>
            </a:r>
          </a:p>
          <a:p>
            <a:pPr eaLnBrk="1" hangingPunct="1">
              <a:spcBef>
                <a:spcPct val="0"/>
              </a:spcBef>
            </a:pPr>
            <a:r>
              <a:rPr lang="en-GB" altLang="nl-NL" sz="1800">
                <a:latin typeface="Arial" panose="020B0604020202020204" pitchFamily="34" charset="0"/>
                <a:cs typeface="Times New Roman" panose="02020603050405020304" pitchFamily="18" charset="0"/>
              </a:rPr>
              <a:t> individuals can remain </a:t>
            </a:r>
            <a:r>
              <a:rPr lang="en-GB" altLang="nl-NL" sz="1800" b="1">
                <a:latin typeface="Arial" panose="020B0604020202020204" pitchFamily="34" charset="0"/>
                <a:cs typeface="Times New Roman" panose="02020603050405020304" pitchFamily="18" charset="0"/>
              </a:rPr>
              <a:t>connected after vegetative propagation</a:t>
            </a:r>
            <a:r>
              <a:rPr lang="en-GB" altLang="nl-NL" sz="1800">
                <a:latin typeface="Arial" panose="020B0604020202020204" pitchFamily="34" charset="0"/>
                <a:cs typeface="Times New Roman" panose="02020603050405020304" pitchFamily="18" charset="0"/>
              </a:rPr>
              <a:t>: </a:t>
            </a:r>
            <a:r>
              <a:rPr lang="en-GB" altLang="nl-NL" sz="1400">
                <a:latin typeface="Arial" panose="020B0604020202020204" pitchFamily="34" charset="0"/>
                <a:cs typeface="Times New Roman" panose="02020603050405020304" pitchFamily="18" charset="0"/>
              </a:rPr>
              <a:t>plants, corals, bryozoans</a:t>
            </a:r>
          </a:p>
          <a:p>
            <a:pPr eaLnBrk="1" hangingPunct="1">
              <a:spcBef>
                <a:spcPct val="0"/>
              </a:spcBef>
            </a:pPr>
            <a:r>
              <a:rPr lang="en-GB" altLang="nl-NL" sz="1800">
                <a:latin typeface="Arial" panose="020B0604020202020204" pitchFamily="34" charset="0"/>
                <a:cs typeface="Times New Roman" panose="02020603050405020304" pitchFamily="18" charset="0"/>
              </a:rPr>
              <a:t> individuals in </a:t>
            </a:r>
            <a:r>
              <a:rPr lang="en-GB" altLang="nl-NL" sz="1800" b="1">
                <a:latin typeface="Arial" panose="020B0604020202020204" pitchFamily="34" charset="0"/>
                <a:cs typeface="Times New Roman" panose="02020603050405020304" pitchFamily="18" charset="0"/>
              </a:rPr>
              <a:t>colonies</a:t>
            </a:r>
            <a:r>
              <a:rPr lang="en-GB" altLang="nl-NL" sz="1800">
                <a:latin typeface="Arial" panose="020B0604020202020204" pitchFamily="34" charset="0"/>
                <a:cs typeface="Times New Roman" panose="02020603050405020304" pitchFamily="18" charset="0"/>
              </a:rPr>
              <a:t> can strongly interact and specialize for particular tasks: </a:t>
            </a:r>
          </a:p>
          <a:p>
            <a:pPr eaLnBrk="1" hangingPunct="1">
              <a:spcBef>
                <a:spcPct val="0"/>
              </a:spcBef>
              <a:buFontTx/>
              <a:buNone/>
            </a:pPr>
            <a:r>
              <a:rPr lang="en-GB" altLang="nl-NL" sz="1800">
                <a:latin typeface="Arial" panose="020B0604020202020204" pitchFamily="34" charset="0"/>
                <a:cs typeface="Times New Roman" panose="02020603050405020304" pitchFamily="18" charset="0"/>
              </a:rPr>
              <a:t>  </a:t>
            </a:r>
            <a:r>
              <a:rPr lang="en-GB" altLang="nl-NL" sz="1400">
                <a:latin typeface="Arial" panose="020B0604020202020204" pitchFamily="34" charset="0"/>
                <a:cs typeface="Times New Roman" panose="02020603050405020304" pitchFamily="18" charset="0"/>
              </a:rPr>
              <a:t>syphonophorans, insects, mole rats </a:t>
            </a:r>
          </a:p>
        </p:txBody>
      </p:sp>
      <p:sp>
        <p:nvSpPr>
          <p:cNvPr id="6149" name="Text Box 5">
            <a:extLst>
              <a:ext uri="{FF2B5EF4-FFF2-40B4-BE49-F238E27FC236}">
                <a16:creationId xmlns:a16="http://schemas.microsoft.com/office/drawing/2014/main" id="{B005AA6E-1E27-BFE7-859E-37B02AE01C67}"/>
              </a:ext>
            </a:extLst>
          </p:cNvPr>
          <p:cNvSpPr txBox="1">
            <a:spLocks noChangeArrowheads="1"/>
          </p:cNvSpPr>
          <p:nvPr/>
        </p:nvSpPr>
        <p:spPr bwMode="auto">
          <a:xfrm>
            <a:off x="3048000" y="1050925"/>
            <a:ext cx="3019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800">
                <a:latin typeface="Arial" panose="020B0604020202020204" pitchFamily="34" charset="0"/>
              </a:rPr>
              <a:t>vague boundaries</a:t>
            </a:r>
            <a:endParaRPr lang="en-GB" altLang="nl-NL" sz="2800">
              <a:latin typeface="Arial" panose="020B0604020202020204" pitchFamily="34" charset="0"/>
            </a:endParaRPr>
          </a:p>
        </p:txBody>
      </p:sp>
      <p:sp>
        <p:nvSpPr>
          <p:cNvPr id="6150" name="Text Box 6">
            <a:extLst>
              <a:ext uri="{FF2B5EF4-FFF2-40B4-BE49-F238E27FC236}">
                <a16:creationId xmlns:a16="http://schemas.microsoft.com/office/drawing/2014/main" id="{C9E3BE48-EE44-D0E2-BCEE-25A623D51B63}"/>
              </a:ext>
            </a:extLst>
          </p:cNvPr>
          <p:cNvSpPr txBox="1">
            <a:spLocks noChangeArrowheads="1"/>
          </p:cNvSpPr>
          <p:nvPr/>
        </p:nvSpPr>
        <p:spPr bwMode="auto">
          <a:xfrm>
            <a:off x="244475" y="6016625"/>
            <a:ext cx="22955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200">
                <a:latin typeface="Arial" panose="020B0604020202020204" pitchFamily="34" charset="0"/>
              </a:rPr>
              <a:t>Kooijman, Hengeveld 2005 </a:t>
            </a:r>
          </a:p>
          <a:p>
            <a:pPr eaLnBrk="1" hangingPunct="1">
              <a:spcBef>
                <a:spcPct val="0"/>
              </a:spcBef>
              <a:buFontTx/>
              <a:buNone/>
            </a:pPr>
            <a:r>
              <a:rPr lang="en-GB" altLang="nl-NL" sz="1200" i="1">
                <a:latin typeface="Arial" panose="020B0604020202020204" pitchFamily="34" charset="0"/>
              </a:rPr>
              <a:t>Current Themes in Theor Biol.l</a:t>
            </a:r>
          </a:p>
          <a:p>
            <a:pPr eaLnBrk="1" hangingPunct="1">
              <a:spcBef>
                <a:spcPct val="0"/>
              </a:spcBef>
              <a:buFontTx/>
              <a:buNone/>
            </a:pPr>
            <a:r>
              <a:rPr lang="en-US" altLang="nl-NL" sz="1200"/>
              <a:t>Reydon &amp; Hemerik (eds) Springer</a:t>
            </a:r>
          </a:p>
        </p:txBody>
      </p:sp>
      <p:pic>
        <p:nvPicPr>
          <p:cNvPr id="6151" name="Picture 7" descr="Conochilus_hippocrepis1">
            <a:extLst>
              <a:ext uri="{FF2B5EF4-FFF2-40B4-BE49-F238E27FC236}">
                <a16:creationId xmlns:a16="http://schemas.microsoft.com/office/drawing/2014/main" id="{930D1F85-3C73-A637-F152-AB2D17C1A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97205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a:extLst>
              <a:ext uri="{FF2B5EF4-FFF2-40B4-BE49-F238E27FC236}">
                <a16:creationId xmlns:a16="http://schemas.microsoft.com/office/drawing/2014/main" id="{5D30F8F2-37D4-A5DF-0AFC-479AE4B9685B}"/>
              </a:ext>
            </a:extLst>
          </p:cNvPr>
          <p:cNvSpPr txBox="1">
            <a:spLocks noChangeArrowheads="1"/>
          </p:cNvSpPr>
          <p:nvPr/>
        </p:nvSpPr>
        <p:spPr bwMode="auto">
          <a:xfrm>
            <a:off x="8153400" y="6215063"/>
            <a:ext cx="10445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a:latin typeface="Arial" panose="020B0604020202020204" pitchFamily="34" charset="0"/>
              </a:rPr>
              <a:t>rotifer</a:t>
            </a:r>
          </a:p>
          <a:p>
            <a:pPr eaLnBrk="1" hangingPunct="1">
              <a:spcBef>
                <a:spcPct val="0"/>
              </a:spcBef>
              <a:buFontTx/>
              <a:buNone/>
            </a:pPr>
            <a:r>
              <a:rPr lang="en-GB" altLang="nl-NL" sz="1200" i="1">
                <a:latin typeface="Arial" panose="020B0604020202020204" pitchFamily="34" charset="0"/>
              </a:rPr>
              <a:t>Conochilus</a:t>
            </a:r>
          </a:p>
          <a:p>
            <a:pPr eaLnBrk="1" hangingPunct="1">
              <a:spcBef>
                <a:spcPct val="0"/>
              </a:spcBef>
              <a:buFontTx/>
              <a:buNone/>
            </a:pPr>
            <a:r>
              <a:rPr lang="en-GB" altLang="nl-NL" sz="1200" i="1">
                <a:latin typeface="Arial" panose="020B0604020202020204" pitchFamily="34" charset="0"/>
              </a:rPr>
              <a:t>  hippocrepis</a:t>
            </a:r>
          </a:p>
        </p:txBody>
      </p:sp>
      <p:sp>
        <p:nvSpPr>
          <p:cNvPr id="6153" name="Text Box 9">
            <a:extLst>
              <a:ext uri="{FF2B5EF4-FFF2-40B4-BE49-F238E27FC236}">
                <a16:creationId xmlns:a16="http://schemas.microsoft.com/office/drawing/2014/main" id="{53F6CD36-8E0A-FDCC-BAA8-92F262EB412E}"/>
              </a:ext>
            </a:extLst>
          </p:cNvPr>
          <p:cNvSpPr txBox="1">
            <a:spLocks noChangeArrowheads="1"/>
          </p:cNvSpPr>
          <p:nvPr/>
        </p:nvSpPr>
        <p:spPr bwMode="auto">
          <a:xfrm>
            <a:off x="3581400" y="6580188"/>
            <a:ext cx="1709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200" i="1">
                <a:latin typeface="Arial" panose="020B0604020202020204" pitchFamily="34" charset="0"/>
              </a:rPr>
              <a:t>Heterocephalus glaber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94A2A6-0CCB-CDCF-547F-0197252D432A}"/>
              </a:ext>
            </a:extLst>
          </p:cNvPr>
          <p:cNvSpPr>
            <a:spLocks noGrp="1" noChangeArrowheads="1"/>
          </p:cNvSpPr>
          <p:nvPr>
            <p:ph type="title"/>
          </p:nvPr>
        </p:nvSpPr>
        <p:spPr>
          <a:xfrm>
            <a:off x="685800" y="260350"/>
            <a:ext cx="7772400" cy="1143000"/>
          </a:xfrm>
        </p:spPr>
        <p:txBody>
          <a:bodyPr/>
          <a:lstStyle/>
          <a:p>
            <a:r>
              <a:rPr lang="en-US" altLang="en-NL" dirty="0">
                <a:solidFill>
                  <a:schemeClr val="accent2"/>
                </a:solidFill>
                <a:latin typeface="Arial" panose="020B0604020202020204" pitchFamily="34" charset="0"/>
              </a:rPr>
              <a:t>Weird world at small scale</a:t>
            </a:r>
            <a:endParaRPr lang="en-US" altLang="en-NL" sz="1800" dirty="0">
              <a:solidFill>
                <a:schemeClr val="accent2"/>
              </a:solidFill>
              <a:latin typeface="Arial" panose="020B0604020202020204" pitchFamily="34" charset="0"/>
            </a:endParaRPr>
          </a:p>
        </p:txBody>
      </p:sp>
      <p:sp>
        <p:nvSpPr>
          <p:cNvPr id="17411" name="Text Box 3">
            <a:extLst>
              <a:ext uri="{FF2B5EF4-FFF2-40B4-BE49-F238E27FC236}">
                <a16:creationId xmlns:a16="http://schemas.microsoft.com/office/drawing/2014/main" id="{81CB115C-863F-7DA5-A4CB-C90F4748CBBB}"/>
              </a:ext>
            </a:extLst>
          </p:cNvPr>
          <p:cNvSpPr txBox="1">
            <a:spLocks noChangeArrowheads="1"/>
          </p:cNvSpPr>
          <p:nvPr/>
        </p:nvSpPr>
        <p:spPr bwMode="auto">
          <a:xfrm>
            <a:off x="323850" y="1268413"/>
            <a:ext cx="82518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NL" sz="1800" dirty="0"/>
              <a:t>Almost all transformations in cells are enzyme mediated</a:t>
            </a:r>
          </a:p>
          <a:p>
            <a:pPr eaLnBrk="0" hangingPunct="0"/>
            <a:r>
              <a:rPr lang="en-US" altLang="en-NL" sz="1800" b="1" dirty="0"/>
              <a:t>Classic enzyme kinetics</a:t>
            </a:r>
            <a:r>
              <a:rPr lang="en-US" altLang="en-NL" sz="1800" dirty="0"/>
              <a:t>: based on chemical kinetics (industrial enzymes)</a:t>
            </a:r>
          </a:p>
          <a:p>
            <a:pPr eaLnBrk="0" hangingPunct="0">
              <a:buFontTx/>
              <a:buChar char="•"/>
            </a:pPr>
            <a:r>
              <a:rPr lang="en-GB" altLang="en-NL" sz="1800" dirty="0"/>
              <a:t> </a:t>
            </a:r>
            <a:r>
              <a:rPr lang="en-GB" altLang="en-NL" sz="1600" dirty="0"/>
              <a:t>diffusion/convection</a:t>
            </a:r>
          </a:p>
          <a:p>
            <a:pPr eaLnBrk="0" hangingPunct="0">
              <a:buFontTx/>
              <a:buChar char="•"/>
            </a:pPr>
            <a:r>
              <a:rPr lang="en-GB" altLang="en-NL" sz="1600" dirty="0"/>
              <a:t> law of mass action: transformation rate </a:t>
            </a:r>
            <a:r>
              <a:rPr lang="en-GB" altLang="en-NL" sz="1600" dirty="0">
                <a:sym typeface="Symbol" panose="05050102010706020507" pitchFamily="18" charset="2"/>
              </a:rPr>
              <a:t> </a:t>
            </a:r>
            <a:r>
              <a:rPr lang="en-GB" altLang="en-NL" sz="1600" dirty="0">
                <a:sym typeface="Math1" pitchFamily="2" charset="2"/>
              </a:rPr>
              <a:t>product of conc. of substrates</a:t>
            </a:r>
          </a:p>
          <a:p>
            <a:pPr eaLnBrk="0" hangingPunct="0">
              <a:buFontTx/>
              <a:buChar char="•"/>
            </a:pPr>
            <a:r>
              <a:rPr lang="en-GB" altLang="en-NL" sz="1600" dirty="0"/>
              <a:t> larger number of molecules</a:t>
            </a:r>
          </a:p>
          <a:p>
            <a:pPr eaLnBrk="0" hangingPunct="0">
              <a:buFontTx/>
              <a:buChar char="•"/>
            </a:pPr>
            <a:r>
              <a:rPr lang="en-GB" altLang="en-NL" sz="1600" dirty="0"/>
              <a:t> constant reactor volume</a:t>
            </a:r>
          </a:p>
          <a:p>
            <a:pPr eaLnBrk="0" hangingPunct="0"/>
            <a:endParaRPr lang="en-GB" altLang="en-NL" sz="1800" dirty="0">
              <a:sym typeface="Math1" pitchFamily="2" charset="2"/>
            </a:endParaRPr>
          </a:p>
          <a:p>
            <a:pPr eaLnBrk="0" hangingPunct="0"/>
            <a:r>
              <a:rPr lang="en-GB" altLang="en-NL" sz="1800" b="1" dirty="0"/>
              <a:t>Problematic application</a:t>
            </a:r>
            <a:r>
              <a:rPr lang="en-GB" altLang="en-NL" sz="1800" dirty="0"/>
              <a:t> in cellular metabolism:</a:t>
            </a:r>
          </a:p>
          <a:p>
            <a:pPr eaLnBrk="0" hangingPunct="0">
              <a:buFontTx/>
              <a:buChar char="•"/>
            </a:pPr>
            <a:r>
              <a:rPr lang="en-GB" altLang="en-NL" sz="1800" dirty="0"/>
              <a:t> </a:t>
            </a:r>
            <a:r>
              <a:rPr lang="en-GB" altLang="en-NL" sz="1600" dirty="0"/>
              <a:t>definition of concentration (compartments, moving organelles) </a:t>
            </a:r>
          </a:p>
          <a:p>
            <a:pPr eaLnBrk="0" hangingPunct="0">
              <a:buFontTx/>
              <a:buChar char="•"/>
            </a:pPr>
            <a:r>
              <a:rPr lang="en-GB" altLang="en-NL" sz="1600" dirty="0"/>
              <a:t> transport mechanisms (proteins with address labels, </a:t>
            </a:r>
            <a:r>
              <a:rPr lang="en-GB" altLang="en-NL" sz="1600" dirty="0" err="1"/>
              <a:t>targetting</a:t>
            </a:r>
            <a:r>
              <a:rPr lang="en-GB" altLang="en-NL" sz="1600" dirty="0"/>
              <a:t>, allocation) </a:t>
            </a:r>
          </a:p>
          <a:p>
            <a:pPr eaLnBrk="0" hangingPunct="0">
              <a:buFontTx/>
              <a:buChar char="•"/>
            </a:pPr>
            <a:r>
              <a:rPr lang="en-GB" altLang="en-NL" sz="1600" dirty="0"/>
              <a:t> crowding (presence of many macro-molecules that do not partake in transformation)</a:t>
            </a:r>
          </a:p>
          <a:p>
            <a:pPr eaLnBrk="0" hangingPunct="0">
              <a:buFontTx/>
              <a:buChar char="•"/>
            </a:pPr>
            <a:r>
              <a:rPr lang="en-GB" altLang="en-NL" sz="1600" dirty="0"/>
              <a:t> intrinsic stochasticity due to small numbers of molecules</a:t>
            </a:r>
          </a:p>
          <a:p>
            <a:pPr eaLnBrk="0" hangingPunct="0">
              <a:buFontTx/>
              <a:buChar char="•"/>
            </a:pPr>
            <a:r>
              <a:rPr lang="en-GB" altLang="en-NL" sz="1600" dirty="0"/>
              <a:t> liquid crystalline properties </a:t>
            </a:r>
          </a:p>
          <a:p>
            <a:pPr eaLnBrk="0" hangingPunct="0">
              <a:buFontTx/>
              <a:buChar char="•"/>
            </a:pPr>
            <a:r>
              <a:rPr lang="en-GB" altLang="en-NL" sz="1600" dirty="0"/>
              <a:t> surface area - volume relationships: membrane-cytoplasm; polymer-liquid</a:t>
            </a:r>
          </a:p>
          <a:p>
            <a:pPr eaLnBrk="0" hangingPunct="0">
              <a:buFontTx/>
              <a:buChar char="•"/>
            </a:pPr>
            <a:r>
              <a:rPr lang="en-GB" altLang="en-NL" sz="1600" dirty="0"/>
              <a:t> connectivity (many metabolites are energy substrate &amp; building block; dilution by growth)</a:t>
            </a:r>
          </a:p>
          <a:p>
            <a:pPr eaLnBrk="0" hangingPunct="0"/>
            <a:endParaRPr lang="en-GB" altLang="en-NL" sz="1600" dirty="0"/>
          </a:p>
          <a:p>
            <a:pPr eaLnBrk="0" hangingPunct="0"/>
            <a:r>
              <a:rPr lang="en-GB" altLang="en-NL" sz="1800" b="1" dirty="0"/>
              <a:t>Alternative approach</a:t>
            </a:r>
            <a:r>
              <a:rPr lang="en-GB" altLang="en-NL" sz="1800" dirty="0"/>
              <a:t>: reconstruction of transformation kinetics </a:t>
            </a:r>
          </a:p>
          <a:p>
            <a:pPr eaLnBrk="0" hangingPunct="0"/>
            <a:r>
              <a:rPr lang="en-GB" altLang="en-NL" sz="1800" dirty="0"/>
              <a:t>  on the basis of cellular input/output kinetics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9387EB2-CDAE-D2E2-2125-13A94DB9E0BC}"/>
              </a:ext>
            </a:extLst>
          </p:cNvPr>
          <p:cNvSpPr>
            <a:spLocks noGrp="1" noChangeArrowheads="1"/>
          </p:cNvSpPr>
          <p:nvPr>
            <p:ph type="title"/>
          </p:nvPr>
        </p:nvSpPr>
        <p:spPr>
          <a:xfrm>
            <a:off x="323850" y="0"/>
            <a:ext cx="8820150" cy="1143000"/>
          </a:xfrm>
        </p:spPr>
        <p:txBody>
          <a:bodyPr/>
          <a:lstStyle/>
          <a:p>
            <a:r>
              <a:rPr lang="en-US" altLang="en-NL" dirty="0">
                <a:solidFill>
                  <a:schemeClr val="accent2"/>
                </a:solidFill>
                <a:latin typeface="Arial" panose="020B0604020202020204" pitchFamily="34" charset="0"/>
              </a:rPr>
              <a:t>Diffusion cannot occur in cells</a:t>
            </a:r>
            <a:endParaRPr lang="en-US" altLang="en-NL" sz="1800" dirty="0">
              <a:solidFill>
                <a:schemeClr val="accent2"/>
              </a:solidFill>
              <a:latin typeface="Arial" panose="020B0604020202020204" pitchFamily="34" charset="0"/>
            </a:endParaRPr>
          </a:p>
        </p:txBody>
      </p:sp>
      <p:pic>
        <p:nvPicPr>
          <p:cNvPr id="70660" name="Picture 4">
            <a:extLst>
              <a:ext uri="{FF2B5EF4-FFF2-40B4-BE49-F238E27FC236}">
                <a16:creationId xmlns:a16="http://schemas.microsoft.com/office/drawing/2014/main" id="{7589CA21-CB7E-8F06-792A-FB24E68A9D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77050" y="3068638"/>
            <a:ext cx="2124075" cy="195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77" name="Picture 21">
            <a:extLst>
              <a:ext uri="{FF2B5EF4-FFF2-40B4-BE49-F238E27FC236}">
                <a16:creationId xmlns:a16="http://schemas.microsoft.com/office/drawing/2014/main" id="{682DBBEC-3773-64AB-556B-E838F08D5755}"/>
              </a:ext>
            </a:extLst>
          </p:cNvPr>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412875"/>
            <a:ext cx="75692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538C6-C3EA-8078-CC00-45D7FCE828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7</a:t>
            </a:fld>
            <a:endParaRPr lang="hr-HR"/>
          </a:p>
        </p:txBody>
      </p:sp>
      <p:sp>
        <p:nvSpPr>
          <p:cNvPr id="5" name="Rectangle 2">
            <a:extLst>
              <a:ext uri="{FF2B5EF4-FFF2-40B4-BE49-F238E27FC236}">
                <a16:creationId xmlns:a16="http://schemas.microsoft.com/office/drawing/2014/main" id="{32F1FFE3-05EC-5E8E-517D-22428CDEC461}"/>
              </a:ext>
            </a:extLst>
          </p:cNvPr>
          <p:cNvSpPr>
            <a:spLocks noGrp="1" noChangeArrowheads="1"/>
          </p:cNvSpPr>
          <p:nvPr>
            <p:ph type="title"/>
          </p:nvPr>
        </p:nvSpPr>
        <p:spPr>
          <a:xfrm>
            <a:off x="1567542" y="260350"/>
            <a:ext cx="7772400" cy="1143000"/>
          </a:xfrm>
        </p:spPr>
        <p:txBody>
          <a:bodyPr/>
          <a:lstStyle/>
          <a:p>
            <a:r>
              <a:rPr lang="en-US" altLang="en-NL" dirty="0">
                <a:solidFill>
                  <a:srgbClr val="333399"/>
                </a:solidFill>
                <a:latin typeface="Arial" panose="020B0604020202020204" pitchFamily="34" charset="0"/>
              </a:rPr>
              <a:t>ATP generation &amp; use</a:t>
            </a:r>
            <a:endParaRPr lang="en-US" altLang="en-NL" sz="1800" dirty="0">
              <a:solidFill>
                <a:schemeClr val="accent2"/>
              </a:solidFill>
              <a:latin typeface="Arial" panose="020B0604020202020204" pitchFamily="34" charset="0"/>
            </a:endParaRPr>
          </a:p>
        </p:txBody>
      </p:sp>
      <p:sp>
        <p:nvSpPr>
          <p:cNvPr id="6" name="Text Box 4">
            <a:extLst>
              <a:ext uri="{FF2B5EF4-FFF2-40B4-BE49-F238E27FC236}">
                <a16:creationId xmlns:a16="http://schemas.microsoft.com/office/drawing/2014/main" id="{319B56A9-4975-7C31-A400-EDEB4E7C42E4}"/>
              </a:ext>
            </a:extLst>
          </p:cNvPr>
          <p:cNvSpPr txBox="1">
            <a:spLocks noChangeArrowheads="1"/>
          </p:cNvSpPr>
          <p:nvPr/>
        </p:nvSpPr>
        <p:spPr bwMode="auto">
          <a:xfrm>
            <a:off x="331788" y="1412875"/>
            <a:ext cx="53530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800" dirty="0"/>
              <a:t>5 10</a:t>
            </a:r>
            <a:r>
              <a:rPr lang="en-US" altLang="en-NL" sz="1800" baseline="30000" dirty="0"/>
              <a:t>6</a:t>
            </a:r>
            <a:r>
              <a:rPr lang="en-US" altLang="en-NL" sz="1800" dirty="0"/>
              <a:t> ATP molecules in bacterial cell</a:t>
            </a:r>
          </a:p>
          <a:p>
            <a:r>
              <a:rPr lang="en-US" altLang="en-NL" sz="1800" dirty="0"/>
              <a:t>  enough for 2 s of biosynthetic work</a:t>
            </a:r>
          </a:p>
          <a:p>
            <a:endParaRPr lang="en-US" altLang="en-NL" sz="1800" dirty="0"/>
          </a:p>
          <a:p>
            <a:r>
              <a:rPr lang="en-US" altLang="en-NL" sz="1800" dirty="0"/>
              <a:t>Only used if energy generating &amp; </a:t>
            </a:r>
          </a:p>
          <a:p>
            <a:r>
              <a:rPr lang="en-US" altLang="en-NL" sz="1800" dirty="0"/>
              <a:t>  energy demanding transformations </a:t>
            </a:r>
          </a:p>
          <a:p>
            <a:r>
              <a:rPr lang="en-US" altLang="en-NL" sz="1800" dirty="0"/>
              <a:t>  are at different site/time</a:t>
            </a:r>
          </a:p>
          <a:p>
            <a:endParaRPr lang="en-US" altLang="en-NL" sz="1800" dirty="0"/>
          </a:p>
          <a:p>
            <a:r>
              <a:rPr lang="en-US" altLang="en-NL" sz="1800" dirty="0"/>
              <a:t>If ADP/ATP ratio varies, then </a:t>
            </a:r>
          </a:p>
          <a:p>
            <a:r>
              <a:rPr lang="en-US" altLang="en-NL" sz="1800" dirty="0"/>
              <a:t>  rates of generation &amp; use varies, but not</a:t>
            </a:r>
          </a:p>
          <a:p>
            <a:r>
              <a:rPr lang="en-US" altLang="en-NL" sz="1800" dirty="0"/>
              <a:t>  necessarily the rates of transformations they drive</a:t>
            </a:r>
          </a:p>
        </p:txBody>
      </p:sp>
      <p:sp>
        <p:nvSpPr>
          <p:cNvPr id="7" name="Text Box 5">
            <a:extLst>
              <a:ext uri="{FF2B5EF4-FFF2-40B4-BE49-F238E27FC236}">
                <a16:creationId xmlns:a16="http://schemas.microsoft.com/office/drawing/2014/main" id="{737C9177-30D6-5704-3D79-01C450D313AE}"/>
              </a:ext>
            </a:extLst>
          </p:cNvPr>
          <p:cNvSpPr txBox="1">
            <a:spLocks noChangeArrowheads="1"/>
          </p:cNvSpPr>
          <p:nvPr/>
        </p:nvSpPr>
        <p:spPr bwMode="auto">
          <a:xfrm>
            <a:off x="4859338" y="1414463"/>
            <a:ext cx="41211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800" dirty="0"/>
              <a:t>Processes that are not much faster </a:t>
            </a:r>
          </a:p>
          <a:p>
            <a:r>
              <a:rPr lang="en-US" altLang="en-NL" sz="1800" dirty="0"/>
              <a:t>     than cell cycle, should be linked</a:t>
            </a:r>
          </a:p>
          <a:p>
            <a:r>
              <a:rPr lang="en-US" altLang="en-NL" sz="1800" dirty="0"/>
              <a:t>     to large slow pools of metabolites,</a:t>
            </a:r>
          </a:p>
          <a:p>
            <a:r>
              <a:rPr lang="en-US" altLang="en-NL" sz="1800" dirty="0"/>
              <a:t>     not to small fast pools</a:t>
            </a:r>
          </a:p>
          <a:p>
            <a:endParaRPr lang="en-US" altLang="en-NL" sz="1800" dirty="0"/>
          </a:p>
          <a:p>
            <a:r>
              <a:rPr lang="en-US" altLang="en-NL" sz="1800" dirty="0"/>
              <a:t>DEB theory uses reserve as large slow</a:t>
            </a:r>
          </a:p>
          <a:p>
            <a:r>
              <a:rPr lang="en-US" altLang="en-NL" sz="1800" dirty="0"/>
              <a:t>     pool for driving metabolism</a:t>
            </a:r>
          </a:p>
        </p:txBody>
      </p:sp>
      <p:pic>
        <p:nvPicPr>
          <p:cNvPr id="8" name="Picture 3">
            <a:extLst>
              <a:ext uri="{FF2B5EF4-FFF2-40B4-BE49-F238E27FC236}">
                <a16:creationId xmlns:a16="http://schemas.microsoft.com/office/drawing/2014/main" id="{0893FADD-BC56-6FD5-277F-830FD9111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25675" y="4248150"/>
            <a:ext cx="52673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3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3D7B280-787E-8585-6FC6-2EC38AF2AC4D}"/>
              </a:ext>
            </a:extLst>
          </p:cNvPr>
          <p:cNvSpPr>
            <a:spLocks noGrp="1" noChangeArrowheads="1"/>
          </p:cNvSpPr>
          <p:nvPr>
            <p:ph type="title"/>
          </p:nvPr>
        </p:nvSpPr>
        <p:spPr/>
        <p:txBody>
          <a:bodyPr/>
          <a:lstStyle/>
          <a:p>
            <a:r>
              <a:rPr lang="en-US" altLang="en-NL" dirty="0" err="1">
                <a:solidFill>
                  <a:schemeClr val="accent2"/>
                </a:solidFill>
                <a:latin typeface="Arial" panose="020B0604020202020204" pitchFamily="34" charset="0"/>
              </a:rPr>
              <a:t>Macrochemical</a:t>
            </a:r>
            <a:r>
              <a:rPr lang="en-US" altLang="en-NL" dirty="0">
                <a:solidFill>
                  <a:schemeClr val="accent2"/>
                </a:solidFill>
                <a:latin typeface="Arial" panose="020B0604020202020204" pitchFamily="34" charset="0"/>
              </a:rPr>
              <a:t> reaction eq</a:t>
            </a:r>
          </a:p>
        </p:txBody>
      </p:sp>
      <p:pic>
        <p:nvPicPr>
          <p:cNvPr id="134147" name="Picture 3">
            <a:extLst>
              <a:ext uri="{FF2B5EF4-FFF2-40B4-BE49-F238E27FC236}">
                <a16:creationId xmlns:a16="http://schemas.microsoft.com/office/drawing/2014/main" id="{6CB5E762-27B7-9CF6-F2DE-588B2D9F2B5A}"/>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31913" y="5805488"/>
            <a:ext cx="6245225" cy="8001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55" name="Picture 11">
            <a:extLst>
              <a:ext uri="{FF2B5EF4-FFF2-40B4-BE49-F238E27FC236}">
                <a16:creationId xmlns:a16="http://schemas.microsoft.com/office/drawing/2014/main" id="{DECCB614-0069-9A29-5A74-84A5ACE2F5C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39750" y="1679575"/>
            <a:ext cx="8267700" cy="377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0202CED-4997-C79B-2590-5A6E5024AF68}"/>
              </a:ext>
            </a:extLst>
          </p:cNvPr>
          <p:cNvSpPr>
            <a:spLocks noGrp="1" noChangeArrowheads="1"/>
          </p:cNvSpPr>
          <p:nvPr>
            <p:ph type="title"/>
          </p:nvPr>
        </p:nvSpPr>
        <p:spPr/>
        <p:txBody>
          <a:bodyPr/>
          <a:lstStyle/>
          <a:p>
            <a:r>
              <a:rPr lang="en-US" altLang="en-NL" dirty="0" err="1">
                <a:solidFill>
                  <a:schemeClr val="accent2"/>
                </a:solidFill>
                <a:latin typeface="Arial" panose="020B0604020202020204" pitchFamily="34" charset="0"/>
              </a:rPr>
              <a:t>Macrochemical</a:t>
            </a:r>
            <a:r>
              <a:rPr lang="en-US" altLang="en-NL" dirty="0">
                <a:solidFill>
                  <a:schemeClr val="accent2"/>
                </a:solidFill>
                <a:latin typeface="Arial" panose="020B0604020202020204" pitchFamily="34" charset="0"/>
              </a:rPr>
              <a:t> reaction eq</a:t>
            </a:r>
          </a:p>
        </p:txBody>
      </p:sp>
      <p:pic>
        <p:nvPicPr>
          <p:cNvPr id="142339" name="Picture 3">
            <a:extLst>
              <a:ext uri="{FF2B5EF4-FFF2-40B4-BE49-F238E27FC236}">
                <a16:creationId xmlns:a16="http://schemas.microsoft.com/office/drawing/2014/main" id="{8844557E-CD41-9042-4A86-DC84C22C9F2A}"/>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011863" y="5805488"/>
            <a:ext cx="2830512" cy="7810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0" name="Picture 4">
            <a:extLst>
              <a:ext uri="{FF2B5EF4-FFF2-40B4-BE49-F238E27FC236}">
                <a16:creationId xmlns:a16="http://schemas.microsoft.com/office/drawing/2014/main" id="{E5414B81-5B68-2927-469A-D3E38D32062A}"/>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2713" y="2139950"/>
            <a:ext cx="8864600" cy="2728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1" name="Picture 5">
            <a:extLst>
              <a:ext uri="{FF2B5EF4-FFF2-40B4-BE49-F238E27FC236}">
                <a16:creationId xmlns:a16="http://schemas.microsoft.com/office/drawing/2014/main" id="{942D4D36-3888-DFF2-41A4-289B251209F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50825" y="5438775"/>
            <a:ext cx="2130425" cy="1158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MPWIDTH" val="5883"/>
  <p:tag name="BMPHEIGHT" val="3758"/>
  <p:tag name="SOURCE" val="\documentclass{slides}&#10;\pagestyle{empty}&#10;\usepackage{color}&#10;\begin{document}&#10;\parbox{25cm}{&#10;Typical bacterial cell of volume 0.25\,$\mu$m$^3$ at 25$^\circ$C\\&#10;\hspace*{3mm} a cell must have $N = 8\,10^9$ water molecules\\&#10;pH = 7: H$_2$O $\stackrel{\dot{k}_1}{\rightleftharpoons}$ H$^+$ + HO$^-$;&#10;$\dot{k}_1 = 2.4\,10^{-5}$\,s${-1}$, $\dot{k}_{-1} = 10^3$\,ion$^{-1}$s$^{-1}$\\&#10;Mean number of free H$^+$ per cell: $m = \sqrt{N \dot{k}_1/ \dot{k}_{-1}} = 13.9$\\&#10;Mean displacement by diffusion during time $t$: $L(t) = \sqrt{2 \dot{D} t}$\\[2mm]&#10;\begin{tabular}{lllll}\hline&#10;&amp; H$_2$O &amp; HO$^-$ &amp; H$^+$\\&#10;life time $a_\dagger$ &amp; $4\,10^4$ &amp; $10^{-3}$ &amp; $10^{-3}$ &amp; s\\&#10;diffusion coeff $\dot{D}$ &amp; 0.226 &amp; 0.53 &amp; 0.931 &amp; $\mu$m\,s$^{-1}$\\&#10;lifetime displacement $L$ &amp; 1370 &amp; 3.26 &amp; 4.32 &amp; $\mu$m\\&#10;\hline&#10;\end{tabular}\\[2mm]&#10;Debye (shielding) length: $L_D = 0.1\,\mu$m\\&#10;\hspace*{3mm} potential at distance $L \propto \exp(-L/L_D)$\\[3mm]&#10;{\large \bf Conclusions}&#10;\begin{itemize}&#10;\item pH is not a value but a distribution due to stochastic fluctuations&#10;\item transport in cells is dominated by bouncing with boundaries&#10;\item water in volume $&lt; 1\,\mu$m$^3$ behaves as liquid cristal&#10;\item standard chemical kinetics does not apply to cells&#10;\end{itemize}&#10;}&#10;\end{document} &#10;"/>
  <p:tag name="TRANSPARENT" val="True"/>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10;$l_d$ &amp; scaled length: $g k_M/ k_E$ \\&#10;$k_M$ &amp; maintenance rate coefficient\\&#10;$k_E$ &amp; reserve turnover rate\\&#10;$g$ &amp; energy investment ratio\\&#10;$f$ &amp; scaled functional response\\&#10;$Y_g$ &amp; true yield&#10;\end{tabular}&#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38"/>
  <p:tag name="PICTUREFILESIZE" val="75892"/>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 &amp;=&amp; k_E \frac{f - l_d} {f + g}&#10;\\[2mm]&#10;Y &amp;=&amp; Y_g \frac{f} {g} \, \frac{f - l_d} {f + g}&#10;\\[2mm]&#10;&amp;=&amp; Y_g \frac{1 - r/ k_E} {1 + k_M/ r}&#10;\end{eqnarray*}&#10;\end{document}&#10;"/>
  <p:tag name="EXTERNALNAME" val="txp_fig"/>
  <p:tag name="BLEND" val="False"/>
  <p:tag name="TRANSPARENT" val="False"/>
  <p:tag name="KEEPFILES" val="False"/>
  <p:tag name="DEBUGPAUSE" val="False"/>
  <p:tag name="RESOLUTION" val="1200"/>
  <p:tag name="TIMEOUT" val="(none)"/>
  <p:tag name="BOXWIDTH" val="434"/>
  <p:tag name="BOXHEIGHT" val="454"/>
  <p:tag name="BOXFONT" val="10"/>
  <p:tag name="BOXWRAP" val="False"/>
  <p:tag name="WORKAROUNDTRANSPARENCYBUG" val="False"/>
  <p:tag name="ALLOWFONTSUBSTITUTION" val="False"/>
  <p:tag name="BITMAPFORMAT" val="pngmono"/>
  <p:tag name="ORIGWIDTH" val="183"/>
  <p:tag name="PICTUREFILESIZE" val="29926"/>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begin{tabular}{cc}\hline&#10;\color{red}{$S$} &amp; \color{red}{substrate}\\&#10;\color{magenta}{$E$} &amp; \color{magenta}{reserve}\\&#10;\color{green}{$V$} &amp; \color{green}{structure}\\&#10;\color{blue}{$J$} &amp; \color{blue}{maturity}\\&#10;\color{blue}{$R$} &amp; \color{blue}{reproduction}\\&#10;$M_V$ &amp; somatic maint\\&#10;$M_J$ &amp; maturity maint\\\hline&#10;\end{tabular}&#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226.75"/>
  <p:tag name="PICTUREFILESIZE" val="12701"/>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4)(0,-.3)&#10; \put(0,.5){\makebox(0,0){\framebox(1,1)[c]{\color{green}{$V$}}}}&#10; \put(0.5,2.5){\makebox(0,0){\framebox(1,1){\color{magenta}{$E$}}}}&#10;    \put(0.5,1.9){\vector(-2,-3){.6}}&#10; \qbezier(0.5,1.9)(0.2,1.4)(0,1.4) \put(0,1.4){\vector(-1,0){.1}}&#10;   \put(-.5,1.4){\makebox(0,0){\large $M_V$}}&#10;  \put(1,.5){\makebox(0,0){\framebox(1,1)[c]{\color{blue}{$J$}}}}&#10;  \put(2,.5){\makebox(0,0){\framebox(1,1)[c]{\color{blue}{$R$}}}}&#10;    \put(0.5,1.9){\vector(2,-3){.6}} \put(1.25,0.5){\vector(1,0){.5}}&#10; \qbezier(.5,1.9)(0.8,1.4)(1,1.4) \put(1,1.4){\vector(1,0){.1}}&#10;   \put(1.5,1.4){\makebox(0,0){\large $M_J$}}&#10; \put(0.5,4){\makebox(0,0){\color{red}{$S_0 \, \, \vdots \, \, S_1$}}}&#10;   \put(0.2,3.6){\vector(1,-2){.3}}&#10;   \put(0.8,3.6){\vector(-1,-2){.3}}&#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48.75"/>
  <p:tag name="PICTUREFILESIZE" val="7904"/>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5,4)(0,-.3)&#10; \put(0,.5){\makebox(0,0){\framebox(1,1)[c]{\color{green}{$V$}}}}&#10; \put(0.5,2.5){\makebox(0,0){\framebox(1,1){\color{magenta}{$E$}}}}&#10;    \put(0.5,1.9){\vector(-2,-3){.6}}&#10; \qbezier(0.5,1.9)(0.2,1.4)(0,1.4) \put(0,1.4){\vector(-1,0){.1}}&#10;   \put(-.5,1.4){\makebox(0,0){\large $M_V$}}&#10;  \put(1,.5){\makebox(0,0){\framebox(1,1)[c]{\color{blue}{$J$}}}}&#10;     \put(0.5,1.9){\vector(2,-3){.6}}&#10; \qbezier(.5,1.9)(0.8,1.4)(1,1.4) \put(1,1.4){\vector(1,0){.1}}&#10;   \put(1.5,1.4){\makebox(0,0){\large $M_J$}}&#10; \put(0.5,4){\makebox(0,0){\color{red}{$S_0 \, \, \vdots \, \, S_1$}}}&#10;   \put(0.2,3.6){\vector(1,-2){.3}}&#10;   \put(0.8,3.6){\vector(-1,-2){.3}}&#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23.875"/>
  <p:tag name="PICTUREFILESIZE" val="7037"/>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0,.5){\makebox(0,0){\framebox(1,1)[c]{\color{green}{$V$}}}}&#10; \put(0,2.5){\makebox(0,0){\framebox(1,1){\color{magenta}{$E_0$}}}}&#10;    \put(0,1.8){\vector(0,-1){.8}}&#10; \qbezier(0,1.8)(0,1.4)(-0.2,1.4) \put(-.2,1.4){\vector(-1,0){.1}}&#10; \qbezier(.5,1.43)(0.3,1.3)(0.2,1.35) \put(0.2,1.35){\vector(-3,1){.1}}&#10;   \put(-.7,1.4){\makebox(0,0){$M_V$}}&#10;    \put(0,1.8){\vector(4,-3){.95}}&#10; \put(1,.5){\makebox(0,0){\framebox(1,1)[c]{\color{blue}{$J$}}}}&#10; \put(1,2.5){\makebox(0,0){\framebox(1,1){\color{magenta}{$E_1$}}}}&#10;     \put(1,1.8){\vector(0,-1){.8}}&#10; \qbezier(1,1.8)(1,1.4)(1.2,1.4) \put(1.2,1.4){\vector(1,0){.1}}&#10; \qbezier(.5,1.43)(0.7,1.3)(0.8,1.35) \put(0.8,1.35){\vector(3,1){.1}}&#10;   \put(1.7,1.4){\makebox(0,0){$M_J$}}&#10;    \put(1,1.8){\vector(-4,-3){.95}}&#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33.875"/>
  <p:tag name="PICTUREFILESIZE" val="7870"/>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5,.5){\makebox(0,0){\framebox(1,1)[c]{\color{green}{$V$}}}}&#10; \put(0,2.5){\makebox(0,0){\framebox(1,1){\color{magenta}{$E_0$}}}}&#10;    \put(0,1.8){\vector(2,-3){.5}}&#10; \qbezier(0,1.8)(0.2,1.4)(0,1.4) \put(0,1.4){\vector(-1,0){.1}}&#10;   \put(-.5,1.4){\makebox(0,0){\small $M_V$}}&#10; \put(1,2.5){\makebox(0,0){\framebox(1,1){\color{magenta}{$E_1$}}}} &#10;     \put(1,1.8){\vector(-2,-3){.5}}&#10; \qbezier(1,1.8)(0.8,1.4)(1,1.4) \put(1,1.4){\vector(1,0){.1}}&#10;   \put(1.5,1.4){\makebox(0,0){\small $M_V$}}&#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10.875"/>
  <p:tag name="PICTUREFILESIZE" val="6343"/>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5,.5){\makebox(0,0){\framebox(1,1)[c]{\color{green}{$V$}}}}&#10; \put(0,2.5){\makebox(0,0){\framebox(1,1){\color{magenta}{$E_0$}}}} &#10;    \put(0,1.8){\vector(2,-3){.5}}&#10; \put(1,2.5){\makebox(0,0){\framebox(1,1){\color{magenta}{$E_1$}}}}&#10;     \put(1,1.8){\vector(-2,-3){.5}}&#10; \put(0,4){\makebox(0,0){\color{red}{$S_0$}}} \put(0,3.8){\vector(0,-1){.7}}&#10; \qbezier(0,3.8)(0,3.4)(-.4,3.4) \put(-.4,3.4){\vector(-1,0){.1}}&#10;   \put(-.9,3.4){\makebox(0,0){\footnotesize $M_V$}}&#10; \put(1,4){\makebox(0,0){\color{red}{$S_1$}}} \put(1,3.8){\vector(0,-1){.7}}&#10; \qbezier(1,3.8)(1,3.4)(1.4,3.4) \put(1.4,3.4){\vector(1,0){.1}}&#10;   \put(1.9,3.4){\makebox(0,0){\footnotesize $M_V$}}&#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45"/>
  <p:tag name="PICTUREFILESIZE" val="720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35,4)(0,-.3)&#10; \put(.5,.5){\makebox(0,0){\framebox(1,1)[c]{\color{green}{$V$}}}}&#10; \put(0,2.5){\makebox(0,0){\framebox(1,1){\color{magenta}{$E_0$}}}} &#10;    \put(0,1.8){\vector(2,-3){.5}}&#10; \put(1,2.5){\makebox(0,0){\framebox(1,1){\color{magenta}{$E_1$}}}} &#10;     \put(1,1.8){\vector(-2,-3){.5}}&#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86.875"/>
  <p:tag name="PICTUREFILESIZE" val="4629"/>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bm}&#10;\begin{document}&#10;\setlength{\unitlength}{1.5cm}&#10;\begin{picture}(2,4)(0,-1.5)&#10; \put(.5,.5){\makebox(0,0){\framebox(1.5,1)[c]&#10;   {\color{green}{$V_0 \, \, \vdots \, \, V_1$}}}}&#10; \put(0,2){\makebox(0,0){\color{red}{$S_0$}}} \put(0,1.8){\vector(0,-1){.7}}&#10; \put(1,2){\makebox(0,0){\color{red}{$S_1$}}} \put(1,1.8){\vector(0,-1){.7}}&#10;\end{picture}&#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64.75"/>
  <p:tag name="PICTUREFILESIZE" val="292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begin{tabular}{cl}\hline&#10;    $\dot{J}_{jk}$ &amp; flux of compound $j$ in transformation $k$ in  &#10;      (C-)mole/time\\[3mm]&#10;    $Y_{ps}^k$ &amp; yield of compound $p$ on compound $s$ in transformation $k$: $\dot{J}_{pk}/ \dot{J}_{sk}$\\&#10;    $n_{ij}$ &amp; &#10;      frequency of element $i$ in compound $j$\\[3mm]&#10;    \hline&#10;    \end{tabular}&#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733"/>
  <p:tag name="PICTUREFILESIZE" val="1381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cm}&#10;\begin{picture}(2.75,4)(0,-1.5)&#10; \put(.5,.5){\makebox(0,0){\framebox(1,1)[c]{\color{green}{$V$}}}}&#10; \put(0,2){\makebox(0,0){\color{red}{$S_0$}}} \put(0,1.8){\vector(2,-3){.5}}&#10; \put(1,2){\makebox(0,0){\color{red}{$S_1$}}} \put(1,1.8){\vector(-2,-3){.5}}&#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49.875"/>
  <p:tag name="PICTUREFILESIZE" val="2460"/>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10;\usepackage{color,bm}&#10;\pagestyle{empty}&#10;\begin{document}&#10;\setlength{\unitlength}{1.5cm}&#10;\begin{picture}(5,4)(-3,-1.3)&#10; \qbezier(0,1.8)(0,1.1)(-0.8,1.0) \put(-.8,1){\vector(-3,-1){0}}&#10; \put(-2,.5){\makebox(0,0){\framebox(1,1)[c]{\color{blue}{$R$}}}}&#10; \put(-1.3,.5){\vector(-1,0){.4}}&#10; \put(-1,.5){\makebox(0,0){\framebox(1,1)[c]{\color{blue}{$J$}}}}&#10; \put(0,.5){\makebox(0,0){\framebox(1,1)[c]{\color{green}{$V$}}}}&#10; \put(1,.5){\makebox(0,0){\framebox(1,1)[c]{\color{green}{$V$}}}}&#10; \qbezier(1,1.8)(1,1.1)(1.8,1.0) \put(1.8,1){\vector(3,-1){0}}&#10; \put(2,.5){\makebox(0,0){\framebox(1,1)[c]{\color{blue}{$J$}}}}&#10; \put(0,2.5){\makebox(0,0){\framebox(1,1){\color{magenta}{$E_0$}}}}&#10;    \put(0,1.8){\vector(0,-1){.8}}&#10; \qbezier(0,1.8)(0,1.4)(-0.2,1.4) \put(-.2,1.4){\vector(-1,0){.1}}&#10; \qbezier(.5,1.43)(0.3,1.3)(0.2,1.35) \put(0.2,1.35){\vector(-3,1){.1}}&#10;   \put(-.7,1.4){\makebox(0,0){$M_V$}}&#10;    \put(0,1.8){\vector(4,-3){.95}}&#10; \put(1,2.5){\makebox(0,0){\framebox(1,1){\color{magenta}{$E_1$}}}}&#10;     \put(1,1.8){\vector(0,-1){.8}}&#10; \qbezier(1,1.8)(1,1.4)(1.2,1.4) \put(1.2,1.4){\vector(1,0){.1}}&#10; \qbezier(.5,1.43)(0.7,1.3)(0.8,1.35) \put(0.8,1.35){\vector(3,1){.1}}&#10;   \put(1.7,1.4){\makebox(0,0){$M_J$}}&#10;    \put(1,1.8){\vector(-4,-3){.95}}&#10; \put(0,4){\makebox(0,0){\color{red}{$S_0$}}} \put(0,3.8){\vector(0,-1){.7}}&#10; \put(1,4){\makebox(0,0){\color{red}{$S_1$}}} \put(1,3.8){\vector(0,-1){.7}}&#10;\end{picture}&#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213.875"/>
  <p:tag name="PICTUREFILESIZE" val="10679"/>
</p:tagLst>
</file>

<file path=ppt/tags/tag22.xml><?xml version="1.0" encoding="utf-8"?>
<p:tagLst xmlns:a="http://schemas.openxmlformats.org/drawingml/2006/main" xmlns:r="http://schemas.openxmlformats.org/officeDocument/2006/relationships" xmlns:p="http://schemas.openxmlformats.org/presentationml/2006/main">
  <p:tag name="BMPWIDTH" val="716"/>
  <p:tag name="BMPHEIGHT" val="1091"/>
  <p:tag name="SOURCE" val="\documentclass{slides}&#10;\pagestyle{empty}&#10;\usepackage{color,bm}&#10;\begin{document}&#10;  \setlength{\unitlength}{12mm}\small&#10;   % sequential scheme&#10;  \color{blue}&#10;   \begin{picture}(6,4)(-3.5,-2)&#10;     \put(0,1.7071){\makebox(0,0){$\theta_\cdot$}}&#10;     \put(0,-1.7071){\makebox(0,0){$\theta_X$}}&#10;     \put(1,0.7071){\makebox(0,0){$\theta_Z$}}&#10;     \put(-1,0.7071){\makebox(0,0){$\theta_Y$}}&#10;     \put(-.1,1.5){\vector(0,-1){3}}\put(.1,-1.5){\vector(0,1){3}}&#10;     \put(-1,1){\vector(1,1){.7}}\put(-.2,1.6){\vector(-1,-1){.7}}&#10;     \put(1,1){\vector(-1,1){.7}}\put(.2,1.6){\vector(1,-1){.7}}&#10;     \qbezier(-1,1)(-0.8,1.2)(-0.8,1.4)\put(-0.8,1.45){\vector(0,1){0}}&#10;     \qbezier(1,1)(0.8,1.2)(0.8,1.4)\put(0.8,1.45){\vector(0,1){0}}&#10;     \put(-.8,1.6){\makebox(0,0){$Y$}}\put(.8,1.6){\makebox(0,0){$Z$}}&#10;     \qbezier(-0.5,1.1)(-0.7,1.1)(-0.9,.9)&#10;     \qbezier(0.5,1.1)(0.7,1.1)(0.9,.9)&#10;     \put(-.3,1.1){\makebox(0,0){$Y$}}\put(.3,1.1){\makebox(0,0){$Z$}}&#10;     \qbezier(-.3,-.2)(-.1,-.4)(-.1,-.6)&#10;     \qbezier(.3,-.2)(.1,-.4)(.1,-.6)\put(.3,-.2){\vector(1,1){0}}&#10;     \put(-.4,0){\makebox(0,0){$X$}}\put(.4,0){\makebox(0,0){$E$}}&#10;   \end{picture}&#10;\end{document} &#10;"/>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841"/>
  <p:tag name="BMPHEIGHT" val="1091"/>
  <p:tag name="SOURCE" val="\documentclass{slides}&#10;\pagestyle{empty}&#10;\usepackage{color,bm}&#10;\begin{document}&#10;  \setlength{\unitlength}{12mm}\small&#10;  \color{red}&#10;   % parallel scheme&#10;   \begin{picture}(6,4)(-3.5,-2)&#10;     \put(0,1.7071){\makebox(0,0){$\theta_{\cdot \cdot}$}}&#10;     \put(0,-1.7071){\makebox(0,0){$\theta_{X \cdot}$}}&#10;     \put(1,0.7071){\makebox(0,0){$\theta_{\cdot Z}$}}&#10;     \put(-1,0.7071){\makebox(0,0){$\theta_{\cdot Y}$}}&#10;     \put(1,-0.7071){\makebox(0,0){$\theta_{X Z}$}}&#10;     \put(-1,-0.7071){\makebox(0,0){$\theta_{X Y}$}}&#10;     \put(-.1,1.5){\vector(0,-1){3}}\put(.1,-1.5){\vector(0,1){3}}&#10;     \put(-1,-0.5){\vector(0,1){1}}\put(1,-0.5){\vector(0,1){1}}&#10;     \put(-1,1){\vector(1,1){.7}}\put(-.2,1.6){\vector(-1,-1){.7}}&#10;     \put(1,1){\vector(-1,1){.7}}\put(.2,1.6){\vector(1,-1){.7}}&#10;     \put(-.25,-1.71){\vector(-1,1){.7}}\put(.25,-1.71){\vector(1,1){.7}}&#10;     \qbezier(-0.8,-1.4)(-0.8,-1.1)(-0.97,-1)&#10;     \qbezier(0.8,-1.4)(0.8,-1.1)(0.97,-1)&#10;     \put(-0.8,-1.6){\makebox(0,0){$Y$}}\put(.8,-1.6){\makebox(0,0){$Z$}}&#10;     \qbezier(-1,1)(-0.8,1.2)(-0.8,1.4)\put(-0.8,1.45){\vector(0,1){0}}&#10;     \qbezier(1,1)(0.8,1.2)(0.8,1.4)\put(0.8,1.45){\vector(0,1){0}}&#10;     \put(-.8,1.6){\makebox(0,0){$Y$}}\put(.8,1.6){\makebox(0,0){$Z$}}&#10;     \qbezier(-0.5,1.1)(-0.7,1.1)(-0.9,.9)&#10;     \qbezier(0.5,1.1)(0.7,1.1)(0.9,.9)&#10;     \put(-.3,1.1){\makebox(0,0){$Y$}}\put(.3,1.1){\makebox(0,0){$Z$}}&#10;     \qbezier(-1.2,-.2)(-1,-.4)(-1,-.6)\put(-1.2,-.2){\vector(-1,1){0}}&#10;     \qbezier(1.2,-.2)(1,-.4)(1,-.6)\put(1.2,-.2){\vector(1,1){0}}&#10;     \put(-1.3,0){\makebox(0,0){$E$}}\put(1.3,0){\makebox(0,0){$E$}}&#10;     \qbezier(-.3,-.2)(-.1,-.4)(-.1,-.6)&#10;     \qbezier(.3,-.2)(.1,-.4)(.1,-.6)\put(.3,-.2){\vector(1,1){0}}&#10;     \put(-.4,0){\makebox(0,0){$X$}}\put(.4,0){\makebox(0,0){$E$}}&#10;   \end{picture}&#10;\end{document} &#10;"/>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  m_N &amp;=&amp; N/P - n_{NC} C/P - n_{NP}&#10;  \\&#10;  \frac{d} {dt} P &amp; = &amp; P (\dot{r}_P - C_s j_{Pm}/ K)&#10;  \\&#10;  \frac{d} {dt} C_s &amp; = &amp; C_h \dot{k}&#10;      - C_s (\dot{h}_C + P \dot{k}/ K)&#10;  \\&#10;  \frac{d} {dt} C_h &amp; = &amp; C_s P \delta_t \dot{k}/ K - C_h (\dot{h}_C + \dot{k})&#10;\end{eqnarray*}&#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328.75"/>
  <p:tag name="PICTUREFILESIZE" val="11480"/>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  m_N &amp;=&amp; N/P - n_{NC} C/P - n_{NP}&#10;  \\&#10;  \frac{d} {dt} P &amp; = &amp; P (\dot{r}_P - C_s j_{Pm}/ K)&#10;  \\&#10;  \frac{d} {dt} C_s &amp; = &amp; C_h \dot{k}&#10;      - C_s (\dot{h}_C + P \dot{k}/ K)&#10;  \\&#10;  \frac{d} {dt} C_h &amp; = &amp; C_s P \delta_t \dot{k}/ K - C_h (\dot{h}_C + \dot{k})&#10;\end{eqnarray*}&#10;\end{document}&#10;"/>
  <p:tag name="EXTERNALNAME" val="txp_fig"/>
  <p:tag name="BLEND" val="False"/>
  <p:tag name="TRANSPARENT" val="False"/>
  <p:tag name="KEEPFILES" val="False"/>
  <p:tag name="DEBUGPAUSE" val="False"/>
  <p:tag name="RESOLUTION" val="1200"/>
  <p:tag name="TIMEOUT" val="(none)"/>
  <p:tag name="BOXWIDTH" val="540"/>
  <p:tag name="BOXHEIGHT" val="415"/>
  <p:tag name="BOXFONT" val="10"/>
  <p:tag name="BOXWRAP" val="False"/>
  <p:tag name="WORKAROUNDTRANSPARENCYBUG" val="False"/>
  <p:tag name="ALLOWFONTSUBSTITUTION" val="False"/>
  <p:tag name="BITMAPFORMAT" val="pngmono"/>
  <p:tag name="ORIGWIDTH" val="329"/>
  <p:tag name="PICTUREFILESIZE" val="66044"/>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dot{r}_P &amp;=&amp; \frac{\dot{k}_N m_N} {y_{NP} + m_N}\\ &#10;  Y_{CP} &amp;=&amp; \left( y_{CP}^{-1} + y_{CN}^{-1} m_N^{-1} - &#10;     (y_{CP} + y_{CN} m_N)^{-1} \right)^{-1} \\&#10;  \delta_t &amp;=&amp; 1 + Y_{CP}/ y_{CP}^\epsilon; \quad&#10;  y_{CP}^\epsilon = j_{Pm}/ \dot{k} &#10;\end{eqnarray*}&#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495.875"/>
  <p:tag name="PICTUREFILESIZE" val="10279"/>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10;\usepackage{graphics}&#10;\pagestyle{empty}&#10;\newcommand{\ul}[1]{\underline{#1}}&#10;\begin{document}&#10;\begin{tabular}{c|c|c|c|c||c}\hline&#10;event type $i$ &amp; $F$ feeding &amp; $S$ searching &amp; $D_s$ dying of $C_s$ &amp; &#10;  $D_h$ dying of $C_h$ &amp; $G$ growing\\&#10;intensity $\dot{\lambda}_i$ &amp; &#10;  $\dot{k} \frac{\ul{P} \, \ul{C}_s} {K \, C_\epsilon}$ &amp; &#10;  $\dot{k} \frac{\ul{C}_h} {C_\epsilon}$ &amp; &#10;  $\dot{h}_C \frac{\ul{C}_s} {C_\epsilon}$ &amp; &#10;  $\dot{h}_C \frac{\ul{C}_h} {C_\epsilon}$ &amp;&#10;  $\dot{r}_P \frac{\ul{P}} {P_\epsilon}$&#10;\\[2mm] \hline \makebox(0,.2){} \,&#10; $dP$ &amp; $ - P_\epsilon$ &amp; 0 &amp; 0 &amp; 0 &amp; $P_\epsilon$&#10; \\[2mm] \makebox(0,.2){\rotatebox{90}{change}} \,&#10; $dC_s$ &amp; $- C_\epsilon$ &amp; $C_\epsilon$ &amp; $- C_\epsilon$ &amp; 0 &amp; 0&#10; \\[2mm] \makebox(0,.2){} \,&#10; $dC_h$ &amp; $\ul{\delta}_t C_\epsilon$ &amp; $ - C_\epsilon$ &amp; 0 &amp;&#10; $- C_\epsilon$ &amp; 0\\&#10;\hline&#10;\end{tabular}&#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861.875"/>
  <p:tag name="PICTUREFILESIZE" val="20599"/>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l}\hline&#10;  symbol &amp; dim &amp; interpretation \\ \hline&#10;  $t$ &amp; $t$ &amp; time\\&#10;  $N$ &amp; mol\,$l^{-3}$ &amp; total nutrient in the system\\&#10;  $P$, $P_\epsilon$ &amp; mol\,$l^{-3}$ &amp; &#10;    producer density, increment -\\&#10;  $C$, $C_s$, $C_h$, $C_\epsilon$ &amp; mol\,$l^{-3}$ &amp; &#10;    consumer density , searching -, handling -, increment -\\&#10;  $m_N$ &amp; mol\,mol$^{-1}$ &amp; nutrient-reserve density of producer\\&#10;  \hline&#10;\end{tabular}&#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853.875"/>
  <p:tag name="PICTUREFILESIZE" val="19224"/>
</p:tagLst>
</file>

<file path=ppt/tags/tag3.xml><?xml version="1.0" encoding="utf-8"?>
<p:tagLst xmlns:a="http://schemas.openxmlformats.org/drawingml/2006/main" xmlns:r="http://schemas.openxmlformats.org/officeDocument/2006/relationships" xmlns:p="http://schemas.openxmlformats.org/presentationml/2006/main">
  <p:tag name="BMPWIDTH" val="5050"/>
  <p:tag name="BMPHEIGHT" val="2300"/>
  <p:tag name="SOURCE" val="\documentclass{slides}\pagestyle{empty}\usepackage{color}&#10;\begin{document}&#10;Given substrates $A,B$ and products $C,D$\\&#10;\hspace*{1cm} with chemical indices for element $i$: $n_{iA}, n_{iB}, n_{iC}, n_{iD}$&#10;For $\dot{J}_{Ak}, \dot{J}_{Bk} &lt; 0$ and $\dot{J}_{Ck}, \dot{J}_{Dk} &gt; 0$&#10;\begin{eqnarray*}&#10; 0 &amp;=&amp; n_{iA} \dot{J}_{Ak} + n_{iB} \dot{J}_{Bk} + n_{iC} \dot{J}_{Ck} + n_{iD} \dot{J}_{Dk} &#10;\\&#10; 0 &amp;=&amp; n_{iA} \dot{J}_{Ak}/ \dot{J}_{Ck} + n_{iB} \dot{J}_{Bk}/\dot{J}_{Ck} + &#10;  n_{iC} \dot{J}_{Ck}/ \dot{J}_{Ck} + n_{iD} \dot{J}_{Dk}/ \dot{J}_{Ck}&#10;\\&#10; 0 &amp;=&amp; n_{iA} Y_{AC}^k  + n_{iB} Y_{BC}^k  + n_{iC} Y_{CC}^k + n_{iD} Y_{DC}^k&#10;\\&#10; &amp;&amp; &#10;\color{green}{- Y_{AC}^k A - Y_{BC}^k  B \rightarrow C  + Y_{DC}^k D}&#10;\end{eqnarray*}&#10;$\dot{J}_{Ck}$ is \emph{the} rate of transformation $k$&#10;and $Y_{CC}^k \equiv 1$&#10;\\&#10;Example: \color{green}{CO$_2$ + H$_2$O $\rightarrow$ CH$_2$O + O$_2$}&#10;\end{document}&#10;"/>
  <p:tag name="TRANSPARENT" val="False"/>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clcl}\hline&#10;$X$ &amp; food &amp; $C$ &amp; carbon dioxide\\&#10;$E$ &amp; reserve &amp; $H$ &amp; water\\&#10;$V$ &amp; structure &amp; $O$ &amp; dioxygen\\&#10;$P$ &amp; faeces &amp; $N$ &amp; nitrigen waste\\&#10;\hline &#10;\end{tabular}&#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355"/>
  <p:tag name="PICTUREFILESIZE" val="832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lrrrrrrrrrr}\hline&#10; $+$ &amp; \bf overall &amp; $X$ &amp; &amp; &amp; $+ Y_{OX} O$ &amp; $\rightarrow$ &amp;  &#10;   $Y_{PX} P$ &amp; $+ Y_{EX} E$ &amp;  $+ Y_{VX} V$ &#10;   &amp; $+ Y_{CX} C$ &amp; $+ Y_{HX} H$ &amp;  $+ Y_{NX} N$&#10;\\[8mm]&#10; $A$ &amp; \bf assimilation &amp; $X$ &amp; &amp; &amp; $+ Y_{OX}^A O$ &amp; $\rightarrow$ &amp; $Y_{PX}^A P$ &amp; $+ Y_{EX}^A E$ &amp;&#10;   &amp; $+  Y_{CX}^A C$ &amp; $+ Y_{HX}^A H$ &amp; $+ Y_{NX}^A N$&#10;\\[1mm]&#10; $A^c$ &amp; catabolic &amp; $X$ &amp; &amp; &amp; $+ Y_{OX}^{A_c} O$ &amp; $\rightarrow$ &amp; $Y_{PX}^{A_c} P$ &amp; &amp;&#10;  &amp;  $+  Y_{CX}^{A_c} C$ &amp; $+ Y_{HX}^{A_c} H$ &amp; $+ Y_{NX}^{Ac} N$&#10;\\[1mm]&#10; $A^a$ &amp; anabolic &amp;  $X$ &amp; &amp; &amp; $+ Y_{OX}^{A_a} O$ &amp; $\rightarrow$ &amp; &amp; $Y_{EX}^{A_a} E$ &amp;&#10;  &amp;  $+  Y_{CX}^{A_a} C$ &amp; $+ Y_{HX}^{A_a} H$ &amp;  $+ Y_{NX}^{A_a} N$&#10;\\[5mm]&#10; $D$ &amp; \bf dissipation &amp; &amp; $E$ &amp; &amp; $+ Y_{OE}^D O$ &amp; $\rightarrow$ &amp; &#10; &amp; &amp; &amp; $Y_{CE}^D C$ &amp; $+ Y_{HE}^D H$ &amp; $+ Y_{NE}^D N$&#10;\\[1mm]&#10; $D^c$ &amp; catabolic &amp; &amp; $E$ &amp; &amp; $+ Y_{OE}^{D_c} O$ &amp; $\rightarrow$ &amp; &amp; &amp; &amp;&#10;  $Y_{CE}^{D_c} C$ &amp; $+ Y_{HE}^{D_c} H$ &amp; $+ Y_{NE}^{D_c} N$&#10;\\[1mm]&#10; $D^a$ &amp; anabolic &amp; &amp; $E$ &amp; $+ Y_{VE}^{D_a} V$ &amp; $+ Y_{OE}^{D_a} O$ &amp; $\rightarrow$ &#10;  &amp; &amp; &amp; $-Y_{VE}^{D_a} V$ &amp; $+ Y_{CE}^{D_a} C$ &amp; $+ Y_{HE}^{D_a} H$ &amp; $+ Y_{NE}^{D_a} N$&#10;\\[5mm]&#10; $G$ &amp; \bf growth &amp; &amp; $E$ &amp; &amp; $+ Y_{OE}^G O$ &amp; $\rightarrow$ &amp; &amp; &amp; $Y_{VE}^G V$ &#10;  &amp; $+  Y_{CE}^G C$ &amp; $+ Y_{HE}^G H$ &amp; $+ Y_{NE}^G N$&#10;\\[1mm]&#10; $G^c$ &amp; catabolic &amp; &amp; $E$ &amp; &amp; $+ Y_{OE}^{G_c} O$ &amp; $\rightarrow$ &amp; &amp; &amp; &amp;&#10;  $Y_{CE}^{G_c} C$ &amp; $+ Y_{HE}^{G_c} H$ &amp;  $+ Y_{NE}^{G_c} N$&#10;\\[1mm]&#10; $G^a$ &amp; anabolic &amp; &amp; $E$ &amp; &amp; $+ Y_{OE}^{G_a} O$ &amp; $\rightarrow$ &amp; &amp; &amp; $Y_{VE}^{G_a} V$&#10;  &amp; $+  Y_{HE}^{G_a} C$ &amp; $+ Y_{HE}^{G_a} H$ &amp; $+ Y_{NE}^{G_a} N$&#10;\\ \hline&#10;\end{tabular}&#10;\end{document}&#10;"/>
  <p:tag name="EXTERNALNAME" val="txp_fig"/>
  <p:tag name="BLEND" val="False"/>
  <p:tag name="TRANSPARENT" val="False"/>
  <p:tag name="KEEPFILES" val="False"/>
  <p:tag name="DEBUGPAUSE" val="False"/>
  <p:tag name="RESOLUTION" val="300"/>
  <p:tag name="TIMEOUT" val="(none)"/>
  <p:tag name="BOXWIDTH" val="646"/>
  <p:tag name="BOXHEIGHT" val="348"/>
  <p:tag name="BOXFONT" val="10"/>
  <p:tag name="BOXWRAP" val="False"/>
  <p:tag name="WORKAROUNDTRANSPARENCYBUG" val="False"/>
  <p:tag name="ALLOWFONTSUBSTITUTION" val="False"/>
  <p:tag name="BITMAPFORMAT" val="pngmono"/>
  <p:tag name="ORIGWIDTH" val="1084.75"/>
  <p:tag name="PICTUREFILESIZE" val="6540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issipation\\&#10;\hspace*{2mm} somatic maintenance\\&#10;\hspace*{2mm} maturity maintenance\\&#10;\hspace*{2mm} maturation\\&#10;\hspace*{2mm} reproduction overhead&#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236.875"/>
  <p:tag name="PICTUREFILESIZE" val="6190"/>
</p:tagLst>
</file>

<file path=ppt/tags/tag7.xml><?xml version="1.0" encoding="utf-8"?>
<p:tagLst xmlns:a="http://schemas.openxmlformats.org/drawingml/2006/main" xmlns:r="http://schemas.openxmlformats.org/officeDocument/2006/relationships" xmlns:p="http://schemas.openxmlformats.org/presentationml/2006/main">
  <p:tag name="BMPWIDTH" val="641"/>
  <p:tag name="BMPHEIGHT" val="583"/>
  <p:tag name="SOURCE" val="\documentclass{slides}&#10;\pagestyle{empty}&#10;\usepackage{color,bm}&#10;\begin{document}&#10;  \setlength{\unitlength}{1cm}\footnotesize&#10;  \begin{picture}(2,2)(0,-1)&#10;    \put(0,0){\makebox(0,0){$\theta_\cdot$}} \put(.2,.1){\vector(1,0){1.6}}&#10;    \put(2.2,0){\makebox(0,0){$\theta_A$}} \put(1.8,-.1){\vector(-1,0){1.6}}&#10;    \put(1,1){\makebox(0,0){$A$}}  \qbezier(1,0.6)(1.15,.1)(1.8,.1)&#10;    \put(1,-1){\makebox(0,0){$B$}} \qbezier(1,-0.6)(1.15,-.1)(1.8,-.1)&#10;    \put(1,-.6){\vector(0,-1){0}}&#10;  \end{picture}&#10;\end{document} &#10;"/>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3208"/>
  <p:tag name="BMPHEIGHT" val="1216"/>
  <p:tag name="SOURCE" val="\documentclass{slides}&#10;\pagestyle{empty}&#10;\usepackage{color,bm}&#10;\begin{document}&#10;\begin{tabular}{cl}\hline&#10;$\theta_\cdot$ &amp; fraction of free SUs\\&#10;$\theta_A$     &amp; fraction of bound SUs\\&#10;$X_A$          &amp; constantration of substrate $A$\\&#10;$\dot{b}_A$    &amp; association rate of $A$ to SU\\&#10;$\dot{k}_B$    &amp; dissociation rtae of $B$ from SU\\&#10;$\dot{J}_B$    &amp; flux of produced $B$\\&#10;\hline&#10;\end{tabular}&#10;\end{document} &#10;"/>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2300"/>
  <p:tag name="BMPHEIGHT" val="1483"/>
  <p:tag name="SOURCE" val="\documentclass{slides}&#10;\pagestyle{empty}&#10;\usepackage{color,bm}&#10;\begin{document}&#10;\begin{eqnarray*}&#10; \frac{d} {dt} \theta_\cdot &amp;=&amp;  \dot{k}_B \theta_A - \dot{b}_A X_A \theta_\cdot&#10;\\&#10; 1 &amp;=&amp; \theta_\cdot + \theta_A&#10;\\&#10; \theta_\cdot^* &amp;=&amp; \frac{\dot{k}_B} {\dot{k}_B + \dot{b}_A X_A}&#10;\\&#10; \dot{J}_B &amp;=&amp; \dot{k}_B \theta_A^* = \frac{\dot{k}_B \dot{b}_A X_A} {\dot{k}_B + \dot{b}_A X_A}&#10;\end{eqnarray*}&#10;\end{document} &#10;"/>
  <p:tag name="TRANSPARENT" val="True"/>
</p:tagLst>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3004</Words>
  <Application>Microsoft Office PowerPoint</Application>
  <PresentationFormat>On-screen Show (4:3)</PresentationFormat>
  <Paragraphs>493</Paragraphs>
  <Slides>33</Slides>
  <Notes>12</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Times New Roman</vt:lpstr>
      <vt:lpstr>Office Theme</vt:lpstr>
      <vt:lpstr>Equation</vt:lpstr>
      <vt:lpstr>Life: from molecules  to system earth</vt:lpstr>
      <vt:lpstr>Space-time scales</vt:lpstr>
      <vt:lpstr>Focus on individuals</vt:lpstr>
      <vt:lpstr>Cells, individuals, colonies </vt:lpstr>
      <vt:lpstr>Weird world at small scale</vt:lpstr>
      <vt:lpstr>Diffusion cannot occur in cells</vt:lpstr>
      <vt:lpstr>ATP generation &amp; use</vt:lpstr>
      <vt:lpstr>Macrochemical reaction eq</vt:lpstr>
      <vt:lpstr>Macrochemical reaction eq</vt:lpstr>
      <vt:lpstr>Synthesizing units</vt:lpstr>
      <vt:lpstr>Transformation A → B</vt:lpstr>
      <vt:lpstr>Interactions of substrates</vt:lpstr>
      <vt:lpstr>Modules of central metabolism</vt:lpstr>
      <vt:lpstr>Evolution of central metabolism</vt:lpstr>
      <vt:lpstr>Structure vs Reserve</vt:lpstr>
      <vt:lpstr>Evolution of reserves &amp; structures</vt:lpstr>
      <vt:lpstr>Symbiogenesis</vt:lpstr>
      <vt:lpstr>individuals  populations</vt:lpstr>
      <vt:lpstr>Conversion efficiency </vt:lpstr>
      <vt:lpstr>PowerPoint Presentation</vt:lpstr>
      <vt:lpstr>PowerPoint Presentation</vt:lpstr>
      <vt:lpstr>Social inhibition of X  E</vt:lpstr>
      <vt:lpstr>Paradox of enrichment 1</vt:lpstr>
      <vt:lpstr>Paradox of enrichment 2</vt:lpstr>
      <vt:lpstr>Resource dynamics</vt:lpstr>
      <vt:lpstr>Resource dynamics</vt:lpstr>
      <vt:lpstr>Resource dynamics</vt:lpstr>
      <vt:lpstr>Canonical community</vt:lpstr>
      <vt:lpstr>Marine plankton affects climate</vt:lpstr>
      <vt:lpstr>Rock cycle</vt:lpstr>
      <vt:lpstr>Nutrients: rocks  plankton</vt:lpstr>
      <vt:lpstr>Organic carbon pump</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from molecules to system earth</dc:title>
  <dc:creator>Bas Kooijman</dc:creator>
  <cp:lastModifiedBy>Bas Kooijman</cp:lastModifiedBy>
  <cp:revision>36</cp:revision>
  <dcterms:created xsi:type="dcterms:W3CDTF">2023-03-12T15:46:38Z</dcterms:created>
  <dcterms:modified xsi:type="dcterms:W3CDTF">2023-05-02T07:41:35Z</dcterms:modified>
</cp:coreProperties>
</file>