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449" r:id="rId3"/>
    <p:sldId id="456" r:id="rId4"/>
    <p:sldId id="275" r:id="rId5"/>
    <p:sldId id="358" r:id="rId6"/>
    <p:sldId id="260" r:id="rId7"/>
    <p:sldId id="459" r:id="rId8"/>
    <p:sldId id="268" r:id="rId9"/>
    <p:sldId id="269" r:id="rId10"/>
    <p:sldId id="274" r:id="rId11"/>
    <p:sldId id="451" r:id="rId12"/>
    <p:sldId id="356" r:id="rId13"/>
    <p:sldId id="367" r:id="rId14"/>
    <p:sldId id="463" r:id="rId15"/>
    <p:sldId id="450" r:id="rId16"/>
    <p:sldId id="452" r:id="rId17"/>
    <p:sldId id="372" r:id="rId18"/>
    <p:sldId id="363" r:id="rId19"/>
    <p:sldId id="462" r:id="rId20"/>
    <p:sldId id="347" r:id="rId21"/>
    <p:sldId id="364" r:id="rId22"/>
    <p:sldId id="348" r:id="rId23"/>
    <p:sldId id="448" r:id="rId24"/>
    <p:sldId id="350" r:id="rId25"/>
    <p:sldId id="349" r:id="rId26"/>
    <p:sldId id="341" r:id="rId27"/>
    <p:sldId id="365" r:id="rId28"/>
    <p:sldId id="455" r:id="rId29"/>
    <p:sldId id="457" r:id="rId30"/>
    <p:sldId id="458" r:id="rId31"/>
    <p:sldId id="377" r:id="rId3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dW4VKZF9RFsMZYgWEHU223vbB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4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874" autoAdjust="0"/>
  </p:normalViewPr>
  <p:slideViewPr>
    <p:cSldViewPr snapToGrid="0">
      <p:cViewPr varScale="1">
        <p:scale>
          <a:sx n="99" d="100"/>
          <a:sy n="99" d="100"/>
        </p:scale>
        <p:origin x="99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The physical co-variation rules realistically predict how some 35 species-traits depend on ultimate body mass</a:t>
            </a:r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3115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waste-to-hurry pattern complements the physical co-variation rules in the explanation of </a:t>
            </a:r>
            <a:r>
              <a:rPr lang="en-US" dirty="0" err="1"/>
              <a:t>Kleiber’s</a:t>
            </a:r>
            <a:r>
              <a:rPr lang="en-US" dirty="0"/>
              <a:t> law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7240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A1BDB473-FD84-6F70-9CBE-15E68A1741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01755C-2155-477A-8E07-007E0DC40403}" type="slidenum">
              <a:rPr lang="en-US" altLang="nl-NL"/>
              <a:pPr eaLnBrk="1" hangingPunct="1">
                <a:spcBef>
                  <a:spcPct val="0"/>
                </a:spcBef>
              </a:pPr>
              <a:t>12</a:t>
            </a:fld>
            <a:endParaRPr lang="en-US" altLang="nl-NL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A1F00A92-6746-57BC-EDE5-DCCA54026A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590948F7-5316-ACB2-52A2-782D702750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NL"/>
              <a:t>Some small-bodied planktivores have very high somatic maintenance costs.</a:t>
            </a:r>
          </a:p>
          <a:p>
            <a:pPr eaLnBrk="1" hangingPunct="1"/>
            <a:r>
              <a:rPr lang="en-US" altLang="nl-NL"/>
              <a:t>DEB theory suggests that they waste energy for the purpose of remaining small, growing fast and responding fast with population numbers to temporal food abundance.</a:t>
            </a:r>
            <a:endParaRPr lang="nl-NL" alt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5197C4A4-2338-BB5D-BC3E-E0BCA6AC1F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4BC9F7-B595-4ECA-BC98-06B108C96092}" type="slidenum">
              <a:rPr lang="en-US" altLang="nl-NL"/>
              <a:pPr eaLnBrk="1" hangingPunct="1">
                <a:spcBef>
                  <a:spcPct val="0"/>
                </a:spcBef>
              </a:pPr>
              <a:t>13</a:t>
            </a:fld>
            <a:endParaRPr lang="en-US" altLang="nl-NL"/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D9A07C4D-C6CD-3AAF-1653-E701C8D2EA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DC36C536-BC6E-7B39-2568-7EA4100ED0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NL" dirty="0"/>
              <a:t>Waste-to-hurry is the hypothesis that species increase specific assimilation and somatic maintenance for the purpose of boosting growth and reproduction, </a:t>
            </a:r>
          </a:p>
          <a:p>
            <a:pPr eaLnBrk="1" hangingPunct="1"/>
            <a:r>
              <a:rPr lang="en-US" altLang="nl-NL" dirty="0"/>
              <a:t>    such that max body size remains small. This strategy is possible because of the kappa-rule.</a:t>
            </a:r>
          </a:p>
          <a:p>
            <a:pPr eaLnBrk="1" hangingPunct="1"/>
            <a:r>
              <a:rPr lang="en-US" altLang="nl-NL" dirty="0"/>
              <a:t>Fast growth and reproduction is only possible if specific assimilation is large.</a:t>
            </a:r>
          </a:p>
          <a:p>
            <a:pPr eaLnBrk="1" hangingPunct="1"/>
            <a:r>
              <a:rPr lang="en-US" altLang="nl-NL" dirty="0"/>
              <a:t>If species would increase specific assimilation only, they grow to a large size and have a long life cycle.</a:t>
            </a:r>
          </a:p>
          <a:p>
            <a:pPr eaLnBrk="1" hangingPunct="1"/>
            <a:r>
              <a:rPr lang="en-US" altLang="nl-NL" dirty="0"/>
              <a:t>      Not fit for profiting from temporary resources.</a:t>
            </a:r>
            <a:endParaRPr lang="nl-NL" altLang="nl-NL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effect of waste to hurry in the </a:t>
            </a:r>
            <a:r>
              <a:rPr lang="en-US" dirty="0" err="1"/>
              <a:t>Cyprinodontiformes</a:t>
            </a:r>
            <a:r>
              <a:rPr lang="en-US" dirty="0"/>
              <a:t> is not clear for reproductive output, but it is for boosting growth </a:t>
            </a:r>
            <a:r>
              <a:rPr lang="en-US"/>
              <a:t>and decreasing life span.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9065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699AD1AD-0EEC-BC74-60A2-7CEC31CAE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5D4399-2C3B-462C-94A5-8A1BA30F9DE1}" type="slidenum">
              <a:rPr lang="en-US" altLang="nl-NL"/>
              <a:pPr eaLnBrk="1" hangingPunct="1">
                <a:spcBef>
                  <a:spcPct val="0"/>
                </a:spcBef>
              </a:pPr>
              <a:t>16</a:t>
            </a:fld>
            <a:endParaRPr lang="en-US" altLang="nl-NL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85DC9982-8F86-F3A5-59B8-9C8B494018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ABE027EA-1600-FF6F-A721-1F8486E8B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NL"/>
              <a:t>Species can be ranked in the gradient from supply to demand systems as stages in the evolution toward a high level of homeostasis.</a:t>
            </a:r>
          </a:p>
          <a:p>
            <a:pPr eaLnBrk="1" hangingPunct="1"/>
            <a:r>
              <a:rPr lang="en-US" altLang="nl-NL"/>
              <a:t>Extreme supply or demand systems don’t exist, all species represent a mixture of these extremes.</a:t>
            </a:r>
          </a:p>
          <a:p>
            <a:pPr eaLnBrk="1" hangingPunct="1"/>
            <a:r>
              <a:rPr lang="en-US" altLang="nl-NL"/>
              <a:t>Plants come close to the supply-end of the spectrum and can adapt their metabolism to the local environment relatively well.</a:t>
            </a:r>
          </a:p>
          <a:p>
            <a:pPr eaLnBrk="1" hangingPunct="1"/>
            <a:r>
              <a:rPr lang="en-US" altLang="nl-NL"/>
              <a:t>Demand systems adapt their metabolism much less and compensate that by a high level of behavioural flexibility.</a:t>
            </a:r>
          </a:p>
          <a:p>
            <a:pPr eaLnBrk="1" hangingPunct="1"/>
            <a:endParaRPr lang="en-US" altLang="nl-NL"/>
          </a:p>
          <a:p>
            <a:pPr eaLnBrk="1" hangingPunct="1"/>
            <a:r>
              <a:rPr lang="en-US" altLang="nl-NL"/>
              <a:t>The characterizing property of demand systems is that the use of resources (growth, reproduction) is `pre-programmed’, which causes a  particular need for food and growth curves that are given functions of age. </a:t>
            </a:r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62970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699AD1AD-0EEC-BC74-60A2-7CEC31CAE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5D4399-2C3B-462C-94A5-8A1BA30F9DE1}" type="slidenum">
              <a:rPr lang="en-US" altLang="nl-NL"/>
              <a:pPr eaLnBrk="1" hangingPunct="1">
                <a:spcBef>
                  <a:spcPct val="0"/>
                </a:spcBef>
              </a:pPr>
              <a:t>17</a:t>
            </a:fld>
            <a:endParaRPr lang="en-US" altLang="nl-NL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85DC9982-8F86-F3A5-59B8-9C8B494018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ABE027EA-1600-FF6F-A721-1F8486E8B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NL"/>
              <a:t>Species can be ranked in the gradient from supply to demand systems as stages in the evolution toward a high level of homeostasis.</a:t>
            </a:r>
          </a:p>
          <a:p>
            <a:pPr eaLnBrk="1" hangingPunct="1"/>
            <a:r>
              <a:rPr lang="en-US" altLang="nl-NL"/>
              <a:t>Extreme supply or demand systems don’t exist, all species represent a mixture of these extremes.</a:t>
            </a:r>
          </a:p>
          <a:p>
            <a:pPr eaLnBrk="1" hangingPunct="1"/>
            <a:r>
              <a:rPr lang="en-US" altLang="nl-NL"/>
              <a:t>Plants come close to the supply-end of the spectrum and can adapt their metabolism to the local environment relatively well.</a:t>
            </a:r>
          </a:p>
          <a:p>
            <a:pPr eaLnBrk="1" hangingPunct="1"/>
            <a:r>
              <a:rPr lang="en-US" altLang="nl-NL"/>
              <a:t>Demand systems adapt their metabolism much less and compensate that by a high level of behavioural flexibility.</a:t>
            </a:r>
          </a:p>
          <a:p>
            <a:pPr eaLnBrk="1" hangingPunct="1"/>
            <a:endParaRPr lang="en-US" altLang="nl-NL"/>
          </a:p>
          <a:p>
            <a:pPr eaLnBrk="1" hangingPunct="1"/>
            <a:r>
              <a:rPr lang="en-US" altLang="nl-NL"/>
              <a:t>The characterizing property of demand systems is that the use of resources (growth, reproduction) is `pre-programmed’, which causes a  particular need for food and growth curves that are given functions of age. </a:t>
            </a:r>
            <a:endParaRPr lang="nl-NL" alt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F766917-4B28-3AFB-0C3E-F73753703F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2B353F-47CD-4BA0-99C3-6513A7DFF764}" type="slidenum">
              <a:rPr lang="en-GB" altLang="en-NL"/>
              <a:pPr/>
              <a:t>23</a:t>
            </a:fld>
            <a:endParaRPr lang="en-GB" altLang="en-NL"/>
          </a:p>
        </p:txBody>
      </p:sp>
      <p:sp>
        <p:nvSpPr>
          <p:cNvPr id="235522" name="Rectangle 2">
            <a:extLst>
              <a:ext uri="{FF2B5EF4-FFF2-40B4-BE49-F238E27FC236}">
                <a16:creationId xmlns:a16="http://schemas.microsoft.com/office/drawing/2014/main" id="{C883A79C-59AF-1465-9006-8CCD0006D8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>
            <a:extLst>
              <a:ext uri="{FF2B5EF4-FFF2-40B4-BE49-F238E27FC236}">
                <a16:creationId xmlns:a16="http://schemas.microsoft.com/office/drawing/2014/main" id="{5A68D249-25BE-1CC7-2E52-4F10AE878D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NL"/>
              <a:t>Most bird-families are either altricial or precocial, but the 3-species family of finfoots (</a:t>
            </a:r>
            <a:r>
              <a:rPr lang="nl-NL" altLang="en-NL"/>
              <a:t>Heliornithidae) </a:t>
            </a:r>
            <a:r>
              <a:rPr lang="en-US" altLang="en-NL"/>
              <a:t>have both.</a:t>
            </a:r>
          </a:p>
          <a:p>
            <a:r>
              <a:rPr lang="en-US" altLang="en-NL"/>
              <a:t>This illustrates the evolutionary adaptability of the trait.</a:t>
            </a:r>
          </a:p>
          <a:p>
            <a:r>
              <a:rPr lang="en-US" altLang="en-NL"/>
              <a:t>African and Asian finfoots are precocial, but American finfoots (</a:t>
            </a:r>
            <a:r>
              <a:rPr lang="nl-NL" altLang="en-NL"/>
              <a:t>also called sungrebes)</a:t>
            </a:r>
            <a:r>
              <a:rPr lang="en-US" altLang="en-NL"/>
              <a:t> are born altricial, blind without feathers. </a:t>
            </a:r>
          </a:p>
          <a:p>
            <a:endParaRPr lang="en-US" altLang="en-NL"/>
          </a:p>
          <a:p>
            <a:r>
              <a:rPr lang="en-US" altLang="en-NL"/>
              <a:t>The male sungrebe (lower left) has a pouch under each wing, in which he can carry the young, even in flight; they typically have 3 or 4 young. </a:t>
            </a:r>
          </a:p>
          <a:p>
            <a:r>
              <a:rPr lang="en-US" altLang="en-NL"/>
              <a:t>Sungrebes have an very short incubation time for their size (130 g) of 10 – 11 days; both sexes share breeding in a nest in the vegetation above water.</a:t>
            </a:r>
          </a:p>
          <a:p>
            <a:r>
              <a:rPr lang="en-US" altLang="en-NL"/>
              <a:t>The eggs are 28 </a:t>
            </a:r>
            <a:r>
              <a:rPr lang="en-US" altLang="en-NL">
                <a:sym typeface="Symbol" panose="05050102010706020507" pitchFamily="18" charset="2"/>
              </a:rPr>
              <a:t> 20 mm, so they weigh about 6 g.</a:t>
            </a:r>
          </a:p>
          <a:p>
            <a:r>
              <a:rPr lang="en-US" altLang="en-NL"/>
              <a:t> </a:t>
            </a:r>
          </a:p>
          <a:p>
            <a:r>
              <a:rPr lang="en-US" altLang="en-NL"/>
              <a:t>In African finfoots (338 – 879 g) only the females breeds her 2 eggs; the young leave the nest after a few days.</a:t>
            </a:r>
          </a:p>
          <a:p>
            <a:endParaRPr lang="en-US" altLang="en-NL"/>
          </a:p>
          <a:p>
            <a:r>
              <a:rPr lang="en-US" altLang="en-NL"/>
              <a:t>Finfoots resemble grebes and can also dive very well, but don’t do that for collecting food, which is a variety of insects, spiders, molluscs, fish, frogs etc.</a:t>
            </a:r>
            <a:endParaRPr lang="nl-NL" altLang="en-NL"/>
          </a:p>
        </p:txBody>
      </p:sp>
    </p:spTree>
    <p:extLst>
      <p:ext uri="{BB962C8B-B14F-4D97-AF65-F5344CB8AC3E}">
        <p14:creationId xmlns:p14="http://schemas.microsoft.com/office/powerpoint/2010/main" val="2606643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1A848C53-2941-0931-A0F3-B96AB6C7FF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6A796DA-32F2-4FA5-A0E6-EE56825B71BC}" type="slidenum">
              <a:rPr lang="en-US" altLang="nl-NL"/>
              <a:pPr eaLnBrk="1" hangingPunct="1">
                <a:spcBef>
                  <a:spcPct val="0"/>
                </a:spcBef>
              </a:pPr>
              <a:t>26</a:t>
            </a:fld>
            <a:endParaRPr lang="en-US" altLang="nl-NL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E51D8EE9-61A7-0D05-2FA4-73C75D0C76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FBC624B1-FCDF-70C7-C0B7-7461A32B70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NL"/>
              <a:t>The word mammal refers to breast feeding of neonates, a metabolic feature that was invented right at their origin.</a:t>
            </a:r>
          </a:p>
          <a:p>
            <a:pPr eaLnBrk="1" hangingPunct="1"/>
            <a:r>
              <a:rPr lang="en-US" altLang="nl-NL"/>
              <a:t>The transition from egg to foetal development is a rather recent invention; the platypus still sports the combination of egg production and milk-feeding.</a:t>
            </a:r>
          </a:p>
          <a:p>
            <a:pPr eaLnBrk="1" hangingPunct="1"/>
            <a:endParaRPr lang="en-US" altLang="nl-NL"/>
          </a:p>
          <a:p>
            <a:pPr eaLnBrk="1" hangingPunct="1"/>
            <a:r>
              <a:rPr lang="en-US" altLang="nl-NL"/>
              <a:t>Young individuals, which grow fast, differ in their metabolic needs from fully-grown individuals (they require much more protein to make structure)</a:t>
            </a:r>
          </a:p>
          <a:p>
            <a:pPr eaLnBrk="1" hangingPunct="1"/>
            <a:r>
              <a:rPr lang="en-US" altLang="nl-NL"/>
              <a:t>Milk feeding is an adaptation to match the different in metabolic needs of the baby, compared to the juvenile.</a:t>
            </a:r>
          </a:p>
          <a:p>
            <a:pPr eaLnBrk="1" hangingPunct="1"/>
            <a:endParaRPr lang="en-US" altLang="nl-NL"/>
          </a:p>
          <a:p>
            <a:pPr eaLnBrk="1" hangingPunct="1"/>
            <a:r>
              <a:rPr lang="en-US" altLang="nl-NL"/>
              <a:t>The ability to synthesize lactase, the enzyme that digests lactose, goes lost in humans who don’t use lactose for some time;</a:t>
            </a:r>
          </a:p>
          <a:p>
            <a:pPr eaLnBrk="1" hangingPunct="1"/>
            <a:r>
              <a:rPr lang="en-US" altLang="nl-NL"/>
              <a:t>this typically coincided with weaning in the past.</a:t>
            </a:r>
          </a:p>
          <a:p>
            <a:pPr eaLnBrk="1" hangingPunct="1"/>
            <a:endParaRPr lang="en-US" altLang="nl-NL"/>
          </a:p>
          <a:p>
            <a:pPr eaLnBrk="1" hangingPunct="1"/>
            <a:endParaRPr lang="nl-NL" altLang="nl-NL" b="1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30F5C1FC-0253-4FF7-809A-4A98B9E223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CC95F5-17E6-482A-94F8-A2B09E4DDE22}" type="slidenum">
              <a:rPr lang="en-US" altLang="nl-NL"/>
              <a:pPr eaLnBrk="1" hangingPunct="1">
                <a:spcBef>
                  <a:spcPct val="0"/>
                </a:spcBef>
              </a:pPr>
              <a:t>27</a:t>
            </a:fld>
            <a:endParaRPr lang="en-US" altLang="nl-NL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8C875FA0-7613-23AD-0297-2BDBB0A82B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05B2ADC5-5736-BAC8-35F0-A59D0A98E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NL"/>
              <a:t>The word mammal refers to breast feeding of neonates, a metabolic feature that was invented right at their origin.</a:t>
            </a:r>
          </a:p>
          <a:p>
            <a:pPr eaLnBrk="1" hangingPunct="1"/>
            <a:r>
              <a:rPr lang="en-US" altLang="nl-NL"/>
              <a:t>The transition from egg to foetal development is a rather recent invention; the platypus still sports the combination of egg production and milk-feeding.</a:t>
            </a:r>
          </a:p>
          <a:p>
            <a:pPr eaLnBrk="1" hangingPunct="1"/>
            <a:endParaRPr lang="en-US" altLang="nl-NL"/>
          </a:p>
          <a:p>
            <a:pPr eaLnBrk="1" hangingPunct="1"/>
            <a:r>
              <a:rPr lang="en-US" altLang="nl-NL"/>
              <a:t>Young individuals, which grow fast, differ in their metabolic needs from fully-grown individuals (they require much more protein to make structure)</a:t>
            </a:r>
          </a:p>
          <a:p>
            <a:pPr eaLnBrk="1" hangingPunct="1"/>
            <a:r>
              <a:rPr lang="en-US" altLang="nl-NL"/>
              <a:t>Milk feeding is an adaptation to match the different in metabolic needs of the baby, compared to the juvenile.</a:t>
            </a:r>
          </a:p>
          <a:p>
            <a:pPr eaLnBrk="1" hangingPunct="1"/>
            <a:endParaRPr lang="en-US" altLang="nl-NL"/>
          </a:p>
          <a:p>
            <a:pPr eaLnBrk="1" hangingPunct="1"/>
            <a:r>
              <a:rPr lang="en-US" altLang="nl-NL"/>
              <a:t>The ability to synthesize lactase, the enzyme that digests lactose, goes lost in humans who don’t use lactose for some time;</a:t>
            </a:r>
          </a:p>
          <a:p>
            <a:pPr eaLnBrk="1" hangingPunct="1"/>
            <a:r>
              <a:rPr lang="en-US" altLang="nl-NL"/>
              <a:t>this typically coincided with weaning in the past.</a:t>
            </a:r>
          </a:p>
          <a:p>
            <a:pPr eaLnBrk="1" hangingPunct="1"/>
            <a:endParaRPr lang="en-US" altLang="nl-NL"/>
          </a:p>
          <a:p>
            <a:pPr eaLnBrk="1" hangingPunct="1"/>
            <a:endParaRPr lang="nl-NL" altLang="nl-NL" b="1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classic r-K pattern, fits in as a mixture of the physical co-variation rules and the altricial-precocial spectra, </a:t>
            </a:r>
          </a:p>
          <a:p>
            <a:r>
              <a:rPr lang="en-US" dirty="0"/>
              <a:t>but these two pattern have a lot more implications.</a:t>
            </a:r>
          </a:p>
          <a:p>
            <a:endParaRPr lang="en-US" dirty="0"/>
          </a:p>
          <a:p>
            <a:r>
              <a:rPr lang="en-US" dirty="0"/>
              <a:t>For other relationships see poster</a:t>
            </a:r>
          </a:p>
          <a:p>
            <a:r>
              <a:rPr lang="en-US" dirty="0"/>
              <a:t>Life-time cumulated reproductive mass tends to equal ultimate mass</a:t>
            </a:r>
          </a:p>
          <a:p>
            <a:r>
              <a:rPr lang="en-US" dirty="0"/>
              <a:t>Life span is proportional to ultimate specific respiration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6911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Libraries full of papers on explanations of </a:t>
            </a:r>
            <a:r>
              <a:rPr lang="en-US" dirty="0" err="1"/>
              <a:t>Kleiber’s</a:t>
            </a:r>
            <a:r>
              <a:rPr lang="en-US" dirty="0"/>
              <a:t> law have been written.</a:t>
            </a:r>
          </a:p>
          <a:p>
            <a:r>
              <a:rPr lang="en-US" dirty="0"/>
              <a:t>These are three compelling reasons why these attempts are not successful.</a:t>
            </a:r>
          </a:p>
          <a:p>
            <a:endParaRPr lang="en-US" dirty="0"/>
          </a:p>
          <a:p>
            <a:r>
              <a:rPr lang="en-US" dirty="0"/>
              <a:t>The point that respiration is not a predictor for other traits will be illustrated later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893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physical co-variation rules are based on a single simple assumption: intensive pars are equal</a:t>
            </a:r>
          </a:p>
          <a:p>
            <a:r>
              <a:rPr lang="en-US" dirty="0"/>
              <a:t>The classification of parameters in intensive or extensive is only based on their physical interpretation, not on their numerical </a:t>
            </a:r>
            <a:r>
              <a:rPr lang="en-US" dirty="0" err="1"/>
              <a:t>behaviour</a:t>
            </a:r>
            <a:r>
              <a:rPr lang="en-US" dirty="0"/>
              <a:t>.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9261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3BA9B45D-79B2-2B90-52CE-44C1534854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70A998-0A2D-4AB0-862F-B7818906206F}" type="slidenum">
              <a:rPr lang="en-US" altLang="nl-NL"/>
              <a:pPr eaLnBrk="1" hangingPunct="1">
                <a:spcBef>
                  <a:spcPct val="0"/>
                </a:spcBef>
              </a:pPr>
              <a:t>5</a:t>
            </a:fld>
            <a:endParaRPr lang="en-US" altLang="nl-NL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CB5CA31E-01EA-6F60-97E8-4621BDF090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FCEC0291-89B1-2BEF-CF90-7898AD6064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NL" dirty="0"/>
              <a:t>The zoom factor when the </a:t>
            </a:r>
            <a:r>
              <a:rPr lang="en-US" altLang="nl-NL" dirty="0" err="1"/>
              <a:t>add_my_pet</a:t>
            </a:r>
            <a:r>
              <a:rPr lang="en-US" altLang="nl-NL" dirty="0"/>
              <a:t> collection had 109 species at 2012/01/31</a:t>
            </a:r>
          </a:p>
          <a:p>
            <a:pPr eaLnBrk="1" hangingPunct="1"/>
            <a:endParaRPr lang="en-US" altLang="nl-NL" dirty="0"/>
          </a:p>
          <a:p>
            <a:pPr eaLnBrk="1" hangingPunct="1"/>
            <a:r>
              <a:rPr lang="en-US" altLang="nl-NL" dirty="0"/>
              <a:t>The ratio of the largest over de smallest zoom factor is 1e5, for weights it is 2.3e15.</a:t>
            </a:r>
          </a:p>
          <a:p>
            <a:pPr eaLnBrk="1" hangingPunct="1"/>
            <a:endParaRPr lang="nl-NL" altLang="nl-NL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Although intra- and inter-specific comparisons work out similarly for respiration, not so for reproduction.</a:t>
            </a:r>
          </a:p>
          <a:p>
            <a:r>
              <a:rPr lang="en-US" dirty="0"/>
              <a:t>The first result motivated many to neglect the fundamentally different ways of comparison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668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shows why respiration is not a good predictor for other traits.</a:t>
            </a:r>
          </a:p>
          <a:p>
            <a:r>
              <a:rPr lang="en-US" dirty="0"/>
              <a:t>It has several contributions from underlying metabolic processes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8333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physical co-variation rules realistically predict how some 35 species-traits depend on ultimate body mass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4481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The physical co-variation rules realistically predict how some 35 species-traits depend on ultimate body mass</a:t>
            </a:r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845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6000"/>
              <a:buFont typeface="Calibri"/>
              <a:buNone/>
              <a:defRPr sz="6000">
                <a:solidFill>
                  <a:srgbClr val="374C8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/>
          <p:nvPr/>
        </p:nvSpPr>
        <p:spPr>
          <a:xfrm>
            <a:off x="6550432" y="6519446"/>
            <a:ext cx="2643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0" i="0" u="none" strike="noStrike" cap="none">
                <a:solidFill>
                  <a:srgbClr val="1E5F9F"/>
                </a:solidFill>
                <a:latin typeface="Calibri"/>
                <a:ea typeface="Calibri"/>
                <a:cs typeface="Calibri"/>
                <a:sym typeface="Calibri"/>
              </a:rPr>
              <a:t>deb2023.sciencesconf.org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4400"/>
              <a:buFont typeface="Calibri"/>
              <a:buNone/>
              <a:defRPr>
                <a:solidFill>
                  <a:srgbClr val="374C8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153"/>
              </a:buClr>
              <a:buSzPts val="2800"/>
              <a:buChar char="•"/>
              <a:defRPr>
                <a:solidFill>
                  <a:srgbClr val="233153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84E84"/>
              </a:buClr>
              <a:buSzPts val="2400"/>
              <a:buChar char="•"/>
              <a:defRPr>
                <a:solidFill>
                  <a:srgbClr val="384E84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5F9F"/>
              </a:buClr>
              <a:buSzPts val="2000"/>
              <a:buChar char="•"/>
              <a:defRPr>
                <a:solidFill>
                  <a:srgbClr val="1E5F9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5F9F"/>
              </a:buClr>
              <a:buSzPts val="1800"/>
              <a:buChar char="•"/>
              <a:defRPr>
                <a:solidFill>
                  <a:srgbClr val="1E5F9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5F9F"/>
              </a:buClr>
              <a:buSzPts val="1800"/>
              <a:buChar char="•"/>
              <a:defRPr>
                <a:solidFill>
                  <a:srgbClr val="1E5F9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374C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374C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374C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374C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374C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374C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374C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374C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374C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pic>
        <p:nvPicPr>
          <p:cNvPr id="27" name="Google Shape;2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04023" y="75099"/>
            <a:ext cx="1141346" cy="98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1800"/>
              <a:buNone/>
              <a:defRPr>
                <a:solidFill>
                  <a:srgbClr val="374C8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pic>
        <p:nvPicPr>
          <p:cNvPr id="57" name="Google Shape;5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04023" y="75099"/>
            <a:ext cx="1141346" cy="98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pic>
        <p:nvPicPr>
          <p:cNvPr id="62" name="Google Shape;62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04023" y="75099"/>
            <a:ext cx="1141346" cy="98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pic>
        <p:nvPicPr>
          <p:cNvPr id="70" name="Google Shape;7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04023" y="75099"/>
            <a:ext cx="1141346" cy="98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8" r:id="rId7"/>
    <p:sldLayoutId id="214748365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4.xml"/><Relationship Id="rId7" Type="http://schemas.openxmlformats.org/officeDocument/2006/relationships/image" Target="../media/image3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7.xml"/><Relationship Id="rId7" Type="http://schemas.openxmlformats.org/officeDocument/2006/relationships/image" Target="../media/image3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.vu.nl/thb/users/bas/lectures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9064" y="244534"/>
            <a:ext cx="1730655" cy="103839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>
            <a:spLocks noGrp="1"/>
          </p:cNvSpPr>
          <p:nvPr>
            <p:ph type="ctrTitle"/>
          </p:nvPr>
        </p:nvSpPr>
        <p:spPr>
          <a:xfrm>
            <a:off x="685800" y="2285255"/>
            <a:ext cx="8523514" cy="10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F92"/>
              </a:buClr>
              <a:buSzPts val="6600"/>
              <a:buFont typeface="Calibri"/>
              <a:buNone/>
            </a:pPr>
            <a:r>
              <a:rPr lang="en-US" sz="6600" dirty="0">
                <a:solidFill>
                  <a:srgbClr val="104F92"/>
                </a:solidFill>
              </a:rPr>
              <a:t>Patterns in </a:t>
            </a:r>
            <a:br>
              <a:rPr lang="en-US" sz="6600" dirty="0">
                <a:solidFill>
                  <a:srgbClr val="104F92"/>
                </a:solidFill>
              </a:rPr>
            </a:br>
            <a:r>
              <a:rPr lang="en-US" sz="6600" dirty="0">
                <a:solidFill>
                  <a:srgbClr val="104F92"/>
                </a:solidFill>
              </a:rPr>
              <a:t>DEB par values </a:t>
            </a:r>
            <a:endParaRPr sz="6600" dirty="0">
              <a:solidFill>
                <a:srgbClr val="104F92"/>
              </a:solidFill>
            </a:endParaRPr>
          </a:p>
        </p:txBody>
      </p:sp>
      <p:sp>
        <p:nvSpPr>
          <p:cNvPr id="97" name="Google Shape;97;p1"/>
          <p:cNvSpPr txBox="1">
            <a:spLocks noGrp="1"/>
          </p:cNvSpPr>
          <p:nvPr>
            <p:ph type="subTitle" idx="1"/>
          </p:nvPr>
        </p:nvSpPr>
        <p:spPr>
          <a:xfrm>
            <a:off x="1208325" y="3635375"/>
            <a:ext cx="6858000" cy="14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9F2"/>
              </a:buClr>
              <a:buSzPts val="2800"/>
              <a:buNone/>
            </a:pPr>
            <a:r>
              <a:rPr lang="en-US" sz="2800" dirty="0">
                <a:solidFill>
                  <a:srgbClr val="1E5F9F"/>
                </a:solidFill>
              </a:rPr>
              <a:t>Bas Kooijman</a:t>
            </a:r>
            <a:endParaRPr dirty="0">
              <a:solidFill>
                <a:srgbClr val="1E5F9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4C9F2"/>
              </a:buClr>
              <a:buSzPts val="2000"/>
              <a:buNone/>
            </a:pPr>
            <a:r>
              <a:rPr lang="en-US" sz="2000" dirty="0">
                <a:solidFill>
                  <a:srgbClr val="1E5F9F"/>
                </a:solidFill>
              </a:rPr>
              <a:t>salm.kooijman@gmail.com</a:t>
            </a:r>
            <a:endParaRPr dirty="0">
              <a:solidFill>
                <a:srgbClr val="1E5F9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4C9F2"/>
              </a:buClr>
              <a:buSzPts val="2000"/>
              <a:buNone/>
            </a:pPr>
            <a:r>
              <a:rPr lang="en-US" sz="2000" dirty="0">
                <a:solidFill>
                  <a:srgbClr val="1E5F9F"/>
                </a:solidFill>
              </a:rPr>
              <a:t>A-Life, VU University Amsterdam</a:t>
            </a:r>
            <a:endParaRPr sz="2000" dirty="0">
              <a:solidFill>
                <a:srgbClr val="1E5F9F"/>
              </a:solidFill>
            </a:endParaRPr>
          </a:p>
        </p:txBody>
      </p:sp>
      <p:pic>
        <p:nvPicPr>
          <p:cNvPr id="100" name="Google Shape;10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5479" y="6054570"/>
            <a:ext cx="2384327" cy="52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A07C2A9-B3F0-0B23-004F-D2604ED9A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2272" y="5943595"/>
            <a:ext cx="2777232" cy="6755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BEDABA6F-4CCF-2CE3-35E8-605D34215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>
                <a:solidFill>
                  <a:schemeClr val="accent2"/>
                </a:solidFill>
                <a:latin typeface="Arial" panose="020B0604020202020204" pitchFamily="34" charset="0"/>
              </a:rPr>
              <a:t>Abundance </a:t>
            </a:r>
            <a:r>
              <a:rPr lang="en-US" altLang="nl-NL" sz="1800">
                <a:solidFill>
                  <a:schemeClr val="accent2"/>
                </a:solidFill>
                <a:latin typeface="Arial" panose="020B0604020202020204" pitchFamily="34" charset="0"/>
              </a:rPr>
              <a:t>8.2.3</a:t>
            </a:r>
            <a:endParaRPr lang="en-GB" altLang="nl-NL" sz="1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28675" name="Picture 3" descr="pete83">
            <a:extLst>
              <a:ext uri="{FF2B5EF4-FFF2-40B4-BE49-F238E27FC236}">
                <a16:creationId xmlns:a16="http://schemas.microsoft.com/office/drawing/2014/main" id="{0E034CB1-2922-7BD2-DD87-FCCB75E3F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8001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>
            <a:extLst>
              <a:ext uri="{FF2B5EF4-FFF2-40B4-BE49-F238E27FC236}">
                <a16:creationId xmlns:a16="http://schemas.microsoft.com/office/drawing/2014/main" id="{01427AE9-8668-50B7-C0E9-70F917725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5943600"/>
            <a:ext cx="36083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>
                <a:latin typeface="Arial" panose="020B0604020202020204" pitchFamily="34" charset="0"/>
              </a:rPr>
              <a:t>feeding rate </a:t>
            </a:r>
            <a:r>
              <a:rPr lang="en-US" altLang="nl-NL" sz="2400">
                <a:latin typeface="Arial" panose="020B0604020202020204" pitchFamily="34" charset="0"/>
                <a:sym typeface="Symbol" panose="05050102010706020507" pitchFamily="18" charset="2"/>
              </a:rPr>
              <a:t> 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>
                <a:latin typeface="Arial" panose="020B0604020202020204" pitchFamily="34" charset="0"/>
                <a:sym typeface="Symbol" panose="05050102010706020507" pitchFamily="18" charset="2"/>
              </a:rPr>
              <a:t>food production constant </a:t>
            </a:r>
            <a:endParaRPr lang="en-GB" altLang="nl-NL" sz="2400">
              <a:latin typeface="Arial" panose="020B0604020202020204" pitchFamily="34" charset="0"/>
            </a:endParaRPr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10710C6E-045D-566E-4570-2C68DF058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6054725"/>
            <a:ext cx="288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2400">
                <a:latin typeface="Arial" panose="020B0604020202020204" pitchFamily="34" charset="0"/>
                <a:sym typeface="Symbol" panose="05050102010706020507" pitchFamily="18" charset="2"/>
              </a:rPr>
              <a:t> Abundance </a:t>
            </a:r>
            <a:r>
              <a:rPr lang="en-US" altLang="nl-NL" sz="2400">
                <a:latin typeface="Arial" panose="020B0604020202020204" pitchFamily="34" charset="0"/>
                <a:sym typeface="Symbol" panose="05050102010706020507" pitchFamily="18" charset="2"/>
              </a:rPr>
              <a:t> V</a:t>
            </a:r>
            <a:r>
              <a:rPr lang="en-US" altLang="nl-NL" sz="2400" baseline="30000"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endParaRPr lang="en-GB" altLang="nl-NL" sz="2400" baseline="30000">
              <a:latin typeface="Arial" panose="020B0604020202020204" pitchFamily="34" charset="0"/>
            </a:endParaRPr>
          </a:p>
        </p:txBody>
      </p:sp>
      <p:sp>
        <p:nvSpPr>
          <p:cNvPr id="28678" name="Text Box 6">
            <a:extLst>
              <a:ext uri="{FF2B5EF4-FFF2-40B4-BE49-F238E27FC236}">
                <a16:creationId xmlns:a16="http://schemas.microsoft.com/office/drawing/2014/main" id="{31145B73-9972-BA34-BA43-CB171E36D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725" y="3122613"/>
            <a:ext cx="187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latin typeface="Arial" panose="020B0604020202020204" pitchFamily="34" charset="0"/>
              </a:rPr>
              <a:t>Data: Peters, 1983</a:t>
            </a:r>
            <a:endParaRPr lang="en-GB" altLang="nl-NL" sz="1600">
              <a:latin typeface="Arial" panose="020B0604020202020204" pitchFamily="34" charset="0"/>
            </a:endParaRPr>
          </a:p>
        </p:txBody>
      </p:sp>
      <p:sp>
        <p:nvSpPr>
          <p:cNvPr id="28680" name="Text Box 8">
            <a:extLst>
              <a:ext uri="{FF2B5EF4-FFF2-40B4-BE49-F238E27FC236}">
                <a16:creationId xmlns:a16="http://schemas.microsoft.com/office/drawing/2014/main" id="{D2743D6E-DFDC-80F2-D706-49E08816F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0188" y="6099175"/>
            <a:ext cx="11953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200">
                <a:latin typeface="Arial" panose="020B0604020202020204" pitchFamily="34" charset="0"/>
              </a:rPr>
              <a:t>Kooijman 1986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200" i="1">
                <a:latin typeface="Arial" panose="020B0604020202020204" pitchFamily="34" charset="0"/>
              </a:rPr>
              <a:t>J Theor Biol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200" b="1">
                <a:latin typeface="Arial" panose="020B0604020202020204" pitchFamily="34" charset="0"/>
              </a:rPr>
              <a:t>121</a:t>
            </a:r>
            <a:r>
              <a:rPr lang="en-US" altLang="nl-NL" sz="1200">
                <a:latin typeface="Arial" panose="020B0604020202020204" pitchFamily="34" charset="0"/>
              </a:rPr>
              <a:t>: 269-282</a:t>
            </a:r>
            <a:endParaRPr lang="nl-NL" altLang="nl-N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8EB96E66-9064-0943-7859-25492B1C7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05" y="1616083"/>
            <a:ext cx="4602542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2400" dirty="0">
                <a:latin typeface="Arial" panose="020B0604020202020204" pitchFamily="34" charset="0"/>
              </a:rPr>
              <a:t> definition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      increase of {</a:t>
            </a:r>
            <a:r>
              <a:rPr lang="en-US" altLang="nl-NL" sz="1600" dirty="0" err="1">
                <a:latin typeface="Arial" panose="020B0604020202020204" pitchFamily="34" charset="0"/>
              </a:rPr>
              <a:t>p</a:t>
            </a:r>
            <a:r>
              <a:rPr lang="en-US" altLang="nl-NL" sz="1600" baseline="-25000" dirty="0" err="1">
                <a:latin typeface="Arial" panose="020B0604020202020204" pitchFamily="34" charset="0"/>
              </a:rPr>
              <a:t>Am</a:t>
            </a:r>
            <a:r>
              <a:rPr lang="en-US" altLang="nl-NL" sz="1600" dirty="0">
                <a:latin typeface="Arial" panose="020B0604020202020204" pitchFamily="34" charset="0"/>
              </a:rPr>
              <a:t>} and [</a:t>
            </a:r>
            <a:r>
              <a:rPr lang="en-US" altLang="nl-NL" sz="1600" dirty="0" err="1">
                <a:latin typeface="Arial" panose="020B0604020202020204" pitchFamily="34" charset="0"/>
              </a:rPr>
              <a:t>p</a:t>
            </a:r>
            <a:r>
              <a:rPr lang="en-US" altLang="nl-NL" sz="1600" baseline="-25000" dirty="0" err="1">
                <a:latin typeface="Arial" panose="020B0604020202020204" pitchFamily="34" charset="0"/>
              </a:rPr>
              <a:t>M</a:t>
            </a:r>
            <a:r>
              <a:rPr lang="en-US" altLang="nl-NL" sz="1600" dirty="0">
                <a:latin typeface="Arial" panose="020B0604020202020204" pitchFamily="34" charset="0"/>
              </a:rPr>
              <a:t>]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nl-NL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nl-NL" sz="2400" dirty="0">
                <a:latin typeface="Arial" panose="020B0604020202020204" pitchFamily="34" charset="0"/>
              </a:rPr>
              <a:t> effect via </a:t>
            </a:r>
            <a:r>
              <a:rPr lang="en-GB" altLang="nl-NL" sz="2400" dirty="0">
                <a:latin typeface="Arial" panose="020B0604020202020204" pitchFamily="34" charset="0"/>
              </a:rPr>
              <a:t>κ-rule </a:t>
            </a:r>
            <a:r>
              <a:rPr lang="en-US" altLang="nl-NL" sz="2400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nl-NL" sz="2400" dirty="0">
                <a:latin typeface="Arial" panose="020B0604020202020204" pitchFamily="34" charset="0"/>
              </a:rPr>
              <a:t>    </a:t>
            </a:r>
            <a:r>
              <a:rPr lang="en-US" altLang="nl-NL" sz="1600" dirty="0">
                <a:latin typeface="Arial" panose="020B0604020202020204" pitchFamily="34" charset="0"/>
              </a:rPr>
              <a:t>ultimate structure remains small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      boosting of growth and reproduction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nl-NL" sz="1600" dirty="0">
                <a:latin typeface="Arial" panose="020B0604020202020204" pitchFamily="34" charset="0"/>
              </a:rPr>
              <a:t>      increase of reserve capacity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nl-NL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nl-NL" sz="2400" dirty="0">
                <a:latin typeface="Arial" panose="020B0604020202020204" pitchFamily="34" charset="0"/>
              </a:rPr>
              <a:t> c</a:t>
            </a:r>
            <a:r>
              <a:rPr lang="en-GB" altLang="nl-NL" sz="2400" dirty="0" err="1">
                <a:latin typeface="Arial" panose="020B0604020202020204" pitchFamily="34" charset="0"/>
              </a:rPr>
              <a:t>ondition</a:t>
            </a:r>
            <a:r>
              <a:rPr lang="en-GB" altLang="nl-NL" sz="2400" dirty="0">
                <a:latin typeface="Arial" panose="020B0604020202020204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nl-NL" sz="2400" dirty="0">
                <a:latin typeface="Arial" panose="020B0604020202020204" pitchFamily="34" charset="0"/>
              </a:rPr>
              <a:t>    </a:t>
            </a:r>
            <a:r>
              <a:rPr lang="en-GB" altLang="nl-NL" sz="1400" dirty="0">
                <a:latin typeface="Arial" panose="020B0604020202020204" pitchFamily="34" charset="0"/>
              </a:rPr>
              <a:t>food temporarily abundant (efficiency is not limiting)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nl-NL" sz="1400" dirty="0">
                <a:latin typeface="Arial" panose="020B0604020202020204" pitchFamily="34" charset="0"/>
              </a:rPr>
              <a:t>       solution for starvation periods between blooms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nl-NL" sz="1400" dirty="0">
                <a:latin typeface="Arial" panose="020B0604020202020204" pitchFamily="34" charset="0"/>
              </a:rPr>
              <a:t>       not available for large-bodied species</a:t>
            </a:r>
          </a:p>
          <a:p>
            <a:pPr eaLnBrk="1" hangingPunct="1">
              <a:spcBef>
                <a:spcPct val="0"/>
              </a:spcBef>
              <a:buNone/>
            </a:pPr>
            <a:endParaRPr lang="en-GB" altLang="nl-NL" sz="1400" dirty="0">
              <a:latin typeface="Arial" panose="020B0604020202020204" pitchFamily="34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F0511345-A69C-CF71-8530-EC36A9A5D0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24581" y="404813"/>
            <a:ext cx="3908879" cy="1143000"/>
          </a:xfrm>
        </p:spPr>
        <p:txBody>
          <a:bodyPr/>
          <a:lstStyle/>
          <a:p>
            <a:pPr eaLnBrk="1" hangingPunct="1"/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Waste to hurry</a:t>
            </a:r>
            <a:endParaRPr lang="en-GB" altLang="nl-NL" sz="18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177" name="Text Box 9">
            <a:extLst>
              <a:ext uri="{FF2B5EF4-FFF2-40B4-BE49-F238E27FC236}">
                <a16:creationId xmlns:a16="http://schemas.microsoft.com/office/drawing/2014/main" id="{BE94155E-DDD6-56CF-91AF-58A1E6CB0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455" y="5981700"/>
            <a:ext cx="75761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400" dirty="0">
                <a:latin typeface="Arial" panose="020B0604020202020204" pitchFamily="34" charset="0"/>
              </a:rPr>
              <a:t>Kooijman 2013 </a:t>
            </a:r>
            <a:r>
              <a:rPr lang="en-US" altLang="nl-NL" sz="1400" dirty="0">
                <a:latin typeface="Arial" panose="020B0604020202020204" pitchFamily="34" charset="0"/>
              </a:rPr>
              <a:t>Waste to hurry </a:t>
            </a:r>
            <a:r>
              <a:rPr lang="en-GB" altLang="nl-NL" sz="1400" i="1" dirty="0">
                <a:latin typeface="Arial" panose="020B0604020202020204" pitchFamily="34" charset="0"/>
              </a:rPr>
              <a:t>Oikos </a:t>
            </a:r>
            <a:r>
              <a:rPr lang="en-GB" altLang="nl-NL" sz="1400" b="1" dirty="0">
                <a:latin typeface="Arial" panose="020B0604020202020204" pitchFamily="34" charset="0"/>
              </a:rPr>
              <a:t>122</a:t>
            </a:r>
            <a:r>
              <a:rPr lang="en-GB" altLang="nl-NL" sz="1400" dirty="0">
                <a:latin typeface="Arial" panose="020B0604020202020204" pitchFamily="34" charset="0"/>
              </a:rPr>
              <a:t>: 348–357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400" dirty="0">
                <a:latin typeface="Arial" panose="020B0604020202020204" pitchFamily="34" charset="0"/>
              </a:rPr>
              <a:t>Augustine et al  2019 </a:t>
            </a:r>
            <a:r>
              <a:rPr lang="en-US" altLang="nl-NL" sz="1400" dirty="0">
                <a:latin typeface="Arial" panose="020B0604020202020204" pitchFamily="34" charset="0"/>
              </a:rPr>
              <a:t>Why big-bodied animal species cannot evolve a waste-to-hurry strategy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400" dirty="0">
                <a:latin typeface="Arial" panose="020B0604020202020204" pitchFamily="34" charset="0"/>
              </a:rPr>
              <a:t>    </a:t>
            </a:r>
            <a:r>
              <a:rPr lang="en-GB" altLang="nl-NL" sz="1400" i="1" dirty="0">
                <a:latin typeface="Arial" panose="020B0604020202020204" pitchFamily="34" charset="0"/>
              </a:rPr>
              <a:t>J Sea Res </a:t>
            </a:r>
            <a:r>
              <a:rPr lang="en-GB" altLang="nl-NL" sz="1400" b="1" dirty="0">
                <a:latin typeface="Arial" panose="020B0604020202020204" pitchFamily="34" charset="0"/>
              </a:rPr>
              <a:t>143</a:t>
            </a:r>
            <a:r>
              <a:rPr lang="en-GB" altLang="nl-NL" sz="1400" dirty="0">
                <a:latin typeface="Arial" panose="020B0604020202020204" pitchFamily="34" charset="0"/>
              </a:rPr>
              <a:t>: 1385-1101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97380B-1E99-E822-3768-D9CEB5FE2BAC}"/>
              </a:ext>
            </a:extLst>
          </p:cNvPr>
          <p:cNvSpPr txBox="1"/>
          <p:nvPr/>
        </p:nvSpPr>
        <p:spPr>
          <a:xfrm>
            <a:off x="5642116" y="1616083"/>
            <a:ext cx="3108543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</a:rPr>
              <a:t>Futile cycles are well known</a:t>
            </a:r>
          </a:p>
          <a:p>
            <a:r>
              <a:rPr lang="en-US" dirty="0">
                <a:solidFill>
                  <a:schemeClr val="accent1"/>
                </a:solidFill>
              </a:rPr>
              <a:t>   Qian &amp; Beard 2006, </a:t>
            </a:r>
          </a:p>
          <a:p>
            <a:r>
              <a:rPr lang="en-US" dirty="0">
                <a:solidFill>
                  <a:schemeClr val="accent1"/>
                </a:solidFill>
              </a:rPr>
              <a:t>   Stein &amp; Blum 1978, </a:t>
            </a:r>
          </a:p>
          <a:p>
            <a:r>
              <a:rPr lang="en-US" dirty="0">
                <a:solidFill>
                  <a:schemeClr val="accent1"/>
                </a:solidFill>
              </a:rPr>
              <a:t>   Steinberg 1963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sz="1600" dirty="0">
                <a:solidFill>
                  <a:schemeClr val="accent1"/>
                </a:solidFill>
              </a:rPr>
              <a:t>All species have the pathway</a:t>
            </a:r>
          </a:p>
          <a:p>
            <a:r>
              <a:rPr lang="en-US" dirty="0">
                <a:solidFill>
                  <a:schemeClr val="accent1"/>
                </a:solidFill>
              </a:rPr>
              <a:t>   only function ATP→ADP+P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sz="1600" dirty="0">
                <a:solidFill>
                  <a:schemeClr val="accent1"/>
                </a:solidFill>
              </a:rPr>
              <a:t>Reason remained a mystery</a:t>
            </a:r>
            <a:endParaRPr lang="en-NL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40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78750A06-4C14-8844-43EF-B7D57FBA3D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569325" cy="1143000"/>
          </a:xfrm>
        </p:spPr>
        <p:txBody>
          <a:bodyPr/>
          <a:lstStyle/>
          <a:p>
            <a:pPr eaLnBrk="1" hangingPunct="1"/>
            <a:r>
              <a:rPr lang="en-US" altLang="nl-NL">
                <a:solidFill>
                  <a:schemeClr val="accent2"/>
                </a:solidFill>
                <a:latin typeface="Arial" panose="020B0604020202020204" pitchFamily="34" charset="0"/>
              </a:rPr>
              <a:t>Specific somatic maintenance </a:t>
            </a:r>
            <a:r>
              <a:rPr lang="en-US" altLang="nl-NL" sz="1800">
                <a:solidFill>
                  <a:schemeClr val="accent2"/>
                </a:solidFill>
                <a:latin typeface="Arial" panose="020B0604020202020204" pitchFamily="34" charset="0"/>
              </a:rPr>
              <a:t>10.5.3</a:t>
            </a:r>
            <a:endParaRPr lang="nl-NL" altLang="nl-NL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71683" name="Picture 3" descr="pM">
            <a:extLst>
              <a:ext uri="{FF2B5EF4-FFF2-40B4-BE49-F238E27FC236}">
                <a16:creationId xmlns:a16="http://schemas.microsoft.com/office/drawing/2014/main" id="{8DA0CA1A-5FB2-F5D7-84EF-BFE4E715B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3889375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tmp">
            <a:extLst>
              <a:ext uri="{FF2B5EF4-FFF2-40B4-BE49-F238E27FC236}">
                <a16:creationId xmlns:a16="http://schemas.microsoft.com/office/drawing/2014/main" id="{9B44D2A9-F8AE-C6BD-6A7D-35B45FC86AC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835400"/>
            <a:ext cx="17145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5" name="Text Box 5">
            <a:extLst>
              <a:ext uri="{FF2B5EF4-FFF2-40B4-BE49-F238E27FC236}">
                <a16:creationId xmlns:a16="http://schemas.microsoft.com/office/drawing/2014/main" id="{00C3F665-A678-68F8-124F-554511D0C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60575"/>
            <a:ext cx="1897063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b="1">
                <a:solidFill>
                  <a:schemeClr val="accent2"/>
                </a:solidFill>
                <a:latin typeface="Arial" panose="020B0604020202020204" pitchFamily="34" charset="0"/>
              </a:rPr>
              <a:t>Low: &lt; 10 J/d.cm</a:t>
            </a:r>
            <a:r>
              <a:rPr lang="en-US" altLang="nl-NL" sz="1600" b="1" baseline="30000">
                <a:solidFill>
                  <a:schemeClr val="accent2"/>
                </a:solidFill>
                <a:latin typeface="Arial" panose="020B0604020202020204" pitchFamily="34" charset="0"/>
              </a:rPr>
              <a:t>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600" b="1" baseline="30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chemeClr val="accent2"/>
                </a:solidFill>
                <a:latin typeface="Arial" panose="020B0604020202020204" pitchFamily="34" charset="0"/>
              </a:rPr>
              <a:t> 3 Eunectus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chemeClr val="accent2"/>
                </a:solidFill>
                <a:latin typeface="Arial" panose="020B0604020202020204" pitchFamily="34" charset="0"/>
              </a:rPr>
              <a:t> 4 Boa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chemeClr val="accent2"/>
                </a:solidFill>
                <a:latin typeface="Arial" panose="020B0604020202020204" pitchFamily="34" charset="0"/>
              </a:rPr>
              <a:t> 5 Andrias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chemeClr val="accent2"/>
                </a:solidFill>
                <a:latin typeface="Arial" panose="020B0604020202020204" pitchFamily="34" charset="0"/>
              </a:rPr>
              <a:t> 7 Callorhinus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chemeClr val="accent2"/>
                </a:solidFill>
                <a:latin typeface="Arial" panose="020B0604020202020204" pitchFamily="34" charset="0"/>
              </a:rPr>
              <a:t> 8 Esox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chemeClr val="accent2"/>
                </a:solidFill>
                <a:latin typeface="Arial" panose="020B0604020202020204" pitchFamily="34" charset="0"/>
              </a:rPr>
              <a:t>10 Acipenser</a:t>
            </a:r>
            <a:endParaRPr lang="nl-NL" altLang="nl-NL" sz="16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1686" name="Text Box 6">
            <a:extLst>
              <a:ext uri="{FF2B5EF4-FFF2-40B4-BE49-F238E27FC236}">
                <a16:creationId xmlns:a16="http://schemas.microsoft.com/office/drawing/2014/main" id="{7AB2A558-F8F8-04F0-E896-BF41852D7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060575"/>
            <a:ext cx="25082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b="1">
                <a:solidFill>
                  <a:srgbClr val="FF0000"/>
                </a:solidFill>
                <a:latin typeface="Arial" panose="020B0604020202020204" pitchFamily="34" charset="0"/>
              </a:rPr>
              <a:t>High: &gt; 1000 J/d.cm</a:t>
            </a:r>
            <a:r>
              <a:rPr lang="en-US" altLang="nl-NL" sz="1600" b="1" baseline="3000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6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FF0000"/>
                </a:solidFill>
                <a:latin typeface="Arial" panose="020B0604020202020204" pitchFamily="34" charset="0"/>
              </a:rPr>
              <a:t>1300 Oikopleura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FF0000"/>
                </a:solidFill>
                <a:latin typeface="Arial" panose="020B0604020202020204" pitchFamily="34" charset="0"/>
              </a:rPr>
              <a:t>1400 daphnids, copepods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FF0000"/>
                </a:solidFill>
                <a:latin typeface="Arial" panose="020B0604020202020204" pitchFamily="34" charset="0"/>
              </a:rPr>
              <a:t>1450 Caenorhaditis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FF0000"/>
                </a:solidFill>
                <a:latin typeface="Arial" panose="020B0604020202020204" pitchFamily="34" charset="0"/>
              </a:rPr>
              <a:t>2100 Bosmina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FF0000"/>
                </a:solidFill>
                <a:latin typeface="Arial" panose="020B0604020202020204" pitchFamily="34" charset="0"/>
              </a:rPr>
              <a:t>2300 Oikopleura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FF0000"/>
                </a:solidFill>
                <a:latin typeface="Arial" panose="020B0604020202020204" pitchFamily="34" charset="0"/>
              </a:rPr>
              <a:t>8100 Thalia</a:t>
            </a:r>
            <a:endParaRPr lang="nl-NL" altLang="nl-NL" sz="1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1687" name="Line 7">
            <a:extLst>
              <a:ext uri="{FF2B5EF4-FFF2-40B4-BE49-F238E27FC236}">
                <a16:creationId xmlns:a16="http://schemas.microsoft.com/office/drawing/2014/main" id="{4C30DFE4-EF84-5450-822E-DB71C703AB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463" y="2420938"/>
            <a:ext cx="3743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71688" name="Text Box 8">
            <a:extLst>
              <a:ext uri="{FF2B5EF4-FFF2-40B4-BE49-F238E27FC236}">
                <a16:creationId xmlns:a16="http://schemas.microsoft.com/office/drawing/2014/main" id="{DD934F2D-1ED7-39A9-7094-874761145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4292600"/>
            <a:ext cx="35306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b="1">
                <a:solidFill>
                  <a:srgbClr val="CC00CC"/>
                </a:solidFill>
                <a:latin typeface="Arial" panose="020B0604020202020204" pitchFamily="34" charset="0"/>
              </a:rPr>
              <a:t>Rather high: &gt; 200 , &lt; 1000 J/d.cm</a:t>
            </a:r>
            <a:r>
              <a:rPr lang="en-US" altLang="nl-NL" sz="1600" b="1" baseline="30000">
                <a:solidFill>
                  <a:srgbClr val="CC00CC"/>
                </a:solidFill>
                <a:latin typeface="Arial" panose="020B0604020202020204" pitchFamily="34" charset="0"/>
              </a:rPr>
              <a:t>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600">
              <a:solidFill>
                <a:srgbClr val="CC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CC00CC"/>
                </a:solidFill>
                <a:latin typeface="Arial" panose="020B0604020202020204" pitchFamily="34" charset="0"/>
              </a:rPr>
              <a:t>205  Crinia</a:t>
            </a:r>
          </a:p>
          <a:p>
            <a:pPr eaLnBrk="1" hangingPunct="1">
              <a:spcBef>
                <a:spcPct val="0"/>
              </a:spcBef>
              <a:buFontTx/>
              <a:buAutoNum type="arabicPlain" startAt="260"/>
            </a:pPr>
            <a:r>
              <a:rPr lang="en-US" altLang="nl-NL" sz="1600">
                <a:solidFill>
                  <a:srgbClr val="CC00CC"/>
                </a:solidFill>
                <a:latin typeface="Arial" panose="020B0604020202020204" pitchFamily="34" charset="0"/>
              </a:rPr>
              <a:t>Dendrobaena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CC00CC"/>
                </a:solidFill>
                <a:latin typeface="Arial" panose="020B0604020202020204" pitchFamily="34" charset="0"/>
              </a:rPr>
              <a:t>307  Lymnaea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CC00CC"/>
                </a:solidFill>
                <a:latin typeface="Arial" panose="020B0604020202020204" pitchFamily="34" charset="0"/>
              </a:rPr>
              <a:t>370  Crinia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CC00CC"/>
                </a:solidFill>
                <a:latin typeface="Arial" panose="020B0604020202020204" pitchFamily="34" charset="0"/>
              </a:rPr>
              <a:t>380  Leptodora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CC00CC"/>
                </a:solidFill>
                <a:latin typeface="Arial" panose="020B0604020202020204" pitchFamily="34" charset="0"/>
              </a:rPr>
              <a:t>480  Brachionus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CC00CC"/>
                </a:solidFill>
                <a:latin typeface="Arial" panose="020B0604020202020204" pitchFamily="34" charset="0"/>
              </a:rPr>
              <a:t>480  Macropus</a:t>
            </a:r>
            <a:endParaRPr lang="nl-NL" altLang="nl-NL" sz="1600">
              <a:solidFill>
                <a:srgbClr val="CC00CC"/>
              </a:solidFill>
              <a:latin typeface="Arial" panose="020B0604020202020204" pitchFamily="34" charset="0"/>
            </a:endParaRPr>
          </a:p>
        </p:txBody>
      </p:sp>
      <p:sp>
        <p:nvSpPr>
          <p:cNvPr id="71689" name="Text Box 9">
            <a:extLst>
              <a:ext uri="{FF2B5EF4-FFF2-40B4-BE49-F238E27FC236}">
                <a16:creationId xmlns:a16="http://schemas.microsoft.com/office/drawing/2014/main" id="{76BD4733-6572-D655-1377-7C66C2A19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4797425"/>
            <a:ext cx="1944687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CC00CC"/>
                </a:solidFill>
                <a:latin typeface="Arial" panose="020B0604020202020204" pitchFamily="34" charset="0"/>
              </a:rPr>
              <a:t>490 Geocrinia,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CC00CC"/>
                </a:solidFill>
                <a:latin typeface="Arial" panose="020B0604020202020204" pitchFamily="34" charset="0"/>
              </a:rPr>
              <a:t>490 Pseudophryne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CC00CC"/>
                </a:solidFill>
                <a:latin typeface="Arial" panose="020B0604020202020204" pitchFamily="34" charset="0"/>
              </a:rPr>
              <a:t>500 Danio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CC00CC"/>
                </a:solidFill>
                <a:latin typeface="Arial" panose="020B0604020202020204" pitchFamily="34" charset="0"/>
              </a:rPr>
              <a:t>560 Folsomia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CC00CC"/>
                </a:solidFill>
                <a:latin typeface="Arial" panose="020B0604020202020204" pitchFamily="34" charset="0"/>
              </a:rPr>
              <a:t>580 Asplanchna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CC00CC"/>
                </a:solidFill>
                <a:latin typeface="Arial" panose="020B0604020202020204" pitchFamily="34" charset="0"/>
              </a:rPr>
              <a:t>610 Gammarus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CC00CC"/>
                </a:solidFill>
                <a:latin typeface="Arial" panose="020B0604020202020204" pitchFamily="34" charset="0"/>
              </a:rPr>
              <a:t>890 Chydorus</a:t>
            </a:r>
            <a:endParaRPr lang="nl-NL" altLang="nl-NL" sz="1600">
              <a:solidFill>
                <a:srgbClr val="CC00CC"/>
              </a:solidFill>
              <a:latin typeface="Arial" panose="020B0604020202020204" pitchFamily="34" charset="0"/>
            </a:endParaRPr>
          </a:p>
        </p:txBody>
      </p:sp>
      <p:sp>
        <p:nvSpPr>
          <p:cNvPr id="71690" name="Line 10">
            <a:extLst>
              <a:ext uri="{FF2B5EF4-FFF2-40B4-BE49-F238E27FC236}">
                <a16:creationId xmlns:a16="http://schemas.microsoft.com/office/drawing/2014/main" id="{1231CBEB-A66E-2F4F-09F8-6E82EAD54B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7900" y="4652963"/>
            <a:ext cx="3384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  <p:pic>
        <p:nvPicPr>
          <p:cNvPr id="71691" name="Picture 11">
            <a:extLst>
              <a:ext uri="{FF2B5EF4-FFF2-40B4-BE49-F238E27FC236}">
                <a16:creationId xmlns:a16="http://schemas.microsoft.com/office/drawing/2014/main" id="{1ED6FBEB-2F1A-0E50-9B79-E8FE9B4C8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1" b="15646"/>
          <a:stretch>
            <a:fillRect/>
          </a:stretch>
        </p:blipFill>
        <p:spPr bwMode="auto">
          <a:xfrm>
            <a:off x="1116013" y="5518150"/>
            <a:ext cx="194310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92" name="Text Box 12">
            <a:extLst>
              <a:ext uri="{FF2B5EF4-FFF2-40B4-BE49-F238E27FC236}">
                <a16:creationId xmlns:a16="http://schemas.microsoft.com/office/drawing/2014/main" id="{88CF8E45-5F22-60CE-5749-765198BF9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6538913"/>
            <a:ext cx="596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200">
                <a:latin typeface="Arial" panose="020B0604020202020204" pitchFamily="34" charset="0"/>
              </a:rPr>
              <a:t>Thalia</a:t>
            </a:r>
            <a:endParaRPr lang="nl-NL" altLang="nl-NL" sz="1200">
              <a:latin typeface="Arial" panose="020B0604020202020204" pitchFamily="34" charset="0"/>
            </a:endParaRPr>
          </a:p>
        </p:txBody>
      </p:sp>
      <p:pic>
        <p:nvPicPr>
          <p:cNvPr id="71693" name="Picture 13" descr="tmp">
            <a:extLst>
              <a:ext uri="{FF2B5EF4-FFF2-40B4-BE49-F238E27FC236}">
                <a16:creationId xmlns:a16="http://schemas.microsoft.com/office/drawing/2014/main" id="{CD1A787E-105F-0970-B64B-653FA39D132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989138"/>
            <a:ext cx="8413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4" name="Picture 14" descr="tmp">
            <a:extLst>
              <a:ext uri="{FF2B5EF4-FFF2-40B4-BE49-F238E27FC236}">
                <a16:creationId xmlns:a16="http://schemas.microsoft.com/office/drawing/2014/main" id="{C82884ED-6996-EAA9-F889-A5A87B1A715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868863"/>
            <a:ext cx="215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Li_pM">
            <a:extLst>
              <a:ext uri="{FF2B5EF4-FFF2-40B4-BE49-F238E27FC236}">
                <a16:creationId xmlns:a16="http://schemas.microsoft.com/office/drawing/2014/main" id="{78D71882-A21D-83E9-D038-75DC4592B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444625"/>
            <a:ext cx="53435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3">
            <a:extLst>
              <a:ext uri="{FF2B5EF4-FFF2-40B4-BE49-F238E27FC236}">
                <a16:creationId xmlns:a16="http://schemas.microsoft.com/office/drawing/2014/main" id="{993AFE54-AB38-A7ED-ACD0-672AAEA5A6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8221" y="226331"/>
            <a:ext cx="4751614" cy="1325563"/>
          </a:xfrm>
        </p:spPr>
        <p:txBody>
          <a:bodyPr/>
          <a:lstStyle/>
          <a:p>
            <a:pPr eaLnBrk="1" hangingPunct="1"/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Waste to hurry</a:t>
            </a:r>
            <a:endParaRPr lang="nl-NL" altLang="nl-NL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2708" name="Text Box 4">
            <a:extLst>
              <a:ext uri="{FF2B5EF4-FFF2-40B4-BE49-F238E27FC236}">
                <a16:creationId xmlns:a16="http://schemas.microsoft.com/office/drawing/2014/main" id="{5793F30E-13D8-C280-5307-00BED23E9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1700213"/>
            <a:ext cx="384175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Exploiting blooming resources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requires blooming yourself</a:t>
            </a:r>
            <a:endParaRPr lang="en-US" alt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nl-NL" sz="2000">
                <a:latin typeface="Arial" panose="020B0604020202020204" pitchFamily="34" charset="0"/>
                <a:cs typeface="Arial" panose="020B0604020202020204" pitchFamily="34" charset="0"/>
              </a:rPr>
              <a:t> high numerical response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2000">
                <a:latin typeface="Arial" panose="020B0604020202020204" pitchFamily="34" charset="0"/>
              </a:rPr>
              <a:t> short life cycle</a:t>
            </a:r>
            <a:endParaRPr lang="en-US" alt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nl-NL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000">
                <a:latin typeface="Arial" panose="020B0604020202020204" pitchFamily="34" charset="0"/>
              </a:rPr>
              <a:t>small body size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2000">
                <a:latin typeface="Arial" panose="020B0604020202020204" pitchFamily="34" charset="0"/>
              </a:rPr>
              <a:t> fast reproduction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2000">
                <a:latin typeface="Arial" panose="020B0604020202020204" pitchFamily="34" charset="0"/>
                <a:cs typeface="Arial" panose="020B0604020202020204" pitchFamily="34" charset="0"/>
              </a:rPr>
              <a:t> fast growth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2000">
                <a:latin typeface="Arial" panose="020B0604020202020204" pitchFamily="34" charset="0"/>
                <a:cs typeface="Arial" panose="020B0604020202020204" pitchFamily="34" charset="0"/>
              </a:rPr>
              <a:t> high feeding rate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2000">
                <a:latin typeface="Arial" panose="020B0604020202020204" pitchFamily="34" charset="0"/>
                <a:cs typeface="Arial" panose="020B0604020202020204" pitchFamily="34" charset="0"/>
              </a:rPr>
              <a:t> resting stages between blooms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2000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</a:t>
            </a:r>
            <a:r>
              <a:rPr lang="en-US" altLang="nl-NL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-rule explains why</a:t>
            </a:r>
            <a:r>
              <a:rPr lang="en-US" altLang="nl-NL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000">
                <a:latin typeface="Arial" panose="020B0604020202020204" pitchFamily="34" charset="0"/>
                <a:cs typeface="Arial" panose="020B0604020202020204" pitchFamily="34" charset="0"/>
              </a:rPr>
              <a:t>    [p</a:t>
            </a:r>
            <a:r>
              <a:rPr lang="en-US" altLang="nl-NL" sz="2000" baseline="-2500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nl-NL" sz="2000">
                <a:latin typeface="Arial" panose="020B0604020202020204" pitchFamily="34" charset="0"/>
                <a:cs typeface="Arial" panose="020B0604020202020204" pitchFamily="34" charset="0"/>
              </a:rPr>
              <a:t>] needs to be high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000">
                <a:latin typeface="Arial" panose="020B0604020202020204" pitchFamily="34" charset="0"/>
                <a:cs typeface="Arial" panose="020B0604020202020204" pitchFamily="34" charset="0"/>
              </a:rPr>
              <a:t>Ecosystem significance: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000">
                <a:latin typeface="Arial" panose="020B0604020202020204" pitchFamily="34" charset="0"/>
                <a:cs typeface="Arial" panose="020B0604020202020204" pitchFamily="34" charset="0"/>
              </a:rPr>
              <a:t>flux through basis food pyramid</a:t>
            </a:r>
            <a:endParaRPr lang="el-GR" altLang="nl-N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709" name="Picture 5" descr="tmp">
            <a:extLst>
              <a:ext uri="{FF2B5EF4-FFF2-40B4-BE49-F238E27FC236}">
                <a16:creationId xmlns:a16="http://schemas.microsoft.com/office/drawing/2014/main" id="{F1E11DC1-A936-5F43-B0B5-5921DDDAE8D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445125"/>
            <a:ext cx="3078162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0" name="Picture 6" descr="tmp">
            <a:extLst>
              <a:ext uri="{FF2B5EF4-FFF2-40B4-BE49-F238E27FC236}">
                <a16:creationId xmlns:a16="http://schemas.microsoft.com/office/drawing/2014/main" id="{6E00FA00-6C38-E96C-F3EE-C63C6362364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949950"/>
            <a:ext cx="3024187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11" name="Text Box 7">
            <a:extLst>
              <a:ext uri="{FF2B5EF4-FFF2-40B4-BE49-F238E27FC236}">
                <a16:creationId xmlns:a16="http://schemas.microsoft.com/office/drawing/2014/main" id="{E1A1034B-CCF6-4A12-D14C-9363E929E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1158196"/>
            <a:ext cx="19573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Kooijman 2013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i="1" dirty="0">
                <a:latin typeface="Arial" panose="020B0604020202020204" pitchFamily="34" charset="0"/>
              </a:rPr>
              <a:t>Oikos</a:t>
            </a:r>
            <a:r>
              <a:rPr lang="en-US" altLang="nl-NL" sz="1600" dirty="0">
                <a:latin typeface="Arial" panose="020B0604020202020204" pitchFamily="34" charset="0"/>
              </a:rPr>
              <a:t> </a:t>
            </a:r>
            <a:r>
              <a:rPr lang="en-US" altLang="nl-NL" sz="1600" b="1" dirty="0">
                <a:latin typeface="Arial" panose="020B0604020202020204" pitchFamily="34" charset="0"/>
              </a:rPr>
              <a:t>122</a:t>
            </a:r>
            <a:r>
              <a:rPr lang="en-US" altLang="nl-NL" sz="1600" dirty="0">
                <a:latin typeface="Arial" panose="020B0604020202020204" pitchFamily="34" charset="0"/>
              </a:rPr>
              <a:t>: 348-357</a:t>
            </a:r>
            <a:endParaRPr lang="nl-NL" altLang="nl-NL" sz="1600" dirty="0">
              <a:latin typeface="Arial" panose="020B0604020202020204" pitchFamily="34" charset="0"/>
            </a:endParaRPr>
          </a:p>
        </p:txBody>
      </p:sp>
      <p:pic>
        <p:nvPicPr>
          <p:cNvPr id="72712" name="Picture 8" descr="tmp">
            <a:extLst>
              <a:ext uri="{FF2B5EF4-FFF2-40B4-BE49-F238E27FC236}">
                <a16:creationId xmlns:a16="http://schemas.microsoft.com/office/drawing/2014/main" id="{7D466C56-4CBD-E932-5997-9848EA0A095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186055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585D52-70BE-AFEE-B71A-CCE63C8066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14</a:t>
            </a:fld>
            <a:endParaRPr lang="hr-H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1A9C19-31E3-B596-E4DC-F2832A6F4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58" t="18908" r="30208" b="11849"/>
          <a:stretch/>
        </p:blipFill>
        <p:spPr>
          <a:xfrm>
            <a:off x="522515" y="4102552"/>
            <a:ext cx="1420586" cy="2077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7C79B0-2FB1-7313-6F6A-9F91F398D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146" y="1126669"/>
            <a:ext cx="3069775" cy="2302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EBB54F-136C-BDDE-9B90-F747E1EAE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8757" y="1145045"/>
            <a:ext cx="3012009" cy="22590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33F75C-C5F4-7DDC-C9F5-7DADD81BB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315" y="1159323"/>
            <a:ext cx="2949423" cy="2212067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8E2CB723-4EFE-9394-E80A-0F2477C26A1D}"/>
              </a:ext>
            </a:extLst>
          </p:cNvPr>
          <p:cNvSpPr txBox="1">
            <a:spLocks noChangeArrowheads="1"/>
          </p:cNvSpPr>
          <p:nvPr/>
        </p:nvSpPr>
        <p:spPr>
          <a:xfrm>
            <a:off x="2098221" y="226331"/>
            <a:ext cx="4751614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nl-NL" sz="4400" dirty="0">
                <a:solidFill>
                  <a:schemeClr val="accent2"/>
                </a:solidFill>
                <a:latin typeface="Arial" panose="020B0604020202020204" pitchFamily="34" charset="0"/>
              </a:rPr>
              <a:t>Waste to hurry</a:t>
            </a:r>
            <a:endParaRPr lang="nl-NL" altLang="nl-NL" sz="44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6A6021-8995-4FAD-F21B-49C6A43621B5}"/>
              </a:ext>
            </a:extLst>
          </p:cNvPr>
          <p:cNvSpPr txBox="1"/>
          <p:nvPr/>
        </p:nvSpPr>
        <p:spPr>
          <a:xfrm>
            <a:off x="502101" y="3764969"/>
            <a:ext cx="17267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200" dirty="0" err="1"/>
              <a:t>Cyprinodontiformes</a:t>
            </a:r>
            <a:endParaRPr lang="en-NL" sz="1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7E202D-9081-4259-8779-2B167DB3CC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340" y="3764969"/>
            <a:ext cx="3159581" cy="2363298"/>
          </a:xfrm>
          <a:prstGeom prst="rect">
            <a:avLst/>
          </a:prstGeom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EA7C647D-2A4C-B602-4FDB-47768D3FE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6191" y="6149586"/>
            <a:ext cx="334735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Valencia </a:t>
            </a:r>
            <a:r>
              <a:rPr kumimoji="0" lang="en-NL" altLang="en-NL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hispanica</a:t>
            </a:r>
            <a:r>
              <a:rPr kumimoji="0" lang="en-US" altLang="en-NL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, </a:t>
            </a:r>
            <a:r>
              <a:rPr lang="en-US" dirty="0"/>
              <a:t>Valencia </a:t>
            </a:r>
            <a:r>
              <a:rPr lang="en-US" dirty="0" err="1"/>
              <a:t>toothcarp</a:t>
            </a:r>
            <a:r>
              <a:rPr kumimoji="0" lang="en-NL" altLang="en-NL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NL" altLang="en-NL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17004B-88BA-A158-E58C-D5A035AB9550}"/>
              </a:ext>
            </a:extLst>
          </p:cNvPr>
          <p:cNvSpPr txBox="1"/>
          <p:nvPr/>
        </p:nvSpPr>
        <p:spPr>
          <a:xfrm>
            <a:off x="5845629" y="4041968"/>
            <a:ext cx="32079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increasing spec </a:t>
            </a:r>
            <a:r>
              <a:rPr lang="en-US" dirty="0" err="1"/>
              <a:t>som</a:t>
            </a:r>
            <a:r>
              <a:rPr lang="en-US" dirty="0"/>
              <a:t>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Life span decreases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 spec growth increases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Reprod</a:t>
            </a:r>
            <a:r>
              <a:rPr lang="en-US" dirty="0"/>
              <a:t> rate independent</a:t>
            </a:r>
            <a:endParaRPr lang="en-NL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AA2D61-7171-CEA3-34BC-A7DC06777171}"/>
              </a:ext>
            </a:extLst>
          </p:cNvPr>
          <p:cNvSpPr txBox="1"/>
          <p:nvPr/>
        </p:nvSpPr>
        <p:spPr>
          <a:xfrm>
            <a:off x="5905378" y="5934143"/>
            <a:ext cx="2255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Lika et al 2022</a:t>
            </a:r>
          </a:p>
          <a:p>
            <a:r>
              <a:rPr lang="en-US" i="1" dirty="0"/>
              <a:t>Cons </a:t>
            </a:r>
            <a:r>
              <a:rPr lang="en-US" i="1" dirty="0" err="1"/>
              <a:t>Physiol</a:t>
            </a:r>
            <a:r>
              <a:rPr lang="en-US" i="1" dirty="0"/>
              <a:t> </a:t>
            </a:r>
            <a:r>
              <a:rPr lang="en-US" b="1" dirty="0"/>
              <a:t>10</a:t>
            </a:r>
            <a:r>
              <a:rPr lang="en-US" dirty="0"/>
              <a:t>: coac030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39425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5097CB6-19CB-ABC1-60DB-5C4583717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992" y="302783"/>
            <a:ext cx="2585071" cy="719710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AEDE3B-FBC0-8603-214E-F6C85C6083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15</a:t>
            </a:fld>
            <a:endParaRPr lang="hr-H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E2F191-A465-BEF0-B7F1-6510A013C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58" y="963382"/>
            <a:ext cx="3810006" cy="2857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5BFFBF-6B4B-BFFD-6942-789B08FD5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787" y="1133813"/>
            <a:ext cx="3593650" cy="2695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56371E-1C87-3649-6C6C-C3DCCD2A8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658" y="3901335"/>
            <a:ext cx="3810006" cy="2857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E3A2E-FE88-955A-896D-709581C20E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9666" y="3901335"/>
            <a:ext cx="3516771" cy="2637578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148DA4DE-BA75-625D-6C14-6A600635227D}"/>
              </a:ext>
            </a:extLst>
          </p:cNvPr>
          <p:cNvSpPr txBox="1">
            <a:spLocks noChangeArrowheads="1"/>
          </p:cNvSpPr>
          <p:nvPr/>
        </p:nvSpPr>
        <p:spPr>
          <a:xfrm>
            <a:off x="594646" y="291030"/>
            <a:ext cx="6523264" cy="50090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nl-NL" sz="2000" dirty="0">
                <a:solidFill>
                  <a:schemeClr val="accent2"/>
                </a:solidFill>
                <a:latin typeface="Arial" panose="020B0604020202020204" pitchFamily="34" charset="0"/>
              </a:rPr>
              <a:t>Interaction: physical co-variation rules - waste to hurry</a:t>
            </a:r>
            <a:endParaRPr lang="nl-NL" altLang="nl-NL" sz="20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3E7D13-405E-6112-8E83-EF5EE088C84A}"/>
              </a:ext>
            </a:extLst>
          </p:cNvPr>
          <p:cNvSpPr txBox="1"/>
          <p:nvPr/>
        </p:nvSpPr>
        <p:spPr>
          <a:xfrm>
            <a:off x="869374" y="1191983"/>
            <a:ext cx="1292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Lika et al 2022</a:t>
            </a:r>
          </a:p>
          <a:p>
            <a:pPr algn="ctr"/>
            <a:r>
              <a:rPr lang="en-US" sz="1200" i="1" dirty="0"/>
              <a:t>Cons </a:t>
            </a:r>
            <a:r>
              <a:rPr lang="en-US" sz="1200" i="1" dirty="0" err="1"/>
              <a:t>Physiol</a:t>
            </a:r>
            <a:r>
              <a:rPr lang="en-US" sz="1200" dirty="0"/>
              <a:t> </a:t>
            </a:r>
            <a:r>
              <a:rPr lang="en-US" sz="1200" b="1" dirty="0"/>
              <a:t>10</a:t>
            </a:r>
            <a:endParaRPr lang="en-NL" sz="1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CF4595-71B1-A33E-D5D8-7AD683823EF7}"/>
              </a:ext>
            </a:extLst>
          </p:cNvPr>
          <p:cNvSpPr txBox="1"/>
          <p:nvPr/>
        </p:nvSpPr>
        <p:spPr>
          <a:xfrm>
            <a:off x="4065815" y="742949"/>
            <a:ext cx="1260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Actinopterygii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32601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67C2DBE0-FB86-05B8-B6D4-BBED0BA276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Supply</a:t>
            </a:r>
            <a:r>
              <a:rPr lang="en-US" altLang="nl-NL" i="1" dirty="0">
                <a:solidFill>
                  <a:schemeClr val="accent2"/>
                </a:solidFill>
                <a:latin typeface="Arial" panose="020B0604020202020204" pitchFamily="34" charset="0"/>
              </a:rPr>
              <a:t> ↔ </a:t>
            </a:r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demand spectrum </a:t>
            </a:r>
            <a:r>
              <a:rPr lang="en-US" altLang="nl-NL" sz="1800" dirty="0">
                <a:solidFill>
                  <a:schemeClr val="accent2"/>
                </a:solidFill>
                <a:latin typeface="Arial" panose="020B0604020202020204" pitchFamily="34" charset="0"/>
              </a:rPr>
              <a:t>1.2.5</a:t>
            </a:r>
            <a:endParaRPr lang="nl-NL" altLang="nl-NL" sz="18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87BD9F4-8B7F-0A3C-CA37-14B86163AAAC}"/>
                  </a:ext>
                </a:extLst>
              </p:cNvPr>
              <p:cNvSpPr txBox="1"/>
              <p:nvPr/>
            </p:nvSpPr>
            <p:spPr>
              <a:xfrm>
                <a:off x="1404259" y="1575710"/>
                <a:ext cx="6405921" cy="3000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Quantifier: supply stress s</a:t>
                </a:r>
                <a:r>
                  <a:rPr lang="en-US" sz="2000" baseline="-25000" dirty="0"/>
                  <a:t>s</a:t>
                </a: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b="0" i="1" baseline="3000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000" dirty="0"/>
              </a:p>
              <a:p>
                <a:r>
                  <a:rPr lang="en-US" sz="2000" dirty="0"/>
                  <a:t>Can take values on (0,4/27)</a:t>
                </a:r>
              </a:p>
              <a:p>
                <a:r>
                  <a:rPr lang="en-US" sz="2000" dirty="0"/>
                  <a:t>Demand stress = 4/27 – supply stress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Derivation: puberty must be reachable at constant food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Spin off from research on bijection data </a:t>
                </a:r>
                <a:r>
                  <a:rPr lang="en-US" sz="2000" i="1" dirty="0"/>
                  <a:t>vs</a:t>
                </a:r>
                <a:r>
                  <a:rPr lang="en-US" sz="2000" dirty="0"/>
                  <a:t> parameters</a:t>
                </a:r>
              </a:p>
              <a:p>
                <a:r>
                  <a:rPr lang="en-US" sz="2000" dirty="0"/>
                  <a:t>Boundaries of data and parameter space</a:t>
                </a:r>
              </a:p>
              <a:p>
                <a:r>
                  <a:rPr lang="en-US" sz="2000" dirty="0"/>
                  <a:t>Used in filtering par combinations during estimation</a:t>
                </a:r>
                <a:endParaRPr lang="en-NL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87BD9F4-8B7F-0A3C-CA37-14B86163A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259" y="1575710"/>
                <a:ext cx="6405921" cy="3000245"/>
              </a:xfrm>
              <a:prstGeom prst="rect">
                <a:avLst/>
              </a:prstGeom>
              <a:blipFill>
                <a:blip r:embed="rId3"/>
                <a:stretch>
                  <a:fillRect l="-951" t="-203" r="-190" b="-263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9">
            <a:extLst>
              <a:ext uri="{FF2B5EF4-FFF2-40B4-BE49-F238E27FC236}">
                <a16:creationId xmlns:a16="http://schemas.microsoft.com/office/drawing/2014/main" id="{E8176D26-5C7E-1623-0462-808858BA7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421" y="5269917"/>
            <a:ext cx="345639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400" dirty="0">
                <a:latin typeface="Arial" panose="020B0604020202020204" pitchFamily="34" charset="0"/>
              </a:rPr>
              <a:t>Lika et al 2014 </a:t>
            </a:r>
            <a:r>
              <a:rPr lang="en-US" altLang="nl-NL" sz="1400" i="1" dirty="0">
                <a:latin typeface="Arial" panose="020B0604020202020204" pitchFamily="34" charset="0"/>
              </a:rPr>
              <a:t>J. </a:t>
            </a:r>
            <a:r>
              <a:rPr lang="en-US" altLang="nl-NL" sz="1400" i="1" dirty="0" err="1">
                <a:latin typeface="Arial" panose="020B0604020202020204" pitchFamily="34" charset="0"/>
              </a:rPr>
              <a:t>Theor</a:t>
            </a:r>
            <a:r>
              <a:rPr lang="en-US" altLang="nl-NL" sz="1400" i="1" dirty="0">
                <a:latin typeface="Arial" panose="020B0604020202020204" pitchFamily="34" charset="0"/>
              </a:rPr>
              <a:t>. Biol. </a:t>
            </a:r>
            <a:r>
              <a:rPr lang="en-US" altLang="nl-NL" sz="1400" b="1" i="1" dirty="0">
                <a:latin typeface="Arial" panose="020B0604020202020204" pitchFamily="34" charset="0"/>
              </a:rPr>
              <a:t>354</a:t>
            </a:r>
            <a:r>
              <a:rPr lang="en-US" altLang="nl-NL" sz="1400" i="1" dirty="0">
                <a:latin typeface="Arial" panose="020B0604020202020204" pitchFamily="34" charset="0"/>
              </a:rPr>
              <a:t>: </a:t>
            </a:r>
            <a:r>
              <a:rPr lang="en-US" altLang="nl-NL" sz="1400" dirty="0">
                <a:latin typeface="Arial" panose="020B0604020202020204" pitchFamily="34" charset="0"/>
              </a:rPr>
              <a:t>35-47</a:t>
            </a:r>
            <a:r>
              <a:rPr lang="en-US" altLang="nl-NL" sz="1400" b="1" dirty="0">
                <a:latin typeface="Arial" panose="020B0604020202020204" pitchFamily="34" charset="0"/>
              </a:rPr>
              <a:t> </a:t>
            </a:r>
            <a:endParaRPr lang="en-GB" altLang="nl-NL" sz="1400" b="1" dirty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C8E13-8A37-B0C9-59B0-0BBCB3F88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028" y="4596148"/>
            <a:ext cx="3192236" cy="2100833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1FEA180C-9F91-FBAF-18DB-5275A9B76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668" y="6190606"/>
            <a:ext cx="45833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1400" dirty="0" err="1">
                <a:latin typeface="+mj-lt"/>
              </a:rPr>
              <a:t>Snakelocks</a:t>
            </a:r>
            <a:r>
              <a:rPr lang="en-US" sz="1400" dirty="0">
                <a:latin typeface="+mj-lt"/>
              </a:rPr>
              <a:t> anemone, </a:t>
            </a:r>
            <a:r>
              <a:rPr lang="en-US" altLang="nl-NL" sz="1400" i="1" dirty="0" err="1">
                <a:latin typeface="+mj-lt"/>
              </a:rPr>
              <a:t>Anemonia</a:t>
            </a:r>
            <a:r>
              <a:rPr lang="en-US" altLang="nl-NL" sz="1400" i="1" dirty="0">
                <a:latin typeface="+mj-lt"/>
              </a:rPr>
              <a:t> </a:t>
            </a:r>
            <a:r>
              <a:rPr lang="en-US" altLang="nl-NL" sz="1400" i="1" dirty="0" err="1">
                <a:latin typeface="+mj-lt"/>
              </a:rPr>
              <a:t>viridis</a:t>
            </a:r>
            <a:r>
              <a:rPr lang="en-US" altLang="nl-NL" sz="1400" i="1" dirty="0">
                <a:latin typeface="+mj-lt"/>
              </a:rPr>
              <a:t>.</a:t>
            </a:r>
            <a:r>
              <a:rPr lang="en-US" altLang="nl-NL" sz="1400" dirty="0">
                <a:latin typeface="+mj-lt"/>
              </a:rPr>
              <a:t> Bretagne 1981</a:t>
            </a:r>
            <a:endParaRPr lang="en-GB" altLang="nl-NL" sz="14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dirty="0">
                <a:latin typeface="+mj-lt"/>
              </a:rPr>
              <a:t>Can reversibly shrink to tiny size during starvation</a:t>
            </a:r>
            <a:endParaRPr lang="en-GB" altLang="nl-NL" sz="1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456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67C2DBE0-FB86-05B8-B6D4-BBED0BA276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6194" y="365126"/>
            <a:ext cx="5135336" cy="1325563"/>
          </a:xfrm>
        </p:spPr>
        <p:txBody>
          <a:bodyPr/>
          <a:lstStyle/>
          <a:p>
            <a:pPr eaLnBrk="1" hangingPunct="1"/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Supply</a:t>
            </a:r>
            <a:r>
              <a:rPr lang="en-US" altLang="nl-NL" i="1" dirty="0">
                <a:solidFill>
                  <a:schemeClr val="accent2"/>
                </a:solidFill>
                <a:latin typeface="Arial" panose="020B0604020202020204" pitchFamily="34" charset="0"/>
              </a:rPr>
              <a:t> ↔ </a:t>
            </a:r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demand</a:t>
            </a:r>
            <a:endParaRPr lang="nl-NL" altLang="nl-NL" sz="18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41987" name="Picture 3" descr="tmp">
            <a:extLst>
              <a:ext uri="{FF2B5EF4-FFF2-40B4-BE49-F238E27FC236}">
                <a16:creationId xmlns:a16="http://schemas.microsoft.com/office/drawing/2014/main" id="{1FE00F1A-1D77-8180-0CE1-A0A3D8F11E1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281238"/>
            <a:ext cx="6121400" cy="381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8" name="Text Box 4">
            <a:extLst>
              <a:ext uri="{FF2B5EF4-FFF2-40B4-BE49-F238E27FC236}">
                <a16:creationId xmlns:a16="http://schemas.microsoft.com/office/drawing/2014/main" id="{FBC490E0-2E54-EAF8-156D-4B22C9054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1531938"/>
            <a:ext cx="6643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>
                <a:latin typeface="Arial" panose="020B0604020202020204" pitchFamily="34" charset="0"/>
              </a:rPr>
              <a:t>controls of energetics: environmental </a:t>
            </a:r>
            <a:r>
              <a:rPr lang="en-US" altLang="nl-NL" sz="2400">
                <a:latin typeface="Arial" panose="020B0604020202020204" pitchFamily="34" charset="0"/>
                <a:cs typeface="Times New Roman" panose="02020603050405020304" pitchFamily="18" charset="0"/>
              </a:rPr>
              <a:t>→ internal</a:t>
            </a:r>
          </a:p>
        </p:txBody>
      </p:sp>
      <p:pic>
        <p:nvPicPr>
          <p:cNvPr id="41989" name="Picture 7" descr="tmp">
            <a:extLst>
              <a:ext uri="{FF2B5EF4-FFF2-40B4-BE49-F238E27FC236}">
                <a16:creationId xmlns:a16="http://schemas.microsoft.com/office/drawing/2014/main" id="{2F6F2D71-56DE-A8BA-053F-0D45C263D13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078538"/>
            <a:ext cx="6843713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Bas\Documents\lectures\kap_ss_fmin_17.png">
            <a:extLst>
              <a:ext uri="{FF2B5EF4-FFF2-40B4-BE49-F238E27FC236}">
                <a16:creationId xmlns:a16="http://schemas.microsoft.com/office/drawing/2014/main" id="{E1BBE62A-937B-6639-35F6-DCD90301B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82750"/>
            <a:ext cx="5500687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C:\Users\Bas\Documents\lectures\kap_ss_fmin_0.png">
            <a:extLst>
              <a:ext uri="{FF2B5EF4-FFF2-40B4-BE49-F238E27FC236}">
                <a16:creationId xmlns:a16="http://schemas.microsoft.com/office/drawing/2014/main" id="{BDE3343B-E2A5-8B66-8587-5E7330168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82750"/>
            <a:ext cx="5500687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C:\Users\Bas\Documents\lectures\kap_ss_fmin_1.png">
            <a:extLst>
              <a:ext uri="{FF2B5EF4-FFF2-40B4-BE49-F238E27FC236}">
                <a16:creationId xmlns:a16="http://schemas.microsoft.com/office/drawing/2014/main" id="{C1618ADB-230B-6C42-A542-87AB6310A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82750"/>
            <a:ext cx="5500687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C:\Users\Bas\Documents\lectures\kap_ss_fmin_2.png">
            <a:extLst>
              <a:ext uri="{FF2B5EF4-FFF2-40B4-BE49-F238E27FC236}">
                <a16:creationId xmlns:a16="http://schemas.microsoft.com/office/drawing/2014/main" id="{F95109C3-2EE6-1BA1-559D-56DAAF85C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82750"/>
            <a:ext cx="5500687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 descr="C:\Users\Bas\Documents\lectures\kap_ss_fmin_3.png">
            <a:extLst>
              <a:ext uri="{FF2B5EF4-FFF2-40B4-BE49-F238E27FC236}">
                <a16:creationId xmlns:a16="http://schemas.microsoft.com/office/drawing/2014/main" id="{A2984562-4C06-E920-14DC-4B32F47BF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82750"/>
            <a:ext cx="5500687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 descr="C:\Users\Bas\Documents\lectures\kap_ss_fmin_4.png">
            <a:extLst>
              <a:ext uri="{FF2B5EF4-FFF2-40B4-BE49-F238E27FC236}">
                <a16:creationId xmlns:a16="http://schemas.microsoft.com/office/drawing/2014/main" id="{6E91FA27-8870-3E79-64FE-122A70D25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82750"/>
            <a:ext cx="5500687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8" descr="C:\Users\Bas\Documents\lectures\kap_ss_fmin_5.png">
            <a:extLst>
              <a:ext uri="{FF2B5EF4-FFF2-40B4-BE49-F238E27FC236}">
                <a16:creationId xmlns:a16="http://schemas.microsoft.com/office/drawing/2014/main" id="{B0E271D3-5608-E121-8EC9-18AE2050D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82750"/>
            <a:ext cx="5500687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9" descr="C:\Users\Bas\Documents\lectures\kap_ss_fmin_6.png">
            <a:extLst>
              <a:ext uri="{FF2B5EF4-FFF2-40B4-BE49-F238E27FC236}">
                <a16:creationId xmlns:a16="http://schemas.microsoft.com/office/drawing/2014/main" id="{1B1601FE-43DB-7ADF-5778-8C3D47D6C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82750"/>
            <a:ext cx="5500687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0" descr="C:\Users\Bas\Documents\lectures\kap_ss_fmin_7.png">
            <a:extLst>
              <a:ext uri="{FF2B5EF4-FFF2-40B4-BE49-F238E27FC236}">
                <a16:creationId xmlns:a16="http://schemas.microsoft.com/office/drawing/2014/main" id="{5C214920-0015-FDE3-177D-5C8698600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82750"/>
            <a:ext cx="5500687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1" descr="C:\Users\Bas\Documents\lectures\kap_ss_fmin_8.png">
            <a:extLst>
              <a:ext uri="{FF2B5EF4-FFF2-40B4-BE49-F238E27FC236}">
                <a16:creationId xmlns:a16="http://schemas.microsoft.com/office/drawing/2014/main" id="{96B351AA-AA54-4A54-B0C1-537AFC433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82750"/>
            <a:ext cx="5500687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2" descr="C:\Users\Bas\Documents\lectures\kap_ss_fmin_9.png">
            <a:extLst>
              <a:ext uri="{FF2B5EF4-FFF2-40B4-BE49-F238E27FC236}">
                <a16:creationId xmlns:a16="http://schemas.microsoft.com/office/drawing/2014/main" id="{4BDE8E3E-3828-FCB2-9CB5-CB55379AC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82750"/>
            <a:ext cx="5500687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13" descr="C:\Users\Bas\Documents\lectures\kap_ss_fmin_10.png">
            <a:extLst>
              <a:ext uri="{FF2B5EF4-FFF2-40B4-BE49-F238E27FC236}">
                <a16:creationId xmlns:a16="http://schemas.microsoft.com/office/drawing/2014/main" id="{F73F0467-D238-9A15-B9C9-EBE0319A9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82750"/>
            <a:ext cx="5500687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14" descr="C:\Users\Bas\Documents\lectures\kap_ss_fmin_11.png">
            <a:extLst>
              <a:ext uri="{FF2B5EF4-FFF2-40B4-BE49-F238E27FC236}">
                <a16:creationId xmlns:a16="http://schemas.microsoft.com/office/drawing/2014/main" id="{6FA7CD13-390B-E11C-491B-B8764084F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82750"/>
            <a:ext cx="5500687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Picture 15" descr="C:\Users\Bas\Documents\lectures\kap_ss_fmin_12.png">
            <a:extLst>
              <a:ext uri="{FF2B5EF4-FFF2-40B4-BE49-F238E27FC236}">
                <a16:creationId xmlns:a16="http://schemas.microsoft.com/office/drawing/2014/main" id="{4D94BC99-0FC2-A37D-611F-1C49D63D1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82750"/>
            <a:ext cx="5500687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6" name="Picture 16" descr="C:\Users\Bas\Documents\lectures\kap_ss_fmin_13.png">
            <a:extLst>
              <a:ext uri="{FF2B5EF4-FFF2-40B4-BE49-F238E27FC236}">
                <a16:creationId xmlns:a16="http://schemas.microsoft.com/office/drawing/2014/main" id="{07178E29-7570-4C8D-6DE8-85B2378C5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82750"/>
            <a:ext cx="5500687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7" name="Picture 17" descr="C:\Users\Bas\Documents\lectures\kap_ss_fmin_14.png">
            <a:extLst>
              <a:ext uri="{FF2B5EF4-FFF2-40B4-BE49-F238E27FC236}">
                <a16:creationId xmlns:a16="http://schemas.microsoft.com/office/drawing/2014/main" id="{9990C171-0FB9-279F-3BF4-B5E2BF358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82750"/>
            <a:ext cx="5500687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8" name="Picture 18" descr="C:\Users\Bas\Documents\lectures\kap_ss_fmin_15.png">
            <a:extLst>
              <a:ext uri="{FF2B5EF4-FFF2-40B4-BE49-F238E27FC236}">
                <a16:creationId xmlns:a16="http://schemas.microsoft.com/office/drawing/2014/main" id="{90E210F2-7883-3433-7831-9EECB178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82750"/>
            <a:ext cx="5500687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9" name="Picture 19" descr="C:\Users\Bas\Documents\lectures\kap_ss_fmin_16.png">
            <a:extLst>
              <a:ext uri="{FF2B5EF4-FFF2-40B4-BE49-F238E27FC236}">
                <a16:creationId xmlns:a16="http://schemas.microsoft.com/office/drawing/2014/main" id="{AD5C3FAD-658F-3E1F-45C8-1C97C2813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82750"/>
            <a:ext cx="5500687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8" name="Title 1">
            <a:extLst>
              <a:ext uri="{FF2B5EF4-FFF2-40B4-BE49-F238E27FC236}">
                <a16:creationId xmlns:a16="http://schemas.microsoft.com/office/drawing/2014/main" id="{691075F0-2AC5-8355-4D2B-3278DBD11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072" y="115888"/>
            <a:ext cx="3780064" cy="1143000"/>
          </a:xfrm>
        </p:spPr>
        <p:txBody>
          <a:bodyPr/>
          <a:lstStyle/>
          <a:p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Supply stress</a:t>
            </a:r>
            <a:endParaRPr lang="nl-NL" altLang="nl-NL" dirty="0"/>
          </a:p>
        </p:txBody>
      </p:sp>
      <p:sp>
        <p:nvSpPr>
          <p:cNvPr id="17429" name="TextBox 3">
            <a:extLst>
              <a:ext uri="{FF2B5EF4-FFF2-40B4-BE49-F238E27FC236}">
                <a16:creationId xmlns:a16="http://schemas.microsoft.com/office/drawing/2014/main" id="{5F7C0FF5-E1E0-E25D-A547-DEBA5CC6F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6167438"/>
            <a:ext cx="6657976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latin typeface="Arial" panose="020B0604020202020204" pitchFamily="34" charset="0"/>
              </a:rPr>
              <a:t>The small deviations from the surface </a:t>
            </a:r>
            <a:r>
              <a:rPr lang="da-DK" altLang="nl-NL" sz="1800">
                <a:latin typeface="Arial" panose="020B0604020202020204" pitchFamily="34" charset="0"/>
              </a:rPr>
              <a:t>s</a:t>
            </a:r>
            <a:r>
              <a:rPr lang="da-DK" altLang="nl-NL" sz="1800" baseline="-25000">
                <a:latin typeface="Arial" panose="020B0604020202020204" pitchFamily="34" charset="0"/>
              </a:rPr>
              <a:t>s</a:t>
            </a:r>
            <a:r>
              <a:rPr lang="da-DK" altLang="nl-NL" sz="1800">
                <a:latin typeface="Arial" panose="020B0604020202020204" pitchFamily="34" charset="0"/>
              </a:rPr>
              <a:t> (κ,e</a:t>
            </a:r>
            <a:r>
              <a:rPr lang="da-DK" altLang="nl-NL" sz="1800" baseline="-25000">
                <a:latin typeface="Arial" panose="020B0604020202020204" pitchFamily="34" charset="0"/>
              </a:rPr>
              <a:t>p</a:t>
            </a:r>
            <a:r>
              <a:rPr lang="da-DK" altLang="nl-NL" sz="1800" baseline="30000">
                <a:latin typeface="Arial" panose="020B0604020202020204" pitchFamily="34" charset="0"/>
              </a:rPr>
              <a:t>min</a:t>
            </a:r>
            <a:r>
              <a:rPr lang="da-DK" altLang="nl-NL" sz="1800">
                <a:latin typeface="Arial" panose="020B0604020202020204" pitchFamily="34" charset="0"/>
              </a:rPr>
              <a:t>) = e</a:t>
            </a:r>
            <a:r>
              <a:rPr lang="da-DK" altLang="nl-NL" sz="1800" baseline="-25000">
                <a:latin typeface="Arial" panose="020B0604020202020204" pitchFamily="34" charset="0"/>
              </a:rPr>
              <a:t>p</a:t>
            </a:r>
            <a:r>
              <a:rPr lang="da-DK" altLang="nl-NL" sz="1800" baseline="30000">
                <a:latin typeface="Arial" panose="020B0604020202020204" pitchFamily="34" charset="0"/>
              </a:rPr>
              <a:t>3</a:t>
            </a:r>
            <a:r>
              <a:rPr lang="da-DK" altLang="nl-NL" sz="1800">
                <a:latin typeface="Arial" panose="020B0604020202020204" pitchFamily="34" charset="0"/>
              </a:rPr>
              <a:t> κ</a:t>
            </a:r>
            <a:r>
              <a:rPr lang="da-DK" altLang="nl-NL" sz="1800" baseline="30000">
                <a:latin typeface="Arial" panose="020B0604020202020204" pitchFamily="34" charset="0"/>
              </a:rPr>
              <a:t>2</a:t>
            </a:r>
            <a:r>
              <a:rPr lang="da-DK" altLang="nl-NL" sz="1800">
                <a:latin typeface="Arial" panose="020B0604020202020204" pitchFamily="34" charset="0"/>
              </a:rPr>
              <a:t> (1−κ)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nl-NL" sz="1800">
                <a:latin typeface="Arial" panose="020B0604020202020204" pitchFamily="34" charset="0"/>
              </a:rPr>
              <a:t>are caused by acceleration s</a:t>
            </a:r>
            <a:r>
              <a:rPr lang="da-DK" altLang="nl-NL" sz="1800" baseline="-25000">
                <a:latin typeface="Arial" panose="020B0604020202020204" pitchFamily="34" charset="0"/>
              </a:rPr>
              <a:t>M</a:t>
            </a:r>
            <a:r>
              <a:rPr lang="da-DK" altLang="nl-NL" sz="1800">
                <a:latin typeface="Arial" panose="020B0604020202020204" pitchFamily="34" charset="0"/>
              </a:rPr>
              <a:t> depending on food level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pic>
        <p:nvPicPr>
          <p:cNvPr id="17430" name="Picture 9" descr="C:\Users\Bas\Documents\DEB2019\legend_kap_ss_ep.png">
            <a:extLst>
              <a:ext uri="{FF2B5EF4-FFF2-40B4-BE49-F238E27FC236}">
                <a16:creationId xmlns:a16="http://schemas.microsoft.com/office/drawing/2014/main" id="{C54294BD-4520-7D92-7867-80864D18E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2085975"/>
            <a:ext cx="2487612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1" name="TextBox 4">
            <a:extLst>
              <a:ext uri="{FF2B5EF4-FFF2-40B4-BE49-F238E27FC236}">
                <a16:creationId xmlns:a16="http://schemas.microsoft.com/office/drawing/2014/main" id="{126755AA-732A-08C4-25B5-F6CCF2979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617" y="1128713"/>
            <a:ext cx="2076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 dirty="0" err="1">
                <a:latin typeface="Arial" panose="020B0604020202020204" pitchFamily="34" charset="0"/>
              </a:rPr>
              <a:t>AmPtool</a:t>
            </a:r>
            <a:r>
              <a:rPr lang="nl-NL" altLang="nl-NL" sz="1400" dirty="0">
                <a:latin typeface="Arial" panose="020B0604020202020204" pitchFamily="34" charset="0"/>
              </a:rPr>
              <a:t>/</a:t>
            </a:r>
            <a:r>
              <a:rPr lang="nl-NL" altLang="nl-NL" sz="1400" dirty="0" err="1">
                <a:latin typeface="Arial" panose="020B0604020202020204" pitchFamily="34" charset="0"/>
              </a:rPr>
              <a:t>mydata_shstat</a:t>
            </a:r>
            <a:endParaRPr lang="nl-NL" altLang="nl-NL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 dirty="0" err="1">
                <a:latin typeface="Arial" panose="020B0604020202020204" pitchFamily="34" charset="0"/>
              </a:rPr>
              <a:t>example</a:t>
            </a:r>
            <a:r>
              <a:rPr lang="nl-NL" altLang="nl-NL" sz="1400" dirty="0">
                <a:latin typeface="Arial" panose="020B0604020202020204" pitchFamily="34" charset="0"/>
              </a:rPr>
              <a:t> 4,      n = 2026</a:t>
            </a:r>
          </a:p>
        </p:txBody>
      </p:sp>
      <p:pic>
        <p:nvPicPr>
          <p:cNvPr id="17432" name="Picture 6">
            <a:extLst>
              <a:ext uri="{FF2B5EF4-FFF2-40B4-BE49-F238E27FC236}">
                <a16:creationId xmlns:a16="http://schemas.microsoft.com/office/drawing/2014/main" id="{EE584F89-10E5-71B4-0440-33BABCFE8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1196975"/>
            <a:ext cx="2105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3" name="Picture 20">
            <a:extLst>
              <a:ext uri="{FF2B5EF4-FFF2-40B4-BE49-F238E27FC236}">
                <a16:creationId xmlns:a16="http://schemas.microsoft.com/office/drawing/2014/main" id="{EB570B61-0E23-A091-F6C4-48270B223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011238"/>
            <a:ext cx="2728912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AE24BCDF-6800-6E21-05CC-F9934255B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045" y="1050927"/>
            <a:ext cx="130676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400" dirty="0"/>
              <a:t>Lika et al 2014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 i="1" dirty="0"/>
              <a:t>J. </a:t>
            </a:r>
            <a:r>
              <a:rPr lang="nl-NL" altLang="nl-NL" sz="1400" i="1" dirty="0" err="1"/>
              <a:t>Theor</a:t>
            </a:r>
            <a:r>
              <a:rPr lang="nl-NL" altLang="nl-NL" sz="1400" i="1" dirty="0"/>
              <a:t>. </a:t>
            </a:r>
            <a:r>
              <a:rPr lang="nl-NL" altLang="nl-NL" sz="1400" i="1" dirty="0" err="1"/>
              <a:t>Biol</a:t>
            </a:r>
            <a:r>
              <a:rPr lang="nl-NL" altLang="nl-NL" sz="1400" i="1" dirty="0"/>
              <a:t>.</a:t>
            </a:r>
            <a:r>
              <a:rPr lang="nl-NL" altLang="nl-NL" sz="1400" dirty="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 b="1" dirty="0"/>
              <a:t>354</a:t>
            </a:r>
            <a:r>
              <a:rPr lang="nl-NL" altLang="nl-NL" sz="1400" dirty="0"/>
              <a:t>:35-47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F1637C-6D53-6BB6-464A-172CBE30A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39" y="1567543"/>
            <a:ext cx="3355821" cy="2516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E3CEA3-1E58-E296-3152-F90E31F08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2" y="365126"/>
            <a:ext cx="3780064" cy="1325563"/>
          </a:xfrm>
        </p:spPr>
        <p:txBody>
          <a:bodyPr/>
          <a:lstStyle/>
          <a:p>
            <a:r>
              <a:rPr lang="en-US" dirty="0"/>
              <a:t>Ratios of fluxes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9CCCC-4095-6AAB-2E41-217B121BDC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19</a:t>
            </a:fld>
            <a:endParaRPr lang="hr-H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7D1433-2225-441E-8334-31462D0C2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854"/>
          <a:stretch/>
        </p:blipFill>
        <p:spPr>
          <a:xfrm>
            <a:off x="-52196" y="4602411"/>
            <a:ext cx="2228436" cy="19393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06BDA5-4EDC-FA23-6EA4-C0D8CFD5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165"/>
          <a:stretch/>
        </p:blipFill>
        <p:spPr>
          <a:xfrm>
            <a:off x="4335650" y="4628516"/>
            <a:ext cx="2331854" cy="19679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5E39E8-AC86-EB3B-3A58-56D8C3A5A9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4751" r="12420"/>
          <a:stretch/>
        </p:blipFill>
        <p:spPr>
          <a:xfrm>
            <a:off x="6677382" y="4673592"/>
            <a:ext cx="2394584" cy="19228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E1E022-3390-FA1A-2E9B-BDD4E8AF15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288"/>
          <a:stretch/>
        </p:blipFill>
        <p:spPr>
          <a:xfrm>
            <a:off x="2123666" y="4634457"/>
            <a:ext cx="2277728" cy="1903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3E131C-05EB-E5D6-C88E-76511EFDA1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2065" y="1504088"/>
            <a:ext cx="3449608" cy="25862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5203423-4B7F-A48E-8FA4-913BD32A6B11}"/>
              </a:ext>
            </a:extLst>
          </p:cNvPr>
          <p:cNvSpPr txBox="1"/>
          <p:nvPr/>
        </p:nvSpPr>
        <p:spPr>
          <a:xfrm>
            <a:off x="3094266" y="4035425"/>
            <a:ext cx="291458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Lika et al 2019 </a:t>
            </a:r>
            <a:r>
              <a:rPr lang="en-US" sz="1100" i="1" dirty="0"/>
              <a:t>J Sea Res </a:t>
            </a:r>
            <a:r>
              <a:rPr lang="en-US" sz="1100" b="1" dirty="0"/>
              <a:t>143</a:t>
            </a:r>
            <a:r>
              <a:rPr lang="en-US" sz="1100" dirty="0"/>
              <a:t>: 8-17</a:t>
            </a:r>
          </a:p>
          <a:p>
            <a:r>
              <a:rPr lang="en-US" sz="1100" dirty="0"/>
              <a:t>Kooijman &amp; Lika 2014 </a:t>
            </a:r>
            <a:r>
              <a:rPr lang="en-US" sz="1100" i="1" dirty="0"/>
              <a:t>Biol Rev </a:t>
            </a:r>
            <a:r>
              <a:rPr lang="en-US" sz="1100" b="1" dirty="0"/>
              <a:t>89</a:t>
            </a:r>
            <a:r>
              <a:rPr lang="en-US" sz="1100" dirty="0"/>
              <a:t>: 849-859</a:t>
            </a:r>
          </a:p>
          <a:p>
            <a:r>
              <a:rPr lang="en-US" sz="1100" dirty="0"/>
              <a:t>Lika et al 2014 </a:t>
            </a:r>
            <a:r>
              <a:rPr lang="en-US" sz="1100" i="1" dirty="0"/>
              <a:t>J </a:t>
            </a:r>
            <a:r>
              <a:rPr lang="en-US" sz="1100" i="1" dirty="0" err="1"/>
              <a:t>Theor</a:t>
            </a:r>
            <a:r>
              <a:rPr lang="en-US" sz="1100" i="1" dirty="0"/>
              <a:t> Biol </a:t>
            </a:r>
            <a:r>
              <a:rPr lang="en-US" sz="1100" b="1" dirty="0"/>
              <a:t>354</a:t>
            </a:r>
            <a:r>
              <a:rPr lang="en-US" sz="1100" dirty="0"/>
              <a:t>: 35-47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AD89C0-177B-46AF-231E-B1E4AD5B0B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0808" y="1690149"/>
            <a:ext cx="2816182" cy="222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90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B8221-6FE8-66DD-18E6-31551180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642" y="1001940"/>
            <a:ext cx="5045529" cy="1325563"/>
          </a:xfrm>
        </p:spPr>
        <p:txBody>
          <a:bodyPr/>
          <a:lstStyle/>
          <a:p>
            <a:pPr algn="ctr"/>
            <a:r>
              <a:rPr lang="en-US" dirty="0"/>
              <a:t>Recognized patterns</a:t>
            </a:r>
            <a:br>
              <a:rPr lang="en-US" dirty="0"/>
            </a:br>
            <a:r>
              <a:rPr lang="en-US" dirty="0"/>
              <a:t>in DEB par values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491FE-E34E-0131-47DA-01729C509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5373" y="2641828"/>
            <a:ext cx="5045529" cy="2942544"/>
          </a:xfrm>
        </p:spPr>
        <p:txBody>
          <a:bodyPr/>
          <a:lstStyle/>
          <a:p>
            <a:r>
              <a:rPr lang="en-US" dirty="0"/>
              <a:t>Metabolic acceleration</a:t>
            </a:r>
          </a:p>
          <a:p>
            <a:r>
              <a:rPr lang="en-US" dirty="0"/>
              <a:t>Physical co-variation rules</a:t>
            </a:r>
          </a:p>
          <a:p>
            <a:r>
              <a:rPr lang="en-US" dirty="0"/>
              <a:t>Waste to hurry</a:t>
            </a:r>
          </a:p>
          <a:p>
            <a:r>
              <a:rPr lang="en-US" dirty="0"/>
              <a:t>Supply-demand spectra</a:t>
            </a:r>
          </a:p>
          <a:p>
            <a:r>
              <a:rPr lang="en-US" dirty="0"/>
              <a:t>Altricial-precocial spectra</a:t>
            </a: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1ABD6B-529F-F384-4EDD-D4852D45833A}"/>
              </a:ext>
            </a:extLst>
          </p:cNvPr>
          <p:cNvSpPr txBox="1"/>
          <p:nvPr/>
        </p:nvSpPr>
        <p:spPr>
          <a:xfrm>
            <a:off x="5962947" y="5912509"/>
            <a:ext cx="28841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Page </a:t>
            </a:r>
            <a:r>
              <a:rPr lang="en-US" dirty="0" err="1"/>
              <a:t>DEBpapers</a:t>
            </a:r>
            <a:r>
              <a:rPr lang="en-US" dirty="0"/>
              <a:t> on the </a:t>
            </a:r>
            <a:r>
              <a:rPr lang="en-US" dirty="0" err="1"/>
              <a:t>AmP</a:t>
            </a:r>
            <a:r>
              <a:rPr lang="en-US" dirty="0"/>
              <a:t> site</a:t>
            </a:r>
          </a:p>
          <a:p>
            <a:pPr algn="ctr"/>
            <a:r>
              <a:rPr lang="en-US" dirty="0"/>
              <a:t>has a section on pattern papers</a:t>
            </a:r>
          </a:p>
          <a:p>
            <a:pPr algn="ctr"/>
            <a:r>
              <a:rPr lang="en-US" dirty="0" err="1"/>
              <a:t>Github</a:t>
            </a:r>
            <a:r>
              <a:rPr lang="en-US" dirty="0"/>
              <a:t> has SI for recent versions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90493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8F918A9-F93F-8907-8ACD-FAE9CF6EFB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8666" y="242208"/>
            <a:ext cx="6697662" cy="1143000"/>
          </a:xfrm>
        </p:spPr>
        <p:txBody>
          <a:bodyPr>
            <a:normAutofit fontScale="90000"/>
          </a:bodyPr>
          <a:lstStyle/>
          <a:p>
            <a:r>
              <a:rPr lang="en-US" altLang="nl-NL" sz="4000" dirty="0">
                <a:solidFill>
                  <a:schemeClr val="accent2"/>
                </a:solidFill>
                <a:latin typeface="Arial" panose="020B0604020202020204" pitchFamily="34" charset="0"/>
              </a:rPr>
              <a:t>Altricial</a:t>
            </a:r>
            <a:r>
              <a:rPr lang="en-US" altLang="nl-NL" sz="4000" i="1" dirty="0">
                <a:solidFill>
                  <a:schemeClr val="accent2"/>
                </a:solidFill>
                <a:latin typeface="Arial" panose="020B0604020202020204" pitchFamily="34" charset="0"/>
              </a:rPr>
              <a:t> ↔ </a:t>
            </a:r>
            <a:r>
              <a:rPr lang="en-US" altLang="nl-NL" sz="4000" dirty="0">
                <a:solidFill>
                  <a:schemeClr val="accent2"/>
                </a:solidFill>
                <a:latin typeface="Arial" panose="020B0604020202020204" pitchFamily="34" charset="0"/>
              </a:rPr>
              <a:t>Precocial spectrum</a:t>
            </a:r>
            <a:endParaRPr lang="nl-NL" altLang="nl-NL" sz="40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TextBox 1">
            <a:extLst>
              <a:ext uri="{FF2B5EF4-FFF2-40B4-BE49-F238E27FC236}">
                <a16:creationId xmlns:a16="http://schemas.microsoft.com/office/drawing/2014/main" id="{19695E68-B03A-7CF7-9A84-60E055B09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967" y="1541010"/>
            <a:ext cx="6253635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 dirty="0">
                <a:latin typeface="+mj-lt"/>
                <a:cs typeface="Arial" panose="020B0604020202020204" pitchFamily="34" charset="0"/>
              </a:rPr>
              <a:t>Definition: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birth</a:t>
            </a:r>
            <a:r>
              <a:rPr lang="nl-NL" altLang="nl-NL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early</a:t>
            </a:r>
            <a:r>
              <a:rPr lang="nl-NL" altLang="nl-NL" sz="2000" dirty="0">
                <a:latin typeface="+mj-lt"/>
                <a:cs typeface="Arial" panose="020B0604020202020204" pitchFamily="34" charset="0"/>
              </a:rPr>
              <a:t>-late in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maturation</a:t>
            </a:r>
            <a:endParaRPr lang="nl-NL" altLang="nl-NL" sz="2000" dirty="0">
              <a:latin typeface="+mj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 dirty="0">
                <a:latin typeface="+mj-lt"/>
                <a:cs typeface="Arial" panose="020B0604020202020204" pitchFamily="34" charset="0"/>
              </a:rPr>
              <a:t>DEB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quantification</a:t>
            </a:r>
            <a:endParaRPr lang="nl-NL" altLang="nl-NL" sz="2000" baseline="30000" dirty="0">
              <a:latin typeface="+mj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000" dirty="0">
              <a:latin typeface="+mj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 dirty="0">
                <a:latin typeface="+mj-lt"/>
                <a:cs typeface="Arial" panose="020B0604020202020204" pitchFamily="34" charset="0"/>
              </a:rPr>
              <a:t>In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literature</a:t>
            </a:r>
            <a:r>
              <a:rPr lang="nl-NL" altLang="nl-NL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applied</a:t>
            </a:r>
            <a:r>
              <a:rPr lang="nl-NL" altLang="nl-NL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to</a:t>
            </a:r>
            <a:r>
              <a:rPr lang="nl-NL" altLang="nl-NL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birds</a:t>
            </a:r>
            <a:r>
              <a:rPr lang="nl-NL" altLang="nl-NL" sz="2000" dirty="0">
                <a:latin typeface="+mj-lt"/>
                <a:cs typeface="Arial" panose="020B0604020202020204" pitchFamily="34" charset="0"/>
              </a:rPr>
              <a:t> &amp;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mammals</a:t>
            </a:r>
            <a:endParaRPr lang="nl-NL" altLang="nl-NL" sz="2000" dirty="0">
              <a:latin typeface="+mj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Birds</a:t>
            </a:r>
            <a:r>
              <a:rPr lang="nl-NL" altLang="nl-NL" sz="2000" dirty="0">
                <a:latin typeface="+mj-lt"/>
                <a:cs typeface="Arial" panose="020B0604020202020204" pitchFamily="34" charset="0"/>
              </a:rPr>
              <a:t>:       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precocial</a:t>
            </a:r>
            <a:r>
              <a:rPr lang="nl-NL" altLang="nl-NL" sz="2000" dirty="0">
                <a:latin typeface="+mj-lt"/>
                <a:cs typeface="Arial" panose="020B0604020202020204" pitchFamily="34" charset="0"/>
              </a:rPr>
              <a:t> →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altricial</a:t>
            </a:r>
            <a:endParaRPr lang="nl-NL" altLang="nl-NL" sz="2000" dirty="0">
              <a:latin typeface="+mj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Mammals</a:t>
            </a:r>
            <a:r>
              <a:rPr lang="nl-NL" altLang="nl-NL" sz="2000" dirty="0">
                <a:latin typeface="+mj-lt"/>
                <a:cs typeface="Arial" panose="020B0604020202020204" pitchFamily="34" charset="0"/>
              </a:rPr>
              <a:t>: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altricial</a:t>
            </a:r>
            <a:r>
              <a:rPr lang="nl-NL" altLang="nl-NL" sz="2000" dirty="0">
                <a:latin typeface="+mj-lt"/>
                <a:cs typeface="Arial" panose="020B0604020202020204" pitchFamily="34" charset="0"/>
              </a:rPr>
              <a:t> →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precocial</a:t>
            </a:r>
            <a:endParaRPr lang="nl-NL" altLang="nl-NL" sz="2000" dirty="0">
              <a:latin typeface="+mj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000" dirty="0">
              <a:latin typeface="+mj-lt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000" dirty="0">
                <a:latin typeface="+mj-lt"/>
              </a:rPr>
              <a:t>Significance: budget dictates reproduction investment</a:t>
            </a:r>
          </a:p>
          <a:p>
            <a:pPr marL="50800" indent="0">
              <a:buNone/>
            </a:pPr>
            <a:r>
              <a:rPr lang="en-US" sz="2000" dirty="0">
                <a:latin typeface="+mj-lt"/>
              </a:rPr>
              <a:t>       Evolutionary choice: </a:t>
            </a:r>
          </a:p>
          <a:p>
            <a:pPr marL="50800" indent="0">
              <a:buNone/>
            </a:pPr>
            <a:r>
              <a:rPr lang="en-US" sz="2000" dirty="0">
                <a:latin typeface="+mj-lt"/>
              </a:rPr>
              <a:t>       a few large bodied neonates or many small ones</a:t>
            </a:r>
          </a:p>
        </p:txBody>
      </p:sp>
      <p:sp>
        <p:nvSpPr>
          <p:cNvPr id="18436" name="TextBox 1">
            <a:extLst>
              <a:ext uri="{FF2B5EF4-FFF2-40B4-BE49-F238E27FC236}">
                <a16:creationId xmlns:a16="http://schemas.microsoft.com/office/drawing/2014/main" id="{1F45F4D5-3496-B1D6-189A-987F67FA7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6075363"/>
            <a:ext cx="2016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>
                <a:latin typeface="Arial" panose="020B0604020202020204" pitchFamily="34" charset="0"/>
                <a:cs typeface="Arial" panose="020B0604020202020204" pitchFamily="34" charset="0"/>
              </a:rPr>
              <a:t>Augustine et al 2019,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 i="1">
                <a:latin typeface="Arial" panose="020B0604020202020204" pitchFamily="34" charset="0"/>
                <a:cs typeface="Arial" panose="020B0604020202020204" pitchFamily="34" charset="0"/>
              </a:rPr>
              <a:t>J. Sea Res. </a:t>
            </a:r>
            <a:r>
              <a:rPr lang="nl-NL" altLang="nl-NL" sz="1400" b="1">
                <a:latin typeface="Arial" panose="020B0604020202020204" pitchFamily="34" charset="0"/>
                <a:cs typeface="Arial" panose="020B0604020202020204" pitchFamily="34" charset="0"/>
              </a:rPr>
              <a:t>143</a:t>
            </a:r>
            <a:r>
              <a:rPr lang="nl-NL" altLang="nl-NL" sz="1400">
                <a:latin typeface="Arial" panose="020B0604020202020204" pitchFamily="34" charset="0"/>
                <a:cs typeface="Arial" panose="020B0604020202020204" pitchFamily="34" charset="0"/>
              </a:rPr>
              <a:t>:27-34 </a:t>
            </a:r>
          </a:p>
        </p:txBody>
      </p:sp>
      <p:pic>
        <p:nvPicPr>
          <p:cNvPr id="18437" name="Picture 5">
            <a:extLst>
              <a:ext uri="{FF2B5EF4-FFF2-40B4-BE49-F238E27FC236}">
                <a16:creationId xmlns:a16="http://schemas.microsoft.com/office/drawing/2014/main" id="{8E3A1D22-0511-7DE1-D9A7-577AD73C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157788"/>
            <a:ext cx="2879725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EC2A6615-CA89-547D-BF6A-BBB6FB9E7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587" y="1914617"/>
            <a:ext cx="1573439" cy="38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8792F65-2959-C4F4-3B38-90495B1F61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4518" y="89808"/>
            <a:ext cx="5674400" cy="1319893"/>
          </a:xfrm>
        </p:spPr>
        <p:txBody>
          <a:bodyPr/>
          <a:lstStyle/>
          <a:p>
            <a:r>
              <a:rPr lang="en-US" altLang="nl-NL" sz="4000" dirty="0">
                <a:solidFill>
                  <a:schemeClr val="accent2"/>
                </a:solidFill>
                <a:latin typeface="Arial" panose="020B0604020202020204" pitchFamily="34" charset="0"/>
              </a:rPr>
              <a:t>Animal nitrogen wastes</a:t>
            </a:r>
            <a:endParaRPr lang="nl-NL" altLang="nl-NL" sz="40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TextBox 1">
            <a:extLst>
              <a:ext uri="{FF2B5EF4-FFF2-40B4-BE49-F238E27FC236}">
                <a16:creationId xmlns:a16="http://schemas.microsoft.com/office/drawing/2014/main" id="{221F8651-2F11-8035-084C-5358F4570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6218238"/>
            <a:ext cx="2551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nl-NL" sz="1400">
                <a:latin typeface="Arial" panose="020B0604020202020204" pitchFamily="34" charset="0"/>
                <a:cs typeface="Arial" panose="020B0604020202020204" pitchFamily="34" charset="0"/>
              </a:rPr>
              <a:t>Withers 1992 </a:t>
            </a:r>
            <a:r>
              <a:rPr lang="en-US" altLang="nl-NL" sz="1400" i="1">
                <a:latin typeface="Arial" panose="020B0604020202020204" pitchFamily="34" charset="0"/>
                <a:cs typeface="Arial" panose="020B0604020202020204" pitchFamily="34" charset="0"/>
              </a:rPr>
              <a:t>Comparative </a:t>
            </a:r>
          </a:p>
          <a:p>
            <a:pPr>
              <a:buFontTx/>
              <a:buNone/>
            </a:pPr>
            <a:r>
              <a:rPr lang="en-US" altLang="nl-NL" sz="1400" i="1">
                <a:latin typeface="Arial" panose="020B0604020202020204" pitchFamily="34" charset="0"/>
                <a:cs typeface="Arial" panose="020B0604020202020204" pitchFamily="34" charset="0"/>
              </a:rPr>
              <a:t>Animal Physiology</a:t>
            </a:r>
            <a:r>
              <a:rPr lang="en-US" altLang="nl-NL" sz="1400">
                <a:latin typeface="Arial" panose="020B0604020202020204" pitchFamily="34" charset="0"/>
                <a:cs typeface="Arial" panose="020B0604020202020204" pitchFamily="34" charset="0"/>
              </a:rPr>
              <a:t>. Saunders.</a:t>
            </a:r>
            <a:endParaRPr lang="nl-NL" altLang="nl-NL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2">
            <a:extLst>
              <a:ext uri="{FF2B5EF4-FFF2-40B4-BE49-F238E27FC236}">
                <a16:creationId xmlns:a16="http://schemas.microsoft.com/office/drawing/2014/main" id="{09EADE9D-A42A-7018-0DDE-98CA5B2DE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1482725"/>
            <a:ext cx="6632575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D716A9-1DEF-CE7E-9E1D-D18CEB6DF4FC}"/>
              </a:ext>
            </a:extLst>
          </p:cNvPr>
          <p:cNvCxnSpPr/>
          <p:nvPr/>
        </p:nvCxnSpPr>
        <p:spPr>
          <a:xfrm>
            <a:off x="684213" y="3141663"/>
            <a:ext cx="0" cy="273526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2" name="TextBox 3">
            <a:extLst>
              <a:ext uri="{FF2B5EF4-FFF2-40B4-BE49-F238E27FC236}">
                <a16:creationId xmlns:a16="http://schemas.microsoft.com/office/drawing/2014/main" id="{AC70DE83-ACC0-2660-CA17-7A9EE230661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240506" y="3999706"/>
            <a:ext cx="1812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latin typeface="Arial" panose="020B0604020202020204" pitchFamily="34" charset="0"/>
                <a:cs typeface="Arial" panose="020B0604020202020204" pitchFamily="34" charset="0"/>
              </a:rPr>
              <a:t>more expensive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latin typeface="Arial" panose="020B0604020202020204" pitchFamily="34" charset="0"/>
                <a:cs typeface="Arial" panose="020B0604020202020204" pitchFamily="34" charset="0"/>
              </a:rPr>
              <a:t>less toxic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27DF83B-71A0-B45B-4053-3AD2BBC5A1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964612" cy="1143000"/>
          </a:xfrm>
        </p:spPr>
        <p:txBody>
          <a:bodyPr/>
          <a:lstStyle/>
          <a:p>
            <a:r>
              <a:rPr lang="en-US" altLang="nl-NL" sz="4000">
                <a:solidFill>
                  <a:schemeClr val="accent2"/>
                </a:solidFill>
                <a:latin typeface="Arial" panose="020B0604020202020204" pitchFamily="34" charset="0"/>
              </a:rPr>
              <a:t>Altricial–Precocial spectrum</a:t>
            </a:r>
            <a:endParaRPr lang="nl-NL" altLang="nl-NL" sz="4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20483" name="Picture 2" descr="Afbeeldingsresultaat voor ostrich">
            <a:extLst>
              <a:ext uri="{FF2B5EF4-FFF2-40B4-BE49-F238E27FC236}">
                <a16:creationId xmlns:a16="http://schemas.microsoft.com/office/drawing/2014/main" id="{64828FC4-49F2-7B77-6ADA-2F174E15C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268413"/>
            <a:ext cx="499427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Afbeeldingsresultaat voor ostrich">
            <a:extLst>
              <a:ext uri="{FF2B5EF4-FFF2-40B4-BE49-F238E27FC236}">
                <a16:creationId xmlns:a16="http://schemas.microsoft.com/office/drawing/2014/main" id="{DFFEC8D4-B4F8-3DED-9B21-87CBA5AB6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1268413"/>
            <a:ext cx="21050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8" descr="Afbeeldingsresultaat voor blackbird nest">
            <a:extLst>
              <a:ext uri="{FF2B5EF4-FFF2-40B4-BE49-F238E27FC236}">
                <a16:creationId xmlns:a16="http://schemas.microsoft.com/office/drawing/2014/main" id="{298DFF00-7CF5-4462-2155-53D303782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4076700"/>
            <a:ext cx="360045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 descr="Afbeeldingsresultaat voor blackbird nest">
            <a:extLst>
              <a:ext uri="{FF2B5EF4-FFF2-40B4-BE49-F238E27FC236}">
                <a16:creationId xmlns:a16="http://schemas.microsoft.com/office/drawing/2014/main" id="{19168F04-566E-2C9E-BB59-74CEF6EA9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076700"/>
            <a:ext cx="360045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8">
            <a:extLst>
              <a:ext uri="{FF2B5EF4-FFF2-40B4-BE49-F238E27FC236}">
                <a16:creationId xmlns:a16="http://schemas.microsoft.com/office/drawing/2014/main" id="{649EEC44-B49B-C251-635B-6FD28075F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5592763"/>
            <a:ext cx="16097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Passerine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i="1">
                <a:latin typeface="Arial" panose="020B0604020202020204" pitchFamily="34" charset="0"/>
                <a:cs typeface="Arial" panose="020B0604020202020204" pitchFamily="34" charset="0"/>
              </a:rPr>
              <a:t>Turdus merula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blackbird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altricial</a:t>
            </a:r>
          </a:p>
        </p:txBody>
      </p:sp>
      <p:sp>
        <p:nvSpPr>
          <p:cNvPr id="20488" name="Rectangle 10">
            <a:extLst>
              <a:ext uri="{FF2B5EF4-FFF2-40B4-BE49-F238E27FC236}">
                <a16:creationId xmlns:a16="http://schemas.microsoft.com/office/drawing/2014/main" id="{D286F99D-D2C2-7899-8B36-9E7D0F3FE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8375" y="1271588"/>
            <a:ext cx="19335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Paleognat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i="1">
                <a:latin typeface="Arial" panose="020B0604020202020204" pitchFamily="34" charset="0"/>
                <a:cs typeface="Arial" panose="020B0604020202020204" pitchFamily="34" charset="0"/>
              </a:rPr>
              <a:t>Struthio camelus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ostrich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precocial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20" name="Picture 24">
            <a:extLst>
              <a:ext uri="{FF2B5EF4-FFF2-40B4-BE49-F238E27FC236}">
                <a16:creationId xmlns:a16="http://schemas.microsoft.com/office/drawing/2014/main" id="{AF0011F4-5023-D0BF-0BB7-DC5EFC5EB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1484313"/>
            <a:ext cx="3851276" cy="212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4519" name="Picture 23">
            <a:extLst>
              <a:ext uri="{FF2B5EF4-FFF2-40B4-BE49-F238E27FC236}">
                <a16:creationId xmlns:a16="http://schemas.microsoft.com/office/drawing/2014/main" id="{E5ED30EB-9485-1A55-9904-FE6FD4766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5008563"/>
            <a:ext cx="1905000" cy="184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4498" name="Rectangle 2">
            <a:extLst>
              <a:ext uri="{FF2B5EF4-FFF2-40B4-BE49-F238E27FC236}">
                <a16:creationId xmlns:a16="http://schemas.microsoft.com/office/drawing/2014/main" id="{B883CC97-993D-F25B-70DE-AC94F88B30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en-US" altLang="en-NL">
                <a:solidFill>
                  <a:schemeClr val="accent2"/>
                </a:solidFill>
              </a:rPr>
              <a:t>Altricial &amp; Precocial Finfoots </a:t>
            </a:r>
            <a:r>
              <a:rPr lang="en-US" altLang="en-NL" sz="1800">
                <a:solidFill>
                  <a:schemeClr val="accent2"/>
                </a:solidFill>
              </a:rPr>
              <a:t>2.5.2e</a:t>
            </a:r>
            <a:endParaRPr lang="nl-NL" altLang="en-NL">
              <a:solidFill>
                <a:schemeClr val="accent2"/>
              </a:solidFill>
            </a:endParaRPr>
          </a:p>
        </p:txBody>
      </p:sp>
      <p:pic>
        <p:nvPicPr>
          <p:cNvPr id="234500" name="Picture 4">
            <a:extLst>
              <a:ext uri="{FF2B5EF4-FFF2-40B4-BE49-F238E27FC236}">
                <a16:creationId xmlns:a16="http://schemas.microsoft.com/office/drawing/2014/main" id="{12716F19-4DBA-4CA8-54B0-4EC9F8C1A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484313"/>
            <a:ext cx="277177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4501" name="Text Box 5">
            <a:extLst>
              <a:ext uri="{FF2B5EF4-FFF2-40B4-BE49-F238E27FC236}">
                <a16:creationId xmlns:a16="http://schemas.microsoft.com/office/drawing/2014/main" id="{B369CF9B-47F1-1265-2B7E-1FBEE7F78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908050"/>
            <a:ext cx="20335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nl-NL" altLang="en-NL" sz="1600" i="1">
                <a:latin typeface="Arial" panose="020B0604020202020204" pitchFamily="34" charset="0"/>
              </a:rPr>
              <a:t>Heliopais personata,</a:t>
            </a:r>
          </a:p>
          <a:p>
            <a:pPr algn="ctr"/>
            <a:r>
              <a:rPr lang="en-US" altLang="en-NL" sz="1600">
                <a:latin typeface="Arial" panose="020B0604020202020204" pitchFamily="34" charset="0"/>
              </a:rPr>
              <a:t>Asian finfoot</a:t>
            </a:r>
            <a:endParaRPr lang="nl-NL" altLang="en-NL" sz="1600">
              <a:latin typeface="Arial" panose="020B0604020202020204" pitchFamily="34" charset="0"/>
            </a:endParaRPr>
          </a:p>
        </p:txBody>
      </p:sp>
      <p:pic>
        <p:nvPicPr>
          <p:cNvPr id="234502" name="Picture 6">
            <a:extLst>
              <a:ext uri="{FF2B5EF4-FFF2-40B4-BE49-F238E27FC236}">
                <a16:creationId xmlns:a16="http://schemas.microsoft.com/office/drawing/2014/main" id="{1384B831-584F-39FB-0B51-6F52F3A4F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/>
          <a:stretch>
            <a:fillRect/>
          </a:stretch>
        </p:blipFill>
        <p:spPr bwMode="auto">
          <a:xfrm>
            <a:off x="3505200" y="1484313"/>
            <a:ext cx="3011488" cy="2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4503" name="Text Box 7">
            <a:extLst>
              <a:ext uri="{FF2B5EF4-FFF2-40B4-BE49-F238E27FC236}">
                <a16:creationId xmlns:a16="http://schemas.microsoft.com/office/drawing/2014/main" id="{3C6F975E-A194-AC3B-F3ED-97ECBE1C0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50" y="908050"/>
            <a:ext cx="21002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nl-NL" altLang="en-NL" sz="1600" i="1">
                <a:latin typeface="Arial" panose="020B0604020202020204" pitchFamily="34" charset="0"/>
              </a:rPr>
              <a:t>Podica senegalensis,</a:t>
            </a:r>
          </a:p>
          <a:p>
            <a:pPr algn="ctr"/>
            <a:r>
              <a:rPr lang="en-US" altLang="en-NL" sz="1600">
                <a:latin typeface="Arial" panose="020B0604020202020204" pitchFamily="34" charset="0"/>
              </a:rPr>
              <a:t>African finfoot</a:t>
            </a:r>
            <a:endParaRPr lang="nl-NL" altLang="en-NL" sz="1600">
              <a:latin typeface="Arial" panose="020B0604020202020204" pitchFamily="34" charset="0"/>
            </a:endParaRPr>
          </a:p>
        </p:txBody>
      </p:sp>
      <p:pic>
        <p:nvPicPr>
          <p:cNvPr id="234504" name="Picture 8">
            <a:extLst>
              <a:ext uri="{FF2B5EF4-FFF2-40B4-BE49-F238E27FC236}">
                <a16:creationId xmlns:a16="http://schemas.microsoft.com/office/drawing/2014/main" id="{1B795131-9251-E8CC-DD6D-03166185E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t="14999" r="12680" b="37672"/>
          <a:stretch>
            <a:fillRect/>
          </a:stretch>
        </p:blipFill>
        <p:spPr bwMode="auto">
          <a:xfrm>
            <a:off x="6408738" y="3475038"/>
            <a:ext cx="2735262" cy="17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4508" name="Text Box 12">
            <a:extLst>
              <a:ext uri="{FF2B5EF4-FFF2-40B4-BE49-F238E27FC236}">
                <a16:creationId xmlns:a16="http://schemas.microsoft.com/office/drawing/2014/main" id="{DABDCF62-1FCC-0EFA-2755-032F9D0E0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" y="908050"/>
            <a:ext cx="16525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nl-NL" altLang="en-NL" sz="1600" i="1">
                <a:latin typeface="Arial" panose="020B0604020202020204" pitchFamily="34" charset="0"/>
              </a:rPr>
              <a:t>Heliornis fulica</a:t>
            </a:r>
          </a:p>
          <a:p>
            <a:pPr algn="ctr"/>
            <a:r>
              <a:rPr lang="en-US" altLang="en-NL" sz="1600">
                <a:latin typeface="Arial" panose="020B0604020202020204" pitchFamily="34" charset="0"/>
              </a:rPr>
              <a:t>American finfoot</a:t>
            </a:r>
            <a:endParaRPr lang="nl-NL" altLang="en-NL" sz="1600">
              <a:latin typeface="Arial" panose="020B0604020202020204" pitchFamily="34" charset="0"/>
            </a:endParaRPr>
          </a:p>
        </p:txBody>
      </p:sp>
      <p:pic>
        <p:nvPicPr>
          <p:cNvPr id="234511" name="Picture 15">
            <a:extLst>
              <a:ext uri="{FF2B5EF4-FFF2-40B4-BE49-F238E27FC236}">
                <a16:creationId xmlns:a16="http://schemas.microsoft.com/office/drawing/2014/main" id="{D7FD0B1F-1846-4198-1F82-769DB999B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512762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4514" name="Picture 18">
            <a:extLst>
              <a:ext uri="{FF2B5EF4-FFF2-40B4-BE49-F238E27FC236}">
                <a16:creationId xmlns:a16="http://schemas.microsoft.com/office/drawing/2014/main" id="{DFEDDAE5-330B-65A5-8F2F-79682A8A5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21545" r="10800" b="35362"/>
          <a:stretch>
            <a:fillRect/>
          </a:stretch>
        </p:blipFill>
        <p:spPr bwMode="auto">
          <a:xfrm>
            <a:off x="3505200" y="5151438"/>
            <a:ext cx="3024188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4515" name="Picture 19">
            <a:extLst>
              <a:ext uri="{FF2B5EF4-FFF2-40B4-BE49-F238E27FC236}">
                <a16:creationId xmlns:a16="http://schemas.microsoft.com/office/drawing/2014/main" id="{6676FCEA-866F-9FF0-E803-AEAE3B150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t="15314" b="30965"/>
          <a:stretch>
            <a:fillRect/>
          </a:stretch>
        </p:blipFill>
        <p:spPr bwMode="auto">
          <a:xfrm>
            <a:off x="0" y="3573463"/>
            <a:ext cx="35052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4516" name="Picture 20">
            <a:extLst>
              <a:ext uri="{FF2B5EF4-FFF2-40B4-BE49-F238E27FC236}">
                <a16:creationId xmlns:a16="http://schemas.microsoft.com/office/drawing/2014/main" id="{5D436B12-B836-249E-C8A1-B48A009FA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5" b="12834"/>
          <a:stretch>
            <a:fillRect/>
          </a:stretch>
        </p:blipFill>
        <p:spPr bwMode="auto">
          <a:xfrm>
            <a:off x="3492500" y="3400425"/>
            <a:ext cx="302418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18" name="Picture 22">
            <a:extLst>
              <a:ext uri="{FF2B5EF4-FFF2-40B4-BE49-F238E27FC236}">
                <a16:creationId xmlns:a16="http://schemas.microsoft.com/office/drawing/2014/main" id="{508006C5-9A43-856F-76D0-EE4CEBCA0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8250"/>
            <a:ext cx="1663700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4517" name="Line 21">
            <a:extLst>
              <a:ext uri="{FF2B5EF4-FFF2-40B4-BE49-F238E27FC236}">
                <a16:creationId xmlns:a16="http://schemas.microsoft.com/office/drawing/2014/main" id="{D19DF227-EEFC-9320-2C22-BB158832CA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0" y="1052513"/>
            <a:ext cx="0" cy="5805487"/>
          </a:xfrm>
          <a:prstGeom prst="line">
            <a:avLst/>
          </a:prstGeom>
          <a:noFill/>
          <a:ln w="38100">
            <a:solidFill>
              <a:srgbClr val="99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00777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906187B-907F-1F05-AE01-4DCEB68B4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964612" cy="1143000"/>
          </a:xfrm>
        </p:spPr>
        <p:txBody>
          <a:bodyPr/>
          <a:lstStyle/>
          <a:p>
            <a:r>
              <a:rPr lang="en-US" altLang="nl-NL" sz="4000">
                <a:solidFill>
                  <a:schemeClr val="accent2"/>
                </a:solidFill>
                <a:latin typeface="Arial" panose="020B0604020202020204" pitchFamily="34" charset="0"/>
              </a:rPr>
              <a:t>Altricial–Precocial spectrum</a:t>
            </a:r>
            <a:endParaRPr lang="nl-NL" altLang="nl-NL" sz="4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21507" name="Picture 2" descr="Gerelateerde afbeelding">
            <a:extLst>
              <a:ext uri="{FF2B5EF4-FFF2-40B4-BE49-F238E27FC236}">
                <a16:creationId xmlns:a16="http://schemas.microsoft.com/office/drawing/2014/main" id="{5847F9D7-61F3-1E7D-AA8B-3A275D1C2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454342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B81C58-8590-C8E3-7D2D-F6A83C62F3D4}"/>
              </a:ext>
            </a:extLst>
          </p:cNvPr>
          <p:cNvSpPr/>
          <p:nvPr/>
        </p:nvSpPr>
        <p:spPr>
          <a:xfrm>
            <a:off x="4643438" y="1268413"/>
            <a:ext cx="4465637" cy="2432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Bird adaptations to life in forest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altricial development + demand species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advanced parental care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   colour inner mouth, bagging, fecal sacks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high water content of neonate tissues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small body size for forest birds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short round wings, maneuverable tail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anisodactyl feet (perching)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advanced singing (sight blocked by leaves)</a:t>
            </a:r>
          </a:p>
        </p:txBody>
      </p:sp>
      <p:pic>
        <p:nvPicPr>
          <p:cNvPr id="21509" name="Picture 4" descr="http://people.eku.edu/ritchisong/ritchiso/Syrinx.gif">
            <a:extLst>
              <a:ext uri="{FF2B5EF4-FFF2-40B4-BE49-F238E27FC236}">
                <a16:creationId xmlns:a16="http://schemas.microsoft.com/office/drawing/2014/main" id="{0AD9DE0D-AB10-4581-661B-0FD2BA6C4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954463"/>
            <a:ext cx="3097213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B3B6FB04-BD3F-5F1E-B839-0E77AA5828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-100013"/>
            <a:ext cx="8964612" cy="1143001"/>
          </a:xfrm>
        </p:spPr>
        <p:txBody>
          <a:bodyPr/>
          <a:lstStyle/>
          <a:p>
            <a:r>
              <a:rPr lang="en-US" altLang="nl-NL" sz="4000">
                <a:solidFill>
                  <a:schemeClr val="accent2"/>
                </a:solidFill>
                <a:latin typeface="Arial" panose="020B0604020202020204" pitchFamily="34" charset="0"/>
              </a:rPr>
              <a:t>Altricial–Precocial spectrum</a:t>
            </a:r>
            <a:endParaRPr lang="nl-NL" altLang="nl-NL" sz="4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22531" name="Picture 4">
            <a:extLst>
              <a:ext uri="{FF2B5EF4-FFF2-40B4-BE49-F238E27FC236}">
                <a16:creationId xmlns:a16="http://schemas.microsoft.com/office/drawing/2014/main" id="{640AA3F2-DEE5-2FBB-3A56-02D2710E2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3179763"/>
            <a:ext cx="4897437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2" descr="Afbeeldingsresultaat voor marsupial baby">
            <a:extLst>
              <a:ext uri="{FF2B5EF4-FFF2-40B4-BE49-F238E27FC236}">
                <a16:creationId xmlns:a16="http://schemas.microsoft.com/office/drawing/2014/main" id="{3D9AB3E9-355F-3648-AEA7-0D760DED5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981075"/>
            <a:ext cx="4035425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1">
            <a:extLst>
              <a:ext uri="{FF2B5EF4-FFF2-40B4-BE49-F238E27FC236}">
                <a16:creationId xmlns:a16="http://schemas.microsoft.com/office/drawing/2014/main" id="{67F3502B-527E-5BBA-E191-74F3C4F7B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8963" y="993775"/>
            <a:ext cx="21177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Marsupial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i="1">
                <a:latin typeface="Arial" panose="020B0604020202020204" pitchFamily="34" charset="0"/>
                <a:cs typeface="Arial" panose="020B0604020202020204" pitchFamily="34" charset="0"/>
              </a:rPr>
              <a:t>Phalanger gymnotis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ground cuscus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altricial</a:t>
            </a:r>
          </a:p>
        </p:txBody>
      </p:sp>
      <p:sp>
        <p:nvSpPr>
          <p:cNvPr id="22534" name="Rectangle 9">
            <a:extLst>
              <a:ext uri="{FF2B5EF4-FFF2-40B4-BE49-F238E27FC236}">
                <a16:creationId xmlns:a16="http://schemas.microsoft.com/office/drawing/2014/main" id="{326CE751-7606-630E-B844-B3B63F455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5735638"/>
            <a:ext cx="18002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Primate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i="1">
                <a:latin typeface="Arial" panose="020B0604020202020204" pitchFamily="34" charset="0"/>
                <a:cs typeface="Arial" panose="020B0604020202020204" pitchFamily="34" charset="0"/>
              </a:rPr>
              <a:t>Carlito syrichta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Phillippine tarsier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precocial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C0CAEAC-8BED-179E-1863-8965D62ACE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nl-NL">
                <a:solidFill>
                  <a:schemeClr val="accent2"/>
                </a:solidFill>
                <a:latin typeface="Arial" panose="020B0604020202020204" pitchFamily="34" charset="0"/>
              </a:rPr>
              <a:t>Reptile-Mammal transition</a:t>
            </a:r>
            <a:endParaRPr lang="nl-NL" altLang="nl-NL" sz="1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BE9822C9-6A42-6DAF-80FF-D0E56FE3F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860800"/>
            <a:ext cx="3635375" cy="227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Text Box 4">
            <a:extLst>
              <a:ext uri="{FF2B5EF4-FFF2-40B4-BE49-F238E27FC236}">
                <a16:creationId xmlns:a16="http://schemas.microsoft.com/office/drawing/2014/main" id="{22D3F381-2B3E-F66D-787F-B976C7FDC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6308725"/>
            <a:ext cx="16843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latin typeface="Arial" panose="020B0604020202020204" pitchFamily="34" charset="0"/>
              </a:rPr>
              <a:t>nursing </a:t>
            </a:r>
            <a:r>
              <a:rPr lang="en-US" altLang="nl-NL" sz="1600" i="1">
                <a:latin typeface="Arial" panose="020B0604020202020204" pitchFamily="34" charset="0"/>
              </a:rPr>
              <a:t>Platypus</a:t>
            </a:r>
            <a:endParaRPr lang="nl-NL" altLang="nl-NL" sz="1600" i="1">
              <a:latin typeface="Arial" panose="020B0604020202020204" pitchFamily="34" charset="0"/>
            </a:endParaRPr>
          </a:p>
        </p:txBody>
      </p:sp>
      <p:pic>
        <p:nvPicPr>
          <p:cNvPr id="23557" name="Picture 5">
            <a:extLst>
              <a:ext uri="{FF2B5EF4-FFF2-40B4-BE49-F238E27FC236}">
                <a16:creationId xmlns:a16="http://schemas.microsoft.com/office/drawing/2014/main" id="{12B72251-0BD9-DAFB-DE6B-ABCB2418B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2232025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8" name="Text Box 6">
            <a:extLst>
              <a:ext uri="{FF2B5EF4-FFF2-40B4-BE49-F238E27FC236}">
                <a16:creationId xmlns:a16="http://schemas.microsoft.com/office/drawing/2014/main" id="{A061C6AC-8F8B-260D-2BC5-810BF3092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3381375"/>
            <a:ext cx="2473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600" i="1">
                <a:latin typeface="Arial" panose="020B0604020202020204" pitchFamily="34" charset="0"/>
              </a:rPr>
              <a:t>Moschops</a:t>
            </a:r>
            <a:r>
              <a:rPr lang="en-US" altLang="nl-NL" sz="1600">
                <a:latin typeface="Arial" panose="020B0604020202020204" pitchFamily="34" charset="0"/>
              </a:rPr>
              <a:t> (</a:t>
            </a:r>
            <a:r>
              <a:rPr lang="en-US" altLang="nl-NL" sz="1600" i="1">
                <a:latin typeface="Arial" panose="020B0604020202020204" pitchFamily="34" charset="0"/>
              </a:rPr>
              <a:t>Dinocephalia</a:t>
            </a:r>
            <a:r>
              <a:rPr lang="en-US" altLang="nl-NL" sz="1600">
                <a:latin typeface="Arial" panose="020B0604020202020204" pitchFamily="34" charset="0"/>
              </a:rPr>
              <a:t>)</a:t>
            </a:r>
            <a:endParaRPr lang="nl-NL" altLang="nl-NL" sz="1600">
              <a:latin typeface="Arial" panose="020B0604020202020204" pitchFamily="34" charset="0"/>
            </a:endParaRPr>
          </a:p>
        </p:txBody>
      </p:sp>
      <p:pic>
        <p:nvPicPr>
          <p:cNvPr id="23559" name="Picture 7">
            <a:extLst>
              <a:ext uri="{FF2B5EF4-FFF2-40B4-BE49-F238E27FC236}">
                <a16:creationId xmlns:a16="http://schemas.microsoft.com/office/drawing/2014/main" id="{C3A76F52-8823-1FE4-BE50-D51280AD1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3779838"/>
            <a:ext cx="26384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0" name="Text Box 8">
            <a:extLst>
              <a:ext uri="{FF2B5EF4-FFF2-40B4-BE49-F238E27FC236}">
                <a16:creationId xmlns:a16="http://schemas.microsoft.com/office/drawing/2014/main" id="{D5EF6ACF-D07E-E65F-73C3-85F1CE7CA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" y="6332538"/>
            <a:ext cx="2962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600" i="1">
                <a:latin typeface="Arial" panose="020B0604020202020204" pitchFamily="34" charset="0"/>
              </a:rPr>
              <a:t>Megazostrodon</a:t>
            </a:r>
            <a:r>
              <a:rPr lang="en-US" altLang="nl-NL" sz="1600">
                <a:latin typeface="Arial" panose="020B0604020202020204" pitchFamily="34" charset="0"/>
              </a:rPr>
              <a:t> (</a:t>
            </a:r>
            <a:r>
              <a:rPr lang="en-US" altLang="nl-NL" sz="1600" i="1">
                <a:latin typeface="Arial" panose="020B0604020202020204" pitchFamily="34" charset="0"/>
              </a:rPr>
              <a:t>Triconodonta</a:t>
            </a:r>
            <a:r>
              <a:rPr lang="en-US" altLang="nl-NL" sz="1600">
                <a:latin typeface="Arial" panose="020B0604020202020204" pitchFamily="34" charset="0"/>
              </a:rPr>
              <a:t>)</a:t>
            </a:r>
            <a:endParaRPr lang="nl-NL" altLang="nl-NL" sz="1600">
              <a:latin typeface="Arial" panose="020B0604020202020204" pitchFamily="34" charset="0"/>
            </a:endParaRPr>
          </a:p>
        </p:txBody>
      </p:sp>
      <p:sp>
        <p:nvSpPr>
          <p:cNvPr id="23561" name="Rectangle 9">
            <a:extLst>
              <a:ext uri="{FF2B5EF4-FFF2-40B4-BE49-F238E27FC236}">
                <a16:creationId xmlns:a16="http://schemas.microsoft.com/office/drawing/2014/main" id="{5655AB51-421E-BFF3-74FB-66B06CEAB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6332538"/>
            <a:ext cx="25892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i="1">
                <a:latin typeface="Arial" panose="020B0604020202020204" pitchFamily="34" charset="0"/>
              </a:rPr>
              <a:t>Ptilodus</a:t>
            </a:r>
            <a:r>
              <a:rPr lang="en-US" altLang="nl-NL" sz="1600">
                <a:latin typeface="Arial" panose="020B0604020202020204" pitchFamily="34" charset="0"/>
              </a:rPr>
              <a:t> (</a:t>
            </a:r>
            <a:r>
              <a:rPr lang="en-US" altLang="nl-NL" sz="1600" i="1">
                <a:latin typeface="Arial" panose="020B0604020202020204" pitchFamily="34" charset="0"/>
              </a:rPr>
              <a:t>Multituberculata</a:t>
            </a:r>
            <a:r>
              <a:rPr lang="en-US" altLang="nl-NL" sz="1600">
                <a:latin typeface="Arial" panose="020B0604020202020204" pitchFamily="34" charset="0"/>
              </a:rPr>
              <a:t>) </a:t>
            </a:r>
          </a:p>
        </p:txBody>
      </p:sp>
      <p:pic>
        <p:nvPicPr>
          <p:cNvPr id="23562" name="Picture 10">
            <a:extLst>
              <a:ext uri="{FF2B5EF4-FFF2-40B4-BE49-F238E27FC236}">
                <a16:creationId xmlns:a16="http://schemas.microsoft.com/office/drawing/2014/main" id="{DC69769C-3CEB-3CDA-F7AA-9C9CF6DCC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920875"/>
            <a:ext cx="3240087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3" name="Text Box 11">
            <a:extLst>
              <a:ext uri="{FF2B5EF4-FFF2-40B4-BE49-F238E27FC236}">
                <a16:creationId xmlns:a16="http://schemas.microsoft.com/office/drawing/2014/main" id="{8BE046B5-0840-D470-0132-BE988B535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663" y="3379788"/>
            <a:ext cx="25987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600" i="1">
                <a:latin typeface="Arial" panose="020B0604020202020204" pitchFamily="34" charset="0"/>
              </a:rPr>
              <a:t>Cynognathus</a:t>
            </a:r>
            <a:r>
              <a:rPr lang="en-US" altLang="nl-NL" sz="1600">
                <a:latin typeface="Arial" panose="020B0604020202020204" pitchFamily="34" charset="0"/>
              </a:rPr>
              <a:t> (</a:t>
            </a:r>
            <a:r>
              <a:rPr lang="en-US" altLang="nl-NL" sz="1600" i="1">
                <a:latin typeface="Arial" panose="020B0604020202020204" pitchFamily="34" charset="0"/>
              </a:rPr>
              <a:t>Cynodontia</a:t>
            </a:r>
            <a:r>
              <a:rPr lang="en-US" altLang="nl-NL" sz="1600">
                <a:latin typeface="Arial" panose="020B0604020202020204" pitchFamily="34" charset="0"/>
              </a:rPr>
              <a:t>)</a:t>
            </a:r>
            <a:endParaRPr lang="nl-NL" altLang="nl-NL" sz="1600">
              <a:latin typeface="Arial" panose="020B0604020202020204" pitchFamily="34" charset="0"/>
            </a:endParaRPr>
          </a:p>
        </p:txBody>
      </p:sp>
      <p:pic>
        <p:nvPicPr>
          <p:cNvPr id="23564" name="Picture 12">
            <a:extLst>
              <a:ext uri="{FF2B5EF4-FFF2-40B4-BE49-F238E27FC236}">
                <a16:creationId xmlns:a16="http://schemas.microsoft.com/office/drawing/2014/main" id="{A959BB91-F093-84AF-0928-AD123773B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1196975"/>
            <a:ext cx="3133725" cy="211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5" name="Text Box 13">
            <a:extLst>
              <a:ext uri="{FF2B5EF4-FFF2-40B4-BE49-F238E27FC236}">
                <a16:creationId xmlns:a16="http://schemas.microsoft.com/office/drawing/2014/main" id="{0072DB51-37D2-7A88-9ED7-C7939ED7A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3379788"/>
            <a:ext cx="2713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600" i="1">
                <a:latin typeface="Arial" panose="020B0604020202020204" pitchFamily="34" charset="0"/>
              </a:rPr>
              <a:t>Lystrosaurus</a:t>
            </a:r>
            <a:r>
              <a:rPr lang="en-US" altLang="nl-NL" sz="1600">
                <a:latin typeface="Arial" panose="020B0604020202020204" pitchFamily="34" charset="0"/>
              </a:rPr>
              <a:t> (</a:t>
            </a:r>
            <a:r>
              <a:rPr lang="en-US" altLang="nl-NL" sz="1600" i="1">
                <a:latin typeface="Arial" panose="020B0604020202020204" pitchFamily="34" charset="0"/>
              </a:rPr>
              <a:t>Dicynodontia</a:t>
            </a:r>
            <a:r>
              <a:rPr lang="en-US" altLang="nl-NL" sz="1600">
                <a:latin typeface="Arial" panose="020B0604020202020204" pitchFamily="34" charset="0"/>
              </a:rPr>
              <a:t>)</a:t>
            </a:r>
            <a:endParaRPr lang="nl-NL" altLang="nl-NL" sz="1600">
              <a:latin typeface="Arial" panose="020B0604020202020204" pitchFamily="34" charset="0"/>
            </a:endParaRPr>
          </a:p>
        </p:txBody>
      </p:sp>
      <p:pic>
        <p:nvPicPr>
          <p:cNvPr id="23566" name="Picture 14">
            <a:extLst>
              <a:ext uri="{FF2B5EF4-FFF2-40B4-BE49-F238E27FC236}">
                <a16:creationId xmlns:a16="http://schemas.microsoft.com/office/drawing/2014/main" id="{72DF0CA6-3D03-9B5E-AA78-BA6A72E08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716338"/>
            <a:ext cx="2592388" cy="257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7" name="Text Box 15">
            <a:extLst>
              <a:ext uri="{FF2B5EF4-FFF2-40B4-BE49-F238E27FC236}">
                <a16:creationId xmlns:a16="http://schemas.microsoft.com/office/drawing/2014/main" id="{4984A534-7A12-4FAC-389F-467D06CE3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038" y="1176338"/>
            <a:ext cx="31591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400">
                <a:latin typeface="Arial" panose="020B0604020202020204" pitchFamily="34" charset="0"/>
              </a:rPr>
              <a:t>caseine synthetase 200-310 Ma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400">
                <a:latin typeface="Arial" panose="020B0604020202020204" pitchFamily="34" charset="0"/>
              </a:rPr>
              <a:t>vitellogenin-encoding lost 30--70 Ma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400">
                <a:latin typeface="Arial" panose="020B0604020202020204" pitchFamily="34" charset="0"/>
              </a:rPr>
              <a:t>Brawand </a:t>
            </a:r>
            <a:r>
              <a:rPr lang="en-US" altLang="nl-NL" sz="1400" i="1">
                <a:latin typeface="Arial" panose="020B0604020202020204" pitchFamily="34" charset="0"/>
              </a:rPr>
              <a:t>et al</a:t>
            </a:r>
            <a:r>
              <a:rPr lang="en-US" altLang="nl-NL" sz="1400">
                <a:latin typeface="Arial" panose="020B0604020202020204" pitchFamily="34" charset="0"/>
              </a:rPr>
              <a:t> 2008: </a:t>
            </a:r>
            <a:r>
              <a:rPr lang="en-US" altLang="nl-NL" sz="1400" b="1">
                <a:latin typeface="Arial" panose="020B0604020202020204" pitchFamily="34" charset="0"/>
              </a:rPr>
              <a:t>Plos Biol</a:t>
            </a:r>
            <a:r>
              <a:rPr lang="en-US" altLang="nl-NL" sz="1400">
                <a:latin typeface="Arial" panose="020B0604020202020204" pitchFamily="34" charset="0"/>
              </a:rPr>
              <a:t> </a:t>
            </a:r>
            <a:r>
              <a:rPr lang="en-US" altLang="nl-NL" sz="1400" b="1">
                <a:latin typeface="Arial" panose="020B0604020202020204" pitchFamily="34" charset="0"/>
              </a:rPr>
              <a:t>6</a:t>
            </a:r>
            <a:r>
              <a:rPr lang="en-US" altLang="nl-NL" sz="1400">
                <a:latin typeface="Arial" panose="020B0604020202020204" pitchFamily="34" charset="0"/>
              </a:rPr>
              <a:t>:0507</a:t>
            </a:r>
            <a:endParaRPr lang="nl-NL" altLang="nl-NL" sz="1400">
              <a:latin typeface="Arial" panose="020B0604020202020204" pitchFamily="34" charset="0"/>
            </a:endParaRPr>
          </a:p>
        </p:txBody>
      </p:sp>
      <p:pic>
        <p:nvPicPr>
          <p:cNvPr id="23568" name="Picture 16">
            <a:extLst>
              <a:ext uri="{FF2B5EF4-FFF2-40B4-BE49-F238E27FC236}">
                <a16:creationId xmlns:a16="http://schemas.microsoft.com/office/drawing/2014/main" id="{EBB89604-4795-5998-A180-342E160E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75" y="6127750"/>
            <a:ext cx="9366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83C1C498-6472-F915-239C-CD9A517FBF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01170" y="260350"/>
            <a:ext cx="4944608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Altricial </a:t>
            </a:r>
            <a:r>
              <a:rPr lang="en-US" altLang="nl-NL" i="1" dirty="0">
                <a:solidFill>
                  <a:schemeClr val="accent2"/>
                </a:solidFill>
                <a:latin typeface="Arial" panose="020B0604020202020204" pitchFamily="34" charset="0"/>
              </a:rPr>
              <a:t>↔</a:t>
            </a:r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 precocial </a:t>
            </a:r>
            <a:b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in birds &amp; mammals</a:t>
            </a:r>
            <a:endParaRPr lang="nl-NL" altLang="nl-NL" sz="18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4579" name="TextBox 1">
            <a:extLst>
              <a:ext uri="{FF2B5EF4-FFF2-40B4-BE49-F238E27FC236}">
                <a16:creationId xmlns:a16="http://schemas.microsoft.com/office/drawing/2014/main" id="{5BDBDED1-6F2E-3E8E-1D21-6940BE9D9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1700213"/>
            <a:ext cx="86233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Dinosaurs/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birds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make large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eggs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expensive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, but non-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toxic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, N-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wastes</a:t>
            </a: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Birds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became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altricial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due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adaptation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life in trees,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 trees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drove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dinosaurs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extinction</a:t>
            </a: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Mammals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had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make small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eggs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urea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as N-waste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became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precocial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invention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placental</a:t>
            </a: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 development, 30-70 Ma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ago</a:t>
            </a: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Dinosaurs &amp;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mammals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evolved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in (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roughly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birds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placental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mammals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evolved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Embryo development was bottleneck in aqua/terra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transition</a:t>
            </a: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5BDBF-7F40-B27D-A3BB-0A8C689A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89" y="502980"/>
            <a:ext cx="8735269" cy="1325563"/>
          </a:xfrm>
        </p:spPr>
        <p:txBody>
          <a:bodyPr/>
          <a:lstStyle/>
          <a:p>
            <a:r>
              <a:rPr lang="en-US" dirty="0"/>
              <a:t>Relative birth weight in </a:t>
            </a:r>
            <a:r>
              <a:rPr lang="en-US" dirty="0" err="1"/>
              <a:t>carnivorens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29B89-8D32-8667-F01C-BFB24D1369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28</a:t>
            </a:fld>
            <a:endParaRPr lang="hr-H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E4A3DD-9E86-AEA7-0B36-8E5692220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36" y="1689646"/>
            <a:ext cx="6666667" cy="50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8EAED-46AB-6572-03EE-FDA4ED05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688" y="1451765"/>
            <a:ext cx="1795276" cy="51435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74011D-A41A-5994-CF9F-F8AA4ACB1A33}"/>
              </a:ext>
            </a:extLst>
          </p:cNvPr>
          <p:cNvSpPr txBox="1"/>
          <p:nvPr/>
        </p:nvSpPr>
        <p:spPr>
          <a:xfrm>
            <a:off x="6457950" y="6309936"/>
            <a:ext cx="2444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Kooijman &amp; Augustine  2022</a:t>
            </a:r>
          </a:p>
          <a:p>
            <a:r>
              <a:rPr lang="en-US" i="1" dirty="0"/>
              <a:t>Cons </a:t>
            </a:r>
            <a:r>
              <a:rPr lang="en-US" i="1" dirty="0" err="1"/>
              <a:t>Physiol</a:t>
            </a:r>
            <a:r>
              <a:rPr lang="en-US" i="1" dirty="0"/>
              <a:t> </a:t>
            </a:r>
            <a:r>
              <a:rPr lang="en-US" b="1" dirty="0"/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DFF64-D8C6-33CC-292C-7F055500A4D4}"/>
              </a:ext>
            </a:extLst>
          </p:cNvPr>
          <p:cNvSpPr txBox="1"/>
          <p:nvPr/>
        </p:nvSpPr>
        <p:spPr>
          <a:xfrm>
            <a:off x="1585731" y="2280209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Slope 1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297530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CF65B3-E621-6DB3-484C-51B3707523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29</a:t>
            </a:fld>
            <a:endParaRPr lang="hr-H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F14F0E-9CCA-5342-FAAC-2BD504B3DB16}"/>
              </a:ext>
            </a:extLst>
          </p:cNvPr>
          <p:cNvSpPr txBox="1"/>
          <p:nvPr/>
        </p:nvSpPr>
        <p:spPr>
          <a:xfrm>
            <a:off x="1347106" y="269062"/>
            <a:ext cx="54945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nl-NL" sz="4000" dirty="0">
                <a:solidFill>
                  <a:schemeClr val="accent2"/>
                </a:solidFill>
                <a:latin typeface="Arial" panose="020B0604020202020204" pitchFamily="34" charset="0"/>
              </a:rPr>
              <a:t>Relative weight at birth</a:t>
            </a:r>
            <a:endParaRPr lang="en-NL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20E8A5-53A5-924C-A725-C6EF5CA54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2" y="976948"/>
            <a:ext cx="2916954" cy="21877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039E16-3A0A-0272-D97C-332CA6BEF07E}"/>
              </a:ext>
            </a:extLst>
          </p:cNvPr>
          <p:cNvSpPr txBox="1"/>
          <p:nvPr/>
        </p:nvSpPr>
        <p:spPr>
          <a:xfrm>
            <a:off x="767442" y="1134833"/>
            <a:ext cx="1260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Actinopterygii</a:t>
            </a:r>
            <a:endParaRPr lang="en-NL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CDA1D8-EA5F-B8DC-46E2-09B1F7DF6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603" y="1018806"/>
            <a:ext cx="2916954" cy="21877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2B1C55-3430-FDDC-F12E-AB04F004B710}"/>
              </a:ext>
            </a:extLst>
          </p:cNvPr>
          <p:cNvSpPr txBox="1"/>
          <p:nvPr/>
        </p:nvSpPr>
        <p:spPr>
          <a:xfrm>
            <a:off x="3499759" y="1172933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Amphibia</a:t>
            </a:r>
            <a:endParaRPr lang="en-NL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353AA5-FAB9-6033-5385-E9E4C67AD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423" y="1059628"/>
            <a:ext cx="2916953" cy="21877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35FF698-5ED1-24C0-B4E3-3147E9A3926B}"/>
              </a:ext>
            </a:extLst>
          </p:cNvPr>
          <p:cNvSpPr txBox="1"/>
          <p:nvPr/>
        </p:nvSpPr>
        <p:spPr>
          <a:xfrm>
            <a:off x="6534155" y="1202868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Aves</a:t>
            </a:r>
            <a:endParaRPr lang="en-NL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D0890DB-BA60-6994-4707-5DA65BB35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87" y="3190505"/>
            <a:ext cx="2916953" cy="21877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D9ED63-56D2-B10E-3ACC-64344CE61EAD}"/>
              </a:ext>
            </a:extLst>
          </p:cNvPr>
          <p:cNvSpPr txBox="1"/>
          <p:nvPr/>
        </p:nvSpPr>
        <p:spPr>
          <a:xfrm>
            <a:off x="781049" y="3393622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Chondrichthyes</a:t>
            </a:r>
            <a:endParaRPr lang="en-NL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E7AD76-5A8C-DC83-C70A-E16782736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604" y="3198669"/>
            <a:ext cx="2916953" cy="21877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A6F6D6D-4B19-A692-55B3-8D9BBBB1E8BE}"/>
              </a:ext>
            </a:extLst>
          </p:cNvPr>
          <p:cNvSpPr txBox="1"/>
          <p:nvPr/>
        </p:nvSpPr>
        <p:spPr>
          <a:xfrm>
            <a:off x="3570516" y="3382740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Squamata</a:t>
            </a:r>
            <a:endParaRPr lang="en-NL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6D483CE-F83F-5E68-063F-A63444E94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4593" y="3192495"/>
            <a:ext cx="2984644" cy="2238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E2D8FCE-3796-4AF9-34CE-6E63D40132FA}"/>
              </a:ext>
            </a:extLst>
          </p:cNvPr>
          <p:cNvSpPr txBox="1"/>
          <p:nvPr/>
        </p:nvSpPr>
        <p:spPr>
          <a:xfrm>
            <a:off x="6547762" y="3371855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Placentalia</a:t>
            </a:r>
            <a:endParaRPr lang="en-NL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55FCF0-FDEB-DB63-82E0-9367D760C37B}"/>
              </a:ext>
            </a:extLst>
          </p:cNvPr>
          <p:cNvSpPr txBox="1"/>
          <p:nvPr/>
        </p:nvSpPr>
        <p:spPr>
          <a:xfrm>
            <a:off x="8245928" y="4727123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0.95</a:t>
            </a:r>
            <a:endParaRPr lang="en-NL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1FDA6C-FDCA-035B-EED4-3AEEF7356CA0}"/>
              </a:ext>
            </a:extLst>
          </p:cNvPr>
          <p:cNvSpPr txBox="1"/>
          <p:nvPr/>
        </p:nvSpPr>
        <p:spPr>
          <a:xfrm>
            <a:off x="5295897" y="4716237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0.60</a:t>
            </a:r>
            <a:endParaRPr lang="en-NL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198413-D7CC-64CA-5182-81B5743A2216}"/>
              </a:ext>
            </a:extLst>
          </p:cNvPr>
          <p:cNvSpPr txBox="1"/>
          <p:nvPr/>
        </p:nvSpPr>
        <p:spPr>
          <a:xfrm>
            <a:off x="2460164" y="4727123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0.88</a:t>
            </a:r>
            <a:endParaRPr lang="en-NL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8380FB-6FED-8F18-5B12-14401FC1FB42}"/>
              </a:ext>
            </a:extLst>
          </p:cNvPr>
          <p:cNvSpPr txBox="1"/>
          <p:nvPr/>
        </p:nvSpPr>
        <p:spPr>
          <a:xfrm>
            <a:off x="2539088" y="2511874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0.00</a:t>
            </a:r>
            <a:endParaRPr lang="en-NL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44A2E5A-3D8C-8DC1-8B44-CD61A7EA3A5E}"/>
              </a:ext>
            </a:extLst>
          </p:cNvPr>
          <p:cNvSpPr txBox="1"/>
          <p:nvPr/>
        </p:nvSpPr>
        <p:spPr>
          <a:xfrm>
            <a:off x="5304062" y="2525482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0.50</a:t>
            </a:r>
            <a:endParaRPr lang="en-NL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CC3432-76B3-900C-CC50-E2AF638952D6}"/>
              </a:ext>
            </a:extLst>
          </p:cNvPr>
          <p:cNvSpPr txBox="1"/>
          <p:nvPr/>
        </p:nvSpPr>
        <p:spPr>
          <a:xfrm>
            <a:off x="8248647" y="2539091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0.80</a:t>
            </a:r>
            <a:endParaRPr lang="en-NL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34D0A2-67F8-A280-225A-FA59CE6E9C3C}"/>
              </a:ext>
            </a:extLst>
          </p:cNvPr>
          <p:cNvSpPr txBox="1"/>
          <p:nvPr/>
        </p:nvSpPr>
        <p:spPr>
          <a:xfrm>
            <a:off x="753829" y="2514596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0.001</a:t>
            </a:r>
            <a:endParaRPr lang="en-NL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416173-AB5F-08D9-DBF6-A3684AA647F7}"/>
              </a:ext>
            </a:extLst>
          </p:cNvPr>
          <p:cNvSpPr txBox="1"/>
          <p:nvPr/>
        </p:nvSpPr>
        <p:spPr>
          <a:xfrm>
            <a:off x="3608612" y="2511875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0.004</a:t>
            </a:r>
            <a:endParaRPr lang="en-NL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A40B86-767C-294D-3E17-E41BE8D1CF83}"/>
              </a:ext>
            </a:extLst>
          </p:cNvPr>
          <p:cNvSpPr txBox="1"/>
          <p:nvPr/>
        </p:nvSpPr>
        <p:spPr>
          <a:xfrm>
            <a:off x="6841671" y="254453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0.158</a:t>
            </a:r>
            <a:endParaRPr lang="en-N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31379B-A588-5A12-53B0-24B036E34E29}"/>
              </a:ext>
            </a:extLst>
          </p:cNvPr>
          <p:cNvSpPr txBox="1"/>
          <p:nvPr/>
        </p:nvSpPr>
        <p:spPr>
          <a:xfrm>
            <a:off x="775600" y="468357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0.020</a:t>
            </a:r>
            <a:endParaRPr lang="en-NL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9EE304-7C45-486E-15A1-F7946A4A37B5}"/>
              </a:ext>
            </a:extLst>
          </p:cNvPr>
          <p:cNvSpPr txBox="1"/>
          <p:nvPr/>
        </p:nvSpPr>
        <p:spPr>
          <a:xfrm>
            <a:off x="3543296" y="4716232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0.079</a:t>
            </a:r>
            <a:endParaRPr lang="en-NL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D1FDEF-56B5-B1D0-E4BB-0D8584433ECF}"/>
              </a:ext>
            </a:extLst>
          </p:cNvPr>
          <p:cNvSpPr txBox="1"/>
          <p:nvPr/>
        </p:nvSpPr>
        <p:spPr>
          <a:xfrm>
            <a:off x="6743707" y="4732556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0.056</a:t>
            </a:r>
            <a:endParaRPr lang="en-NL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4D83BE-74E1-3857-7C98-295CE192DDB3}"/>
              </a:ext>
            </a:extLst>
          </p:cNvPr>
          <p:cNvSpPr txBox="1"/>
          <p:nvPr/>
        </p:nvSpPr>
        <p:spPr>
          <a:xfrm>
            <a:off x="734786" y="5583640"/>
            <a:ext cx="604845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b</a:t>
            </a:r>
            <a:r>
              <a:rPr lang="en-US" dirty="0"/>
              <a:t> = W</a:t>
            </a:r>
            <a:r>
              <a:rPr lang="en-US" baseline="-25000" dirty="0"/>
              <a:t>1</a:t>
            </a:r>
            <a:r>
              <a:rPr lang="en-US" dirty="0"/>
              <a:t> (W</a:t>
            </a:r>
            <a:r>
              <a:rPr lang="el-GR" baseline="-25000" dirty="0"/>
              <a:t>∞</a:t>
            </a:r>
            <a:r>
              <a:rPr lang="en-US" dirty="0"/>
              <a:t>/</a:t>
            </a:r>
            <a:r>
              <a:rPr lang="en-US" dirty="0" err="1"/>
              <a:t>W</a:t>
            </a:r>
            <a:r>
              <a:rPr lang="en-US" baseline="-25000" dirty="0" err="1"/>
              <a:t>ref</a:t>
            </a:r>
            <a:r>
              <a:rPr lang="en-US" dirty="0"/>
              <a:t>)</a:t>
            </a:r>
            <a:r>
              <a:rPr lang="en-US" baseline="30000" dirty="0"/>
              <a:t>β </a:t>
            </a:r>
            <a:r>
              <a:rPr lang="en-US" dirty="0"/>
              <a:t>with </a:t>
            </a:r>
            <a:r>
              <a:rPr lang="en-US" dirty="0" err="1"/>
              <a:t>W</a:t>
            </a:r>
            <a:r>
              <a:rPr lang="en-US" baseline="-25000" dirty="0" err="1"/>
              <a:t>ref</a:t>
            </a:r>
            <a:r>
              <a:rPr lang="en-US" baseline="-25000" dirty="0"/>
              <a:t> </a:t>
            </a:r>
            <a:r>
              <a:rPr lang="en-US" dirty="0"/>
              <a:t>=1 g and W</a:t>
            </a:r>
            <a:r>
              <a:rPr lang="en-US" baseline="-25000" dirty="0"/>
              <a:t>1</a:t>
            </a:r>
            <a:r>
              <a:rPr lang="en-US" dirty="0"/>
              <a:t> lower left (in g) and </a:t>
            </a:r>
            <a:r>
              <a:rPr lang="el-GR" dirty="0"/>
              <a:t>β</a:t>
            </a:r>
            <a:r>
              <a:rPr lang="en-US" dirty="0"/>
              <a:t> lower right</a:t>
            </a:r>
          </a:p>
          <a:p>
            <a:r>
              <a:rPr lang="en-US" dirty="0"/>
              <a:t>Relative birth weight W</a:t>
            </a:r>
            <a:r>
              <a:rPr lang="en-US" baseline="-25000" dirty="0"/>
              <a:t>1</a:t>
            </a:r>
            <a:r>
              <a:rPr lang="en-US" dirty="0"/>
              <a:t> in smallest in fish, largest in birds</a:t>
            </a:r>
          </a:p>
          <a:p>
            <a:r>
              <a:rPr lang="en-US" dirty="0"/>
              <a:t>Slope </a:t>
            </a:r>
            <a:r>
              <a:rPr lang="el-GR" dirty="0"/>
              <a:t>β</a:t>
            </a:r>
            <a:r>
              <a:rPr lang="en-US" dirty="0"/>
              <a:t> quantifies N-waste problem, in </a:t>
            </a:r>
            <a:r>
              <a:rPr lang="en-US" dirty="0" err="1"/>
              <a:t>squamata</a:t>
            </a:r>
            <a:r>
              <a:rPr lang="en-US" dirty="0"/>
              <a:t> &amp; birds, 1 = no problem</a:t>
            </a:r>
          </a:p>
          <a:p>
            <a:r>
              <a:rPr lang="en-US" dirty="0"/>
              <a:t>Dioxygen use might be limiting egg size in amphibians</a:t>
            </a:r>
          </a:p>
          <a:p>
            <a:r>
              <a:rPr lang="en-US" dirty="0"/>
              <a:t>Ray-finned fish evolved a planktonic larval stage</a:t>
            </a:r>
            <a:endParaRPr lang="en-NL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8EAA5DB-7F69-53C1-86AE-19641F9662A8}"/>
              </a:ext>
            </a:extLst>
          </p:cNvPr>
          <p:cNvSpPr txBox="1"/>
          <p:nvPr/>
        </p:nvSpPr>
        <p:spPr>
          <a:xfrm>
            <a:off x="7244976" y="6017081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Augustine et al 2022</a:t>
            </a:r>
          </a:p>
          <a:p>
            <a:r>
              <a:rPr lang="en-US" sz="1200" i="1" dirty="0"/>
              <a:t>J Sea Res </a:t>
            </a:r>
            <a:r>
              <a:rPr lang="en-US" sz="1200" b="1" dirty="0"/>
              <a:t>185</a:t>
            </a:r>
            <a:r>
              <a:rPr lang="en-US" sz="1200" dirty="0"/>
              <a:t> 102228</a:t>
            </a:r>
            <a:endParaRPr lang="en-NL" sz="1200" dirty="0"/>
          </a:p>
        </p:txBody>
      </p:sp>
    </p:spTree>
    <p:extLst>
      <p:ext uri="{BB962C8B-B14F-4D97-AF65-F5344CB8AC3E}">
        <p14:creationId xmlns:p14="http://schemas.microsoft.com/office/powerpoint/2010/main" val="4258885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446DE6-115A-B160-EB35-76F74E965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85" y="1326853"/>
            <a:ext cx="2761260" cy="3858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78CC19-A940-467E-F520-2D0167D4E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279" y="365126"/>
            <a:ext cx="5257800" cy="1325563"/>
          </a:xfrm>
        </p:spPr>
        <p:txBody>
          <a:bodyPr/>
          <a:lstStyle/>
          <a:p>
            <a:r>
              <a:rPr lang="en-US" dirty="0"/>
              <a:t>Scaling of respiration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D03C92-84BD-8259-A6B5-181BD8E1A7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3</a:t>
            </a:fld>
            <a:endParaRPr lang="hr-H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8F7606-7A44-B349-860D-113BD01FF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670" y="1625619"/>
            <a:ext cx="5333559" cy="39986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F62710-37F8-4215-6659-EA514B836C50}"/>
              </a:ext>
            </a:extLst>
          </p:cNvPr>
          <p:cNvSpPr txBox="1"/>
          <p:nvPr/>
        </p:nvSpPr>
        <p:spPr>
          <a:xfrm>
            <a:off x="2971800" y="2032908"/>
            <a:ext cx="15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4035, 20ºC</a:t>
            </a:r>
          </a:p>
          <a:p>
            <a:r>
              <a:rPr lang="en-US" dirty="0"/>
              <a:t>slope around 3/4</a:t>
            </a:r>
            <a:endParaRPr lang="en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849761-5A27-828F-877A-974EED003729}"/>
              </a:ext>
            </a:extLst>
          </p:cNvPr>
          <p:cNvSpPr txBox="1"/>
          <p:nvPr/>
        </p:nvSpPr>
        <p:spPr>
          <a:xfrm>
            <a:off x="367391" y="6139543"/>
            <a:ext cx="8291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j-lt"/>
              </a:rPr>
              <a:t>Kleiber</a:t>
            </a:r>
            <a:r>
              <a:rPr lang="en-US" dirty="0">
                <a:latin typeface="+mj-lt"/>
              </a:rPr>
              <a:t> </a:t>
            </a:r>
            <a:r>
              <a:rPr lang="en-US" dirty="0">
                <a:effectLst/>
                <a:latin typeface="+mj-lt"/>
              </a:rPr>
              <a:t>1932 Body size and metabolism. </a:t>
            </a:r>
            <a:r>
              <a:rPr lang="en-US" i="1" dirty="0" err="1">
                <a:effectLst/>
                <a:latin typeface="+mj-lt"/>
              </a:rPr>
              <a:t>Hilgardia</a:t>
            </a:r>
            <a:r>
              <a:rPr lang="en-US" dirty="0">
                <a:effectLst/>
                <a:latin typeface="+mj-lt"/>
              </a:rPr>
              <a:t>, </a:t>
            </a:r>
            <a:r>
              <a:rPr lang="en-US" b="1" dirty="0">
                <a:effectLst/>
                <a:latin typeface="+mj-lt"/>
              </a:rPr>
              <a:t>6</a:t>
            </a:r>
            <a:r>
              <a:rPr lang="en-US" dirty="0">
                <a:effectLst/>
                <a:latin typeface="+mj-lt"/>
              </a:rPr>
              <a:t>: 315-353</a:t>
            </a:r>
          </a:p>
          <a:p>
            <a:r>
              <a:rPr lang="de-DE" b="0" i="0" dirty="0">
                <a:solidFill>
                  <a:srgbClr val="000000"/>
                </a:solidFill>
                <a:effectLst/>
                <a:latin typeface="+mj-lt"/>
              </a:rPr>
              <a:t>Rubner</a:t>
            </a:r>
            <a:r>
              <a:rPr lang="de-DE" dirty="0">
                <a:latin typeface="+mj-lt"/>
              </a:rPr>
              <a:t> </a:t>
            </a:r>
            <a:r>
              <a:rPr lang="de-DE" b="0" i="0" dirty="0">
                <a:solidFill>
                  <a:srgbClr val="000000"/>
                </a:solidFill>
                <a:effectLst/>
                <a:latin typeface="+mj-lt"/>
              </a:rPr>
              <a:t>1883 Uber den Einfluss der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+mj-lt"/>
              </a:rPr>
              <a:t>K</a:t>
            </a:r>
            <a:r>
              <a:rPr lang="de-DE" dirty="0" err="1">
                <a:latin typeface="+mj-lt"/>
              </a:rPr>
              <a:t>ö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+mj-lt"/>
              </a:rPr>
              <a:t>rpergrösse</a:t>
            </a:r>
            <a:r>
              <a:rPr lang="de-DE" b="0" i="0" dirty="0">
                <a:solidFill>
                  <a:srgbClr val="000000"/>
                </a:solidFill>
                <a:effectLst/>
                <a:latin typeface="+mj-lt"/>
              </a:rPr>
              <a:t> auf Stoff- und Kraftwechsel. </a:t>
            </a:r>
            <a:r>
              <a:rPr lang="de-DE" b="0" i="1" dirty="0">
                <a:solidFill>
                  <a:srgbClr val="000000"/>
                </a:solidFill>
                <a:effectLst/>
                <a:latin typeface="+mj-lt"/>
              </a:rPr>
              <a:t>Z. </a:t>
            </a:r>
            <a:r>
              <a:rPr lang="de-DE" b="0" i="1" dirty="0" err="1">
                <a:solidFill>
                  <a:srgbClr val="000000"/>
                </a:solidFill>
                <a:effectLst/>
                <a:latin typeface="+mj-lt"/>
              </a:rPr>
              <a:t>Biol</a:t>
            </a:r>
            <a:r>
              <a:rPr lang="de-DE" b="0" i="1" dirty="0">
                <a:solidFill>
                  <a:srgbClr val="000000"/>
                </a:solidFill>
                <a:effectLst/>
                <a:latin typeface="+mj-lt"/>
              </a:rPr>
              <a:t>.</a:t>
            </a:r>
            <a:r>
              <a:rPr lang="de-DE" b="0" i="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de-DE" b="1" i="0" dirty="0">
                <a:solidFill>
                  <a:srgbClr val="000000"/>
                </a:solidFill>
                <a:effectLst/>
                <a:latin typeface="+mj-lt"/>
              </a:rPr>
              <a:t>19</a:t>
            </a:r>
            <a:r>
              <a:rPr lang="de-DE" b="0" i="0" dirty="0">
                <a:solidFill>
                  <a:srgbClr val="000000"/>
                </a:solidFill>
                <a:effectLst/>
                <a:latin typeface="+mj-lt"/>
              </a:rPr>
              <a:t>:535–562</a:t>
            </a:r>
            <a:r>
              <a:rPr lang="de-DE" dirty="0">
                <a:latin typeface="+mj-lt"/>
              </a:rPr>
              <a:t> </a:t>
            </a:r>
            <a:endParaRPr lang="en-NL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C5FCE0-B8FE-8BDD-63BA-F9409B7B6D77}"/>
              </a:ext>
            </a:extLst>
          </p:cNvPr>
          <p:cNvSpPr/>
          <p:nvPr/>
        </p:nvSpPr>
        <p:spPr>
          <a:xfrm>
            <a:off x="284885" y="669471"/>
            <a:ext cx="8574230" cy="5282293"/>
          </a:xfrm>
          <a:prstGeom prst="rect">
            <a:avLst/>
          </a:prstGeom>
          <a:solidFill>
            <a:srgbClr val="E4E9F4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Direct explanations for </a:t>
            </a:r>
            <a:r>
              <a:rPr lang="en-US" sz="2800" dirty="0" err="1">
                <a:solidFill>
                  <a:schemeClr val="tx1"/>
                </a:solidFill>
              </a:rPr>
              <a:t>Kleiber’s</a:t>
            </a:r>
            <a:r>
              <a:rPr lang="en-US" sz="2800" dirty="0">
                <a:solidFill>
                  <a:schemeClr val="tx1"/>
                </a:solidFill>
              </a:rPr>
              <a:t> law are problematic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Respiration has contributions from several metabolic processes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        </a:t>
            </a:r>
            <a:r>
              <a:rPr lang="en-US" dirty="0">
                <a:solidFill>
                  <a:schemeClr val="tx1"/>
                </a:solidFill>
              </a:rPr>
              <a:t>Sousa et al 2008 From empirical patterns to theory: </a:t>
            </a:r>
          </a:p>
          <a:p>
            <a:r>
              <a:rPr lang="en-US" dirty="0">
                <a:solidFill>
                  <a:schemeClr val="tx1"/>
                </a:solidFill>
              </a:rPr>
              <a:t>           A formal metabolic theory of life. </a:t>
            </a:r>
            <a:r>
              <a:rPr lang="en-US" i="1" dirty="0">
                <a:solidFill>
                  <a:schemeClr val="tx1"/>
                </a:solidFill>
              </a:rPr>
              <a:t>Phil. Trans. R. Soc. B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b="1" dirty="0">
                <a:solidFill>
                  <a:schemeClr val="tx1"/>
                </a:solidFill>
              </a:rPr>
              <a:t>363</a:t>
            </a:r>
            <a:r>
              <a:rPr lang="en-US" dirty="0">
                <a:solidFill>
                  <a:schemeClr val="tx1"/>
                </a:solidFill>
              </a:rPr>
              <a:t>:2453–2464.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Body size is an emergent property of metabolism</a:t>
            </a:r>
          </a:p>
          <a:p>
            <a:r>
              <a:rPr lang="en-US" sz="2000" dirty="0">
                <a:solidFill>
                  <a:schemeClr val="tx1"/>
                </a:solidFill>
              </a:rPr>
              <a:t>        </a:t>
            </a:r>
            <a:r>
              <a:rPr lang="en-US" dirty="0">
                <a:solidFill>
                  <a:schemeClr val="tx1"/>
                </a:solidFill>
              </a:rPr>
              <a:t>Lika et al 2019 Body size as emergent property of metabolism. </a:t>
            </a:r>
            <a:r>
              <a:rPr lang="en-US" i="1" dirty="0">
                <a:solidFill>
                  <a:schemeClr val="tx1"/>
                </a:solidFill>
              </a:rPr>
              <a:t>J. Sea Res., </a:t>
            </a:r>
            <a:r>
              <a:rPr lang="en-US" b="1" dirty="0">
                <a:solidFill>
                  <a:schemeClr val="tx1"/>
                </a:solidFill>
              </a:rPr>
              <a:t>143</a:t>
            </a:r>
            <a:r>
              <a:rPr lang="en-US" dirty="0">
                <a:solidFill>
                  <a:schemeClr val="tx1"/>
                </a:solidFill>
              </a:rPr>
              <a:t>:8–17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Allometric functions might be nice for description, </a:t>
            </a:r>
          </a:p>
          <a:p>
            <a:r>
              <a:rPr lang="en-US" sz="2000" dirty="0">
                <a:solidFill>
                  <a:schemeClr val="tx1"/>
                </a:solidFill>
              </a:rPr>
              <a:t>        but not for understanding</a:t>
            </a:r>
          </a:p>
          <a:p>
            <a:r>
              <a:rPr lang="en-US" dirty="0">
                <a:solidFill>
                  <a:schemeClr val="tx1"/>
                </a:solidFill>
              </a:rPr>
              <a:t>           Kooijman 2018 Models in stress research. </a:t>
            </a:r>
            <a:r>
              <a:rPr lang="en-US" i="1" dirty="0">
                <a:solidFill>
                  <a:schemeClr val="tx1"/>
                </a:solidFill>
              </a:rPr>
              <a:t>Ecological Complexity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b="1" dirty="0">
                <a:solidFill>
                  <a:schemeClr val="tx1"/>
                </a:solidFill>
              </a:rPr>
              <a:t>34</a:t>
            </a:r>
            <a:r>
              <a:rPr lang="en-US" dirty="0">
                <a:solidFill>
                  <a:schemeClr val="tx1"/>
                </a:solidFill>
              </a:rPr>
              <a:t>:161–177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Implication: respiration, interpreted as THE metabolic rate,</a:t>
            </a:r>
          </a:p>
          <a:p>
            <a:r>
              <a:rPr lang="en-US" sz="2400" dirty="0">
                <a:solidFill>
                  <a:schemeClr val="tx1"/>
                </a:solidFill>
              </a:rPr>
              <a:t>cannot be used to explain other traits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6B6EB1-757C-2255-B134-CFCDF33819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30</a:t>
            </a:fld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7C1EB2-49CE-CB90-249F-39864095F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232806"/>
            <a:ext cx="9084624" cy="4996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42B06D-300E-4AD2-D870-9745D2CF6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051" y="1053188"/>
            <a:ext cx="1795276" cy="51435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5F1510-D266-8DAB-D539-25A6B90CF249}"/>
              </a:ext>
            </a:extLst>
          </p:cNvPr>
          <p:cNvSpPr txBox="1"/>
          <p:nvPr/>
        </p:nvSpPr>
        <p:spPr>
          <a:xfrm>
            <a:off x="767442" y="269062"/>
            <a:ext cx="6702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nl-NL" sz="4000" dirty="0">
                <a:solidFill>
                  <a:schemeClr val="accent2"/>
                </a:solidFill>
                <a:latin typeface="Arial" panose="020B0604020202020204" pitchFamily="34" charset="0"/>
              </a:rPr>
              <a:t>Multi-dimensional scaling</a:t>
            </a:r>
            <a:endParaRPr lang="en-NL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3EF375-6ADB-7E06-DCE4-C1B7693D8017}"/>
              </a:ext>
            </a:extLst>
          </p:cNvPr>
          <p:cNvSpPr txBox="1"/>
          <p:nvPr/>
        </p:nvSpPr>
        <p:spPr>
          <a:xfrm>
            <a:off x="293913" y="6201229"/>
            <a:ext cx="6926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14 traits: a</a:t>
            </a:r>
            <a:r>
              <a:rPr lang="en-US" sz="1800" baseline="-25000" dirty="0"/>
              <a:t>m</a:t>
            </a:r>
            <a:r>
              <a:rPr lang="en-US" sz="1800" dirty="0"/>
              <a:t>, a</a:t>
            </a:r>
            <a:r>
              <a:rPr lang="en-US" sz="1800" baseline="-25000" dirty="0"/>
              <a:t>p</a:t>
            </a:r>
            <a:r>
              <a:rPr lang="en-US" sz="1800" dirty="0"/>
              <a:t>, a</a:t>
            </a:r>
            <a:r>
              <a:rPr lang="en-US" sz="1800" baseline="-25000" dirty="0"/>
              <a:t>b</a:t>
            </a:r>
            <a:r>
              <a:rPr lang="en-US" sz="1800" dirty="0"/>
              <a:t>, W</a:t>
            </a:r>
            <a:r>
              <a:rPr lang="en-US" sz="1800" baseline="-25000" dirty="0"/>
              <a:t>w</a:t>
            </a:r>
            <a:r>
              <a:rPr lang="en-US" sz="1800" baseline="30000" dirty="0"/>
              <a:t>∞</a:t>
            </a:r>
            <a:r>
              <a:rPr lang="en-US" sz="1800" dirty="0"/>
              <a:t>, </a:t>
            </a:r>
            <a:r>
              <a:rPr lang="en-US" sz="1800" dirty="0" err="1"/>
              <a:t>W</a:t>
            </a:r>
            <a:r>
              <a:rPr lang="en-US" sz="1800" baseline="-25000" dirty="0" err="1"/>
              <a:t>w</a:t>
            </a:r>
            <a:r>
              <a:rPr lang="en-US" sz="1800" baseline="30000" dirty="0" err="1"/>
              <a:t>p</a:t>
            </a:r>
            <a:r>
              <a:rPr lang="en-US" sz="1800" dirty="0"/>
              <a:t>, </a:t>
            </a:r>
            <a:r>
              <a:rPr lang="en-US" sz="1800" dirty="0" err="1"/>
              <a:t>W</a:t>
            </a:r>
            <a:r>
              <a:rPr lang="en-US" sz="1800" baseline="-25000" dirty="0" err="1"/>
              <a:t>w</a:t>
            </a:r>
            <a:r>
              <a:rPr lang="en-US" sz="1800" baseline="30000" dirty="0" err="1"/>
              <a:t>b</a:t>
            </a:r>
            <a:r>
              <a:rPr lang="en-US" sz="1800" dirty="0"/>
              <a:t>, R</a:t>
            </a:r>
            <a:r>
              <a:rPr lang="en-US" sz="1800" baseline="-25000" dirty="0"/>
              <a:t>∞</a:t>
            </a:r>
            <a:r>
              <a:rPr lang="en-US" sz="1800" dirty="0"/>
              <a:t>, s</a:t>
            </a:r>
            <a:r>
              <a:rPr lang="en-US" sz="1800" baseline="-25000" dirty="0"/>
              <a:t>s</a:t>
            </a:r>
            <a:r>
              <a:rPr lang="en-US" sz="1800" dirty="0"/>
              <a:t>, </a:t>
            </a:r>
            <a:r>
              <a:rPr lang="en-US" sz="1800" dirty="0" err="1"/>
              <a:t>s</a:t>
            </a:r>
            <a:r>
              <a:rPr lang="en-US" sz="1800" baseline="-25000" dirty="0" err="1"/>
              <a:t>H</a:t>
            </a:r>
            <a:r>
              <a:rPr lang="en-US" sz="1800" baseline="30000" dirty="0" err="1"/>
              <a:t>bp</a:t>
            </a:r>
            <a:r>
              <a:rPr lang="en-US" sz="1800" dirty="0"/>
              <a:t>, [</a:t>
            </a:r>
            <a:r>
              <a:rPr lang="en-US" sz="1800" dirty="0" err="1"/>
              <a:t>p</a:t>
            </a:r>
            <a:r>
              <a:rPr lang="en-US" sz="1800" baseline="-25000" dirty="0" err="1"/>
              <a:t>M</a:t>
            </a:r>
            <a:r>
              <a:rPr lang="en-US" sz="1800" dirty="0"/>
              <a:t>], v, </a:t>
            </a:r>
            <a:r>
              <a:rPr lang="el-GR" sz="1800" dirty="0"/>
              <a:t>κ</a:t>
            </a:r>
            <a:r>
              <a:rPr lang="en-US" sz="1800" dirty="0"/>
              <a:t>, </a:t>
            </a:r>
            <a:r>
              <a:rPr lang="en-US" sz="1800" dirty="0" err="1"/>
              <a:t>E</a:t>
            </a:r>
            <a:r>
              <a:rPr lang="en-US" sz="1800" baseline="-25000" dirty="0" err="1"/>
              <a:t>H</a:t>
            </a:r>
            <a:r>
              <a:rPr lang="en-US" sz="1800" baseline="30000" dirty="0" err="1"/>
              <a:t>b</a:t>
            </a:r>
            <a:r>
              <a:rPr lang="en-US" sz="1800" dirty="0"/>
              <a:t>, </a:t>
            </a:r>
            <a:r>
              <a:rPr lang="en-US" sz="1800" dirty="0" err="1"/>
              <a:t>E</a:t>
            </a:r>
            <a:r>
              <a:rPr lang="en-US" sz="1800" baseline="-25000" dirty="0" err="1"/>
              <a:t>H</a:t>
            </a:r>
            <a:r>
              <a:rPr lang="en-US" sz="1800" baseline="30000" dirty="0" err="1"/>
              <a:t>p</a:t>
            </a:r>
            <a:endParaRPr lang="en-NL" sz="1800" baseline="30000" dirty="0"/>
          </a:p>
        </p:txBody>
      </p:sp>
    </p:spTree>
    <p:extLst>
      <p:ext uri="{BB962C8B-B14F-4D97-AF65-F5344CB8AC3E}">
        <p14:creationId xmlns:p14="http://schemas.microsoft.com/office/powerpoint/2010/main" val="947460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4400"/>
              <a:buFont typeface="Calibri"/>
              <a:buNone/>
            </a:pPr>
            <a:r>
              <a:rPr lang="hr-HR"/>
              <a:t>Final slide</a:t>
            </a:r>
            <a:endParaRPr/>
          </a:p>
        </p:txBody>
      </p:sp>
      <p:sp>
        <p:nvSpPr>
          <p:cNvPr id="142" name="Google Shape;142;p3"/>
          <p:cNvSpPr txBox="1">
            <a:spLocks noGrp="1"/>
          </p:cNvSpPr>
          <p:nvPr>
            <p:ph type="body" idx="1"/>
          </p:nvPr>
        </p:nvSpPr>
        <p:spPr>
          <a:xfrm>
            <a:off x="1428750" y="2246447"/>
            <a:ext cx="6147707" cy="300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153"/>
              </a:buClr>
              <a:buSzPts val="2800"/>
              <a:buNone/>
            </a:pPr>
            <a:r>
              <a:rPr lang="en-US" sz="2000" dirty="0">
                <a:latin typeface="+mj-lt"/>
              </a:rPr>
              <a:t>Thank you for your attention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153"/>
              </a:buClr>
              <a:buSzPts val="2800"/>
              <a:buNone/>
            </a:pPr>
            <a:endParaRPr lang="en-US" sz="2000" dirty="0">
              <a:latin typeface="+mj-lt"/>
            </a:endParaRPr>
          </a:p>
          <a:p>
            <a:pPr marL="50800" indent="0" eaLnBrk="1" hangingPunct="1">
              <a:buNone/>
            </a:pPr>
            <a:r>
              <a:rPr lang="nl-NL" altLang="en-NL" sz="2000" dirty="0">
                <a:latin typeface="+mj-lt"/>
              </a:rPr>
              <a:t>  Download slides</a:t>
            </a:r>
          </a:p>
          <a:p>
            <a:pPr marL="50800" indent="0" eaLnBrk="1" hangingPunct="1">
              <a:buNone/>
            </a:pPr>
            <a:r>
              <a:rPr lang="nl-NL" altLang="en-NL" sz="2000" dirty="0">
                <a:latin typeface="+mj-lt"/>
              </a:rPr>
              <a:t>        </a:t>
            </a:r>
            <a:r>
              <a:rPr lang="nl-NL" altLang="en-NL" sz="2000" dirty="0">
                <a:latin typeface="+mj-lt"/>
                <a:hlinkClick r:id="rId3"/>
              </a:rPr>
              <a:t>https://www.bio.vu.nl/thb/users/bas/lectures/</a:t>
            </a:r>
            <a:endParaRPr lang="nl-NL" altLang="en-NL" sz="2000" dirty="0">
              <a:latin typeface="+mj-lt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153"/>
              </a:buClr>
              <a:buSzPts val="2800"/>
              <a:buNone/>
            </a:pPr>
            <a:endParaRPr lang="en-US" sz="2000" dirty="0">
              <a:latin typeface="+mj-lt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153"/>
              </a:buClr>
              <a:buSzPts val="2800"/>
              <a:buNone/>
            </a:pPr>
            <a:endParaRPr lang="en-US" sz="2000" dirty="0">
              <a:latin typeface="+mj-lt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153"/>
              </a:buClr>
              <a:buSzPts val="2800"/>
              <a:buNone/>
            </a:pPr>
            <a:r>
              <a:rPr lang="en-US" sz="2000" dirty="0">
                <a:latin typeface="+mj-lt"/>
              </a:rPr>
              <a:t>Questions/remarks are very welcome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153"/>
              </a:buClr>
              <a:buSzPts val="2800"/>
              <a:buNone/>
            </a:pPr>
            <a:endParaRPr lang="en-US" sz="2000" dirty="0">
              <a:latin typeface="+mj-lt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153"/>
              </a:buClr>
              <a:buSzPts val="2800"/>
              <a:buNone/>
            </a:pPr>
            <a:r>
              <a:rPr lang="en-US" sz="2000" dirty="0">
                <a:latin typeface="+mj-lt"/>
              </a:rPr>
              <a:t>Also later during breaks</a:t>
            </a:r>
            <a:endParaRPr sz="2000" dirty="0">
              <a:latin typeface="+mj-lt"/>
            </a:endParaRPr>
          </a:p>
        </p:txBody>
      </p:sp>
      <p:pic>
        <p:nvPicPr>
          <p:cNvPr id="143" name="Google Shape;14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1428" y="365126"/>
            <a:ext cx="1261555" cy="100924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31</a:t>
            </a:fld>
            <a:endParaRPr/>
          </a:p>
        </p:txBody>
      </p:sp>
      <p:sp>
        <p:nvSpPr>
          <p:cNvPr id="145" name="Google Shape;145;p3"/>
          <p:cNvSpPr/>
          <p:nvPr/>
        </p:nvSpPr>
        <p:spPr>
          <a:xfrm>
            <a:off x="7051475" y="-8950"/>
            <a:ext cx="2057400" cy="138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" name="Google Shape;146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5574" y="176013"/>
            <a:ext cx="1716400" cy="77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8EB96E66-9064-0943-7859-25492B1C7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33" y="1547813"/>
            <a:ext cx="8512267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</a:pPr>
            <a:r>
              <a:rPr lang="en-US" altLang="nl-NL" sz="2000" dirty="0">
                <a:latin typeface="Arial" panose="020B0604020202020204" pitchFamily="34" charset="0"/>
              </a:rPr>
              <a:t>DEB parameters have a clear physical interpretation (fact)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nl-NL" sz="2000" dirty="0">
                <a:latin typeface="Arial" panose="020B0604020202020204" pitchFamily="34" charset="0"/>
              </a:rPr>
              <a:t>they are either intensive or extensive (fact)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nl-NL" sz="2000" dirty="0">
                <a:latin typeface="Arial" panose="020B0604020202020204" pitchFamily="34" charset="0"/>
              </a:rPr>
              <a:t>appropriate ratios of extensive parameters are intensive (fact)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nl-NL" sz="2000" dirty="0">
                <a:latin typeface="Arial" panose="020B0604020202020204" pitchFamily="34" charset="0"/>
              </a:rPr>
              <a:t>intensive parameters are equal among species (assumption)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nl-NL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nl-NL" sz="2000" dirty="0">
                <a:latin typeface="Arial" panose="020B0604020202020204" pitchFamily="34" charset="0"/>
              </a:rPr>
              <a:t>     </a:t>
            </a:r>
            <a:r>
              <a:rPr lang="en-US" altLang="nl-NL" sz="2800" b="1" dirty="0">
                <a:latin typeface="Arial" panose="020B0604020202020204" pitchFamily="34" charset="0"/>
              </a:rPr>
              <a:t>Implication: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nl-NL" sz="2000" dirty="0">
                <a:latin typeface="Arial" panose="020B0604020202020204" pitchFamily="34" charset="0"/>
              </a:rPr>
              <a:t>this links all parameters, leaving just 1 degree of freedom for variation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GB" altLang="nl-NL" sz="2000" dirty="0">
                <a:latin typeface="Arial" panose="020B0604020202020204" pitchFamily="34" charset="0"/>
              </a:rPr>
              <a:t>write any physiological trait as function of parameters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nl-NL" sz="2000" dirty="0">
                <a:latin typeface="Arial" panose="020B0604020202020204" pitchFamily="34" charset="0"/>
              </a:rPr>
              <a:t>         (including e.g. max body weight, respiration)</a:t>
            </a:r>
          </a:p>
          <a:p>
            <a:pPr eaLnBrk="1" hangingPunct="1">
              <a:spcBef>
                <a:spcPct val="0"/>
              </a:spcBef>
            </a:pPr>
            <a:r>
              <a:rPr lang="en-GB" altLang="nl-NL" sz="2000" dirty="0">
                <a:latin typeface="Arial" panose="020B0604020202020204" pitchFamily="34" charset="0"/>
              </a:rPr>
              <a:t>    evaluate this trait (e.g. </a:t>
            </a:r>
            <a:r>
              <a:rPr lang="en-GB" altLang="nl-NL" sz="2000">
                <a:latin typeface="Arial" panose="020B0604020202020204" pitchFamily="34" charset="0"/>
              </a:rPr>
              <a:t>respiration) as </a:t>
            </a:r>
            <a:r>
              <a:rPr lang="en-GB" altLang="nl-NL" sz="2000" dirty="0">
                <a:latin typeface="Arial" panose="020B0604020202020204" pitchFamily="34" charset="0"/>
              </a:rPr>
              <a:t>function of e.g. max body weight</a:t>
            </a:r>
          </a:p>
          <a:p>
            <a:pPr eaLnBrk="1" hangingPunct="1">
              <a:spcBef>
                <a:spcPct val="0"/>
              </a:spcBef>
            </a:pPr>
            <a:r>
              <a:rPr lang="en-GB" altLang="nl-NL" sz="2000" dirty="0">
                <a:latin typeface="Arial" panose="020B0604020202020204" pitchFamily="34" charset="0"/>
              </a:rPr>
              <a:t>    observe: no empirical argument is involved</a:t>
            </a:r>
          </a:p>
          <a:p>
            <a:pPr eaLnBrk="1" hangingPunct="1">
              <a:spcBef>
                <a:spcPct val="0"/>
              </a:spcBef>
            </a:pPr>
            <a:endParaRPr lang="en-GB" altLang="nl-NL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nl-NL" sz="2000" dirty="0">
                <a:latin typeface="Arial" panose="020B0604020202020204" pitchFamily="34" charset="0"/>
              </a:rPr>
              <a:t>    adaptations cause deviations from the assumption that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nl-NL" sz="2000" dirty="0">
                <a:latin typeface="Arial" panose="020B0604020202020204" pitchFamily="34" charset="0"/>
              </a:rPr>
              <a:t>        intensive parameters are equal among species</a:t>
            </a: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F0511345-A69C-CF71-8530-EC36A9A5D0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404813"/>
            <a:ext cx="8893175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nl-NL" sz="2800" dirty="0">
                <a:solidFill>
                  <a:schemeClr val="accent2"/>
                </a:solidFill>
                <a:latin typeface="Arial" panose="020B0604020202020204" pitchFamily="34" charset="0"/>
              </a:rPr>
              <a:t>Physical co-variation rules for parameter values</a:t>
            </a:r>
            <a:endParaRPr lang="en-GB" altLang="nl-NL" sz="28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177" name="Text Box 9">
            <a:extLst>
              <a:ext uri="{FF2B5EF4-FFF2-40B4-BE49-F238E27FC236}">
                <a16:creationId xmlns:a16="http://schemas.microsoft.com/office/drawing/2014/main" id="{BE94155E-DDD6-56CF-91AF-58A1E6CB0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539" y="6357256"/>
            <a:ext cx="79848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400" dirty="0">
                <a:latin typeface="Arial" panose="020B0604020202020204" pitchFamily="34" charset="0"/>
              </a:rPr>
              <a:t>Kooijman 1986 Energy budgets can explain body size scaling relations </a:t>
            </a:r>
            <a:r>
              <a:rPr lang="en-GB" altLang="nl-NL" sz="1400" i="1" dirty="0">
                <a:latin typeface="Arial" panose="020B0604020202020204" pitchFamily="34" charset="0"/>
              </a:rPr>
              <a:t>J. </a:t>
            </a:r>
            <a:r>
              <a:rPr lang="en-GB" altLang="nl-NL" sz="1400" i="1" dirty="0" err="1">
                <a:latin typeface="Arial" panose="020B0604020202020204" pitchFamily="34" charset="0"/>
              </a:rPr>
              <a:t>Theor</a:t>
            </a:r>
            <a:r>
              <a:rPr lang="en-GB" altLang="nl-NL" sz="1400" i="1" dirty="0">
                <a:latin typeface="Arial" panose="020B0604020202020204" pitchFamily="34" charset="0"/>
              </a:rPr>
              <a:t>. Biol.</a:t>
            </a:r>
            <a:r>
              <a:rPr lang="en-GB" altLang="nl-NL" sz="1400" dirty="0">
                <a:latin typeface="Arial" panose="020B0604020202020204" pitchFamily="34" charset="0"/>
              </a:rPr>
              <a:t> </a:t>
            </a:r>
            <a:r>
              <a:rPr lang="en-GB" altLang="nl-NL" sz="1400" b="1" dirty="0">
                <a:latin typeface="Arial" panose="020B0604020202020204" pitchFamily="34" charset="0"/>
              </a:rPr>
              <a:t>121</a:t>
            </a:r>
            <a:r>
              <a:rPr lang="en-GB" altLang="nl-NL" sz="1400" dirty="0">
                <a:latin typeface="Arial" panose="020B0604020202020204" pitchFamily="34" charset="0"/>
              </a:rPr>
              <a:t>: 269-282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0801CE-6FD1-83AC-E6D0-8A8B6103E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27" y="1576587"/>
            <a:ext cx="3910276" cy="2932707"/>
          </a:xfrm>
          <a:prstGeom prst="rect">
            <a:avLst/>
          </a:prstGeom>
        </p:spPr>
      </p:pic>
      <p:pic>
        <p:nvPicPr>
          <p:cNvPr id="65538" name="Picture 2">
            <a:extLst>
              <a:ext uri="{FF2B5EF4-FFF2-40B4-BE49-F238E27FC236}">
                <a16:creationId xmlns:a16="http://schemas.microsoft.com/office/drawing/2014/main" id="{00B79F4A-C952-568A-3BBF-B2619657E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3" b="-1422"/>
          <a:stretch>
            <a:fillRect/>
          </a:stretch>
        </p:blipFill>
        <p:spPr bwMode="auto">
          <a:xfrm>
            <a:off x="4249608" y="2900363"/>
            <a:ext cx="1366838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Rectangle 3">
            <a:extLst>
              <a:ext uri="{FF2B5EF4-FFF2-40B4-BE49-F238E27FC236}">
                <a16:creationId xmlns:a16="http://schemas.microsoft.com/office/drawing/2014/main" id="{78823AAE-A107-D090-BD64-FFFA98D74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3660732" cy="1143000"/>
          </a:xfrm>
        </p:spPr>
        <p:txBody>
          <a:bodyPr/>
          <a:lstStyle/>
          <a:p>
            <a:pPr eaLnBrk="1" hangingPunct="1"/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Zoom factor</a:t>
            </a:r>
            <a:endParaRPr lang="nl-NL" altLang="nl-NL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5541" name="Text Box 5">
            <a:extLst>
              <a:ext uri="{FF2B5EF4-FFF2-40B4-BE49-F238E27FC236}">
                <a16:creationId xmlns:a16="http://schemas.microsoft.com/office/drawing/2014/main" id="{CE71FDCF-5566-79C3-20CE-8E2DB0AC1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228" y="2489568"/>
            <a:ext cx="2473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0.01 </a:t>
            </a:r>
            <a:r>
              <a:rPr lang="en-US" altLang="nl-NL" sz="1600" dirty="0" err="1">
                <a:latin typeface="Arial" panose="020B0604020202020204" pitchFamily="34" charset="0"/>
              </a:rPr>
              <a:t>Brachionus</a:t>
            </a:r>
            <a:r>
              <a:rPr lang="en-US" altLang="nl-NL" sz="1600" dirty="0">
                <a:latin typeface="Arial" panose="020B0604020202020204" pitchFamily="34" charset="0"/>
              </a:rPr>
              <a:t> </a:t>
            </a:r>
            <a:r>
              <a:rPr lang="en-US" altLang="nl-NL" sz="1600" dirty="0" err="1">
                <a:latin typeface="Arial" panose="020B0604020202020204" pitchFamily="34" charset="0"/>
              </a:rPr>
              <a:t>plicatilis</a:t>
            </a:r>
            <a:endParaRPr lang="nl-NL" altLang="nl-NL" sz="1600" dirty="0">
              <a:latin typeface="Arial" panose="020B0604020202020204" pitchFamily="34" charset="0"/>
            </a:endParaRPr>
          </a:p>
        </p:txBody>
      </p:sp>
      <p:pic>
        <p:nvPicPr>
          <p:cNvPr id="65542" name="Picture 6" descr="tmp">
            <a:extLst>
              <a:ext uri="{FF2B5EF4-FFF2-40B4-BE49-F238E27FC236}">
                <a16:creationId xmlns:a16="http://schemas.microsoft.com/office/drawing/2014/main" id="{D160D583-56D9-3840-3A13-EEECDCCC590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72" y="3065810"/>
            <a:ext cx="1572855" cy="74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3" name="Picture 7">
            <a:extLst>
              <a:ext uri="{FF2B5EF4-FFF2-40B4-BE49-F238E27FC236}">
                <a16:creationId xmlns:a16="http://schemas.microsoft.com/office/drawing/2014/main" id="{A711B65F-90A2-2140-81AF-40B73E159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331" y="447995"/>
            <a:ext cx="1339148" cy="180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5" name="Picture 9">
            <a:extLst>
              <a:ext uri="{FF2B5EF4-FFF2-40B4-BE49-F238E27FC236}">
                <a16:creationId xmlns:a16="http://schemas.microsoft.com/office/drawing/2014/main" id="{B6E850C1-2D5F-62A6-278A-347420FFD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73" y="4967017"/>
            <a:ext cx="2627312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6" name="Picture 10">
            <a:extLst>
              <a:ext uri="{FF2B5EF4-FFF2-40B4-BE49-F238E27FC236}">
                <a16:creationId xmlns:a16="http://schemas.microsoft.com/office/drawing/2014/main" id="{1D073060-361C-7243-4804-FA8C1F4BE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355" y="4954491"/>
            <a:ext cx="1654434" cy="161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7" name="Picture 11">
            <a:extLst>
              <a:ext uri="{FF2B5EF4-FFF2-40B4-BE49-F238E27FC236}">
                <a16:creationId xmlns:a16="http://schemas.microsoft.com/office/drawing/2014/main" id="{8B2FDB9E-DF7B-B227-D23A-E1AF0D8B5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359" y="5273458"/>
            <a:ext cx="3095625" cy="1327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8" name="Text Box 12">
            <a:extLst>
              <a:ext uri="{FF2B5EF4-FFF2-40B4-BE49-F238E27FC236}">
                <a16:creationId xmlns:a16="http://schemas.microsoft.com/office/drawing/2014/main" id="{2379E516-21D3-53A0-503C-2BC4B4093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9610" y="6521450"/>
            <a:ext cx="27831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296 Balaenoptera musculus</a:t>
            </a:r>
            <a:endParaRPr lang="nl-NL" altLang="nl-NL" sz="1600" dirty="0">
              <a:latin typeface="Arial" panose="020B0604020202020204" pitchFamily="34" charset="0"/>
            </a:endParaRPr>
          </a:p>
        </p:txBody>
      </p:sp>
      <p:sp>
        <p:nvSpPr>
          <p:cNvPr id="65549" name="Text Box 13">
            <a:extLst>
              <a:ext uri="{FF2B5EF4-FFF2-40B4-BE49-F238E27FC236}">
                <a16:creationId xmlns:a16="http://schemas.microsoft.com/office/drawing/2014/main" id="{55124138-04EB-5805-7707-55EAB2BBE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5276" y="6528222"/>
            <a:ext cx="267413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    77.3 Loxodonta </a:t>
            </a:r>
            <a:r>
              <a:rPr lang="en-US" altLang="nl-NL" sz="1600" dirty="0" err="1">
                <a:latin typeface="Arial" panose="020B0604020202020204" pitchFamily="34" charset="0"/>
              </a:rPr>
              <a:t>africana</a:t>
            </a:r>
            <a:endParaRPr lang="en-US" altLang="nl-NL" sz="1600" dirty="0">
              <a:latin typeface="Arial" panose="020B0604020202020204" pitchFamily="34" charset="0"/>
            </a:endParaRPr>
          </a:p>
        </p:txBody>
      </p:sp>
      <p:sp>
        <p:nvSpPr>
          <p:cNvPr id="65550" name="Text Box 14">
            <a:extLst>
              <a:ext uri="{FF2B5EF4-FFF2-40B4-BE49-F238E27FC236}">
                <a16:creationId xmlns:a16="http://schemas.microsoft.com/office/drawing/2014/main" id="{D191E17B-7E4A-F5F9-C947-EDE54F902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344" y="6509269"/>
            <a:ext cx="20457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1.25 Sparus </a:t>
            </a:r>
            <a:r>
              <a:rPr lang="en-US" altLang="nl-NL" sz="1600" dirty="0" err="1">
                <a:latin typeface="Arial" panose="020B0604020202020204" pitchFamily="34" charset="0"/>
              </a:rPr>
              <a:t>aurata</a:t>
            </a:r>
            <a:r>
              <a:rPr lang="en-US" altLang="nl-NL" sz="1600" dirty="0">
                <a:latin typeface="Arial" panose="020B0604020202020204" pitchFamily="34" charset="0"/>
              </a:rPr>
              <a:t> </a:t>
            </a:r>
            <a:endParaRPr lang="nl-NL" altLang="nl-NL" sz="1600" dirty="0">
              <a:latin typeface="Arial" panose="020B0604020202020204" pitchFamily="34" charset="0"/>
            </a:endParaRPr>
          </a:p>
        </p:txBody>
      </p:sp>
      <p:sp>
        <p:nvSpPr>
          <p:cNvPr id="65551" name="Text Box 15">
            <a:extLst>
              <a:ext uri="{FF2B5EF4-FFF2-40B4-BE49-F238E27FC236}">
                <a16:creationId xmlns:a16="http://schemas.microsoft.com/office/drawing/2014/main" id="{12E9869E-3EA5-AE45-B72F-EAFC9AA5D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139" y="4572005"/>
            <a:ext cx="26693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0.20 </a:t>
            </a:r>
            <a:r>
              <a:rPr lang="en-US" altLang="nl-NL" sz="1600" dirty="0" err="1">
                <a:latin typeface="Arial" panose="020B0604020202020204" pitchFamily="34" charset="0"/>
              </a:rPr>
              <a:t>Pimephales</a:t>
            </a:r>
            <a:r>
              <a:rPr lang="en-US" altLang="nl-NL" sz="1600" dirty="0">
                <a:latin typeface="Arial" panose="020B0604020202020204" pitchFamily="34" charset="0"/>
              </a:rPr>
              <a:t> </a:t>
            </a:r>
            <a:r>
              <a:rPr lang="en-US" altLang="nl-NL" sz="1600" dirty="0" err="1">
                <a:latin typeface="Arial" panose="020B0604020202020204" pitchFamily="34" charset="0"/>
              </a:rPr>
              <a:t>promelas</a:t>
            </a:r>
            <a:endParaRPr lang="nl-NL" altLang="nl-NL" sz="1600" dirty="0">
              <a:latin typeface="Arial" panose="020B0604020202020204" pitchFamily="34" charset="0"/>
            </a:endParaRPr>
          </a:p>
        </p:txBody>
      </p:sp>
      <p:sp>
        <p:nvSpPr>
          <p:cNvPr id="65552" name="Text Box 16">
            <a:extLst>
              <a:ext uri="{FF2B5EF4-FFF2-40B4-BE49-F238E27FC236}">
                <a16:creationId xmlns:a16="http://schemas.microsoft.com/office/drawing/2014/main" id="{A4DBDB1B-5775-6693-603F-7AAD1FEA5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747" y="4561661"/>
            <a:ext cx="24304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0.04 </a:t>
            </a:r>
            <a:r>
              <a:rPr lang="en-US" altLang="nl-NL" sz="1600" dirty="0" err="1">
                <a:latin typeface="Arial" panose="020B0604020202020204" pitchFamily="34" charset="0"/>
              </a:rPr>
              <a:t>Ferosagitta</a:t>
            </a:r>
            <a:r>
              <a:rPr lang="en-US" altLang="nl-NL" sz="1600" dirty="0">
                <a:latin typeface="Arial" panose="020B0604020202020204" pitchFamily="34" charset="0"/>
              </a:rPr>
              <a:t> </a:t>
            </a:r>
            <a:r>
              <a:rPr lang="en-US" altLang="nl-NL" sz="1600" dirty="0" err="1">
                <a:latin typeface="Arial" panose="020B0604020202020204" pitchFamily="34" charset="0"/>
              </a:rPr>
              <a:t>hispida</a:t>
            </a:r>
            <a:endParaRPr lang="nl-NL" altLang="nl-NL" sz="1600" dirty="0">
              <a:latin typeface="Arial" panose="020B060402020202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29058371-1E95-9D52-B2C3-88942EC51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7579" y="2502159"/>
            <a:ext cx="216758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0.003 </a:t>
            </a:r>
            <a:r>
              <a:rPr lang="en-US" altLang="nl-NL" sz="1600" dirty="0" err="1">
                <a:latin typeface="Arial" panose="020B0604020202020204" pitchFamily="34" charset="0"/>
              </a:rPr>
              <a:t>Aspidiophorus</a:t>
            </a:r>
            <a:r>
              <a:rPr lang="en-US" altLang="nl-NL" sz="1600" dirty="0">
                <a:latin typeface="Arial" panose="020B0604020202020204" pitchFamily="34" charset="0"/>
              </a:rPr>
              <a:t> </a:t>
            </a:r>
            <a:endParaRPr lang="nl-NL" altLang="nl-NL" sz="1600" dirty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4B7D73-3E69-6391-0634-059905D17A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1303" y="447995"/>
            <a:ext cx="2430474" cy="1825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C9859D-AA6A-597B-E67E-A706B6C845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6913" y="3058822"/>
            <a:ext cx="2883004" cy="1154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13E500-5BBC-18E4-4F4D-13DEB95C40F2}"/>
              </a:ext>
            </a:extLst>
          </p:cNvPr>
          <p:cNvSpPr txBox="1"/>
          <p:nvPr/>
        </p:nvSpPr>
        <p:spPr>
          <a:xfrm>
            <a:off x="3894366" y="2751366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8e-8 g</a:t>
            </a:r>
            <a:endParaRPr lang="en-NL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AC6AE9-6D3C-7FCF-D830-26CA5609356A}"/>
              </a:ext>
            </a:extLst>
          </p:cNvPr>
          <p:cNvSpPr txBox="1"/>
          <p:nvPr/>
        </p:nvSpPr>
        <p:spPr>
          <a:xfrm>
            <a:off x="6291947" y="6291946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1.6e8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g</a:t>
            </a:r>
            <a:endParaRPr lang="en-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405CA3AA-B11C-A559-33F2-263E1431BE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7837" y="283485"/>
            <a:ext cx="4784271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Body size scaling</a:t>
            </a:r>
            <a:endParaRPr lang="en-GB" altLang="nl-NL" sz="18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6390" name="Text Box 67">
            <a:extLst>
              <a:ext uri="{FF2B5EF4-FFF2-40B4-BE49-F238E27FC236}">
                <a16:creationId xmlns:a16="http://schemas.microsoft.com/office/drawing/2014/main" id="{111673F9-9D78-B7DA-4CD0-21B1BA8E6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0188" y="6099175"/>
            <a:ext cx="11953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200">
                <a:latin typeface="Arial" panose="020B0604020202020204" pitchFamily="34" charset="0"/>
              </a:rPr>
              <a:t>Kooijman 1986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200" i="1">
                <a:latin typeface="Arial" panose="020B0604020202020204" pitchFamily="34" charset="0"/>
              </a:rPr>
              <a:t>J Theor Biol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200" b="1">
                <a:latin typeface="Arial" panose="020B0604020202020204" pitchFamily="34" charset="0"/>
              </a:rPr>
              <a:t>121</a:t>
            </a:r>
            <a:r>
              <a:rPr lang="en-US" altLang="nl-NL" sz="1200">
                <a:latin typeface="Arial" panose="020B0604020202020204" pitchFamily="34" charset="0"/>
              </a:rPr>
              <a:t>: 269-282</a:t>
            </a:r>
            <a:endParaRPr lang="nl-NL" altLang="nl-NL" sz="120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6EE42B-B042-70E1-BFF1-F8F9C6B0F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624137"/>
            <a:ext cx="5486400" cy="3095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A95066-5FFD-2B7E-04EC-7B2BFC5FE98A}"/>
              </a:ext>
            </a:extLst>
          </p:cNvPr>
          <p:cNvSpPr txBox="1"/>
          <p:nvPr/>
        </p:nvSpPr>
        <p:spPr>
          <a:xfrm>
            <a:off x="1738994" y="1429434"/>
            <a:ext cx="60067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Intra-species:  same parameters, different state variables</a:t>
            </a:r>
          </a:p>
          <a:p>
            <a:r>
              <a:rPr lang="en-US" sz="1800" dirty="0"/>
              <a:t>Inter-species:  different parameters, ultimate body size</a:t>
            </a:r>
          </a:p>
          <a:p>
            <a:r>
              <a:rPr lang="en-US" sz="1800" dirty="0"/>
              <a:t>All cases: abundant food, constant temperature</a:t>
            </a:r>
            <a:endParaRPr lang="en-NL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1CE429-F02B-220C-D427-6A34D0C3A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575" y="5943600"/>
            <a:ext cx="3450244" cy="72866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3A6702-3D5C-68A3-C5AE-8A8D59DF33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7</a:t>
            </a:fld>
            <a:endParaRPr lang="hr-H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59AC8D-8429-AD97-66BF-F9464BDFA908}"/>
              </a:ext>
            </a:extLst>
          </p:cNvPr>
          <p:cNvSpPr txBox="1"/>
          <p:nvPr/>
        </p:nvSpPr>
        <p:spPr>
          <a:xfrm>
            <a:off x="1755320" y="244570"/>
            <a:ext cx="53884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nl-NL" sz="4000" dirty="0" err="1">
                <a:solidFill>
                  <a:schemeClr val="accent2"/>
                </a:solidFill>
                <a:latin typeface="Arial" panose="020B0604020202020204" pitchFamily="34" charset="0"/>
              </a:rPr>
              <a:t>Galeans</a:t>
            </a:r>
            <a:r>
              <a:rPr lang="en-US" altLang="nl-NL" sz="4000" dirty="0">
                <a:solidFill>
                  <a:schemeClr val="accent2"/>
                </a:solidFill>
                <a:latin typeface="Arial" panose="020B0604020202020204" pitchFamily="34" charset="0"/>
              </a:rPr>
              <a:t> ↔ </a:t>
            </a:r>
            <a:r>
              <a:rPr lang="en-US" altLang="nl-NL" sz="4000" dirty="0" err="1">
                <a:solidFill>
                  <a:schemeClr val="accent2"/>
                </a:solidFill>
                <a:latin typeface="Arial" panose="020B0604020202020204" pitchFamily="34" charset="0"/>
              </a:rPr>
              <a:t>squaleans</a:t>
            </a:r>
            <a:endParaRPr lang="en-NL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B7D45B-8867-982F-1CC4-9DB65A85A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096" y="4103822"/>
            <a:ext cx="1932272" cy="2905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43D183-3523-5A10-60B6-DE9E0A440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36" y="936127"/>
            <a:ext cx="4669585" cy="3503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FF263B-6E31-1EBF-8F2A-7A0431A8A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421" y="993274"/>
            <a:ext cx="4406976" cy="33064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E9DA46-3C51-D044-DDCE-1D515080BAC1}"/>
              </a:ext>
            </a:extLst>
          </p:cNvPr>
          <p:cNvSpPr txBox="1"/>
          <p:nvPr/>
        </p:nvSpPr>
        <p:spPr>
          <a:xfrm>
            <a:off x="5442168" y="4477358"/>
            <a:ext cx="34509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Although </a:t>
            </a:r>
            <a:r>
              <a:rPr lang="en-US" dirty="0" err="1"/>
              <a:t>squaleans</a:t>
            </a:r>
            <a:r>
              <a:rPr lang="en-US" dirty="0"/>
              <a:t> have the lowest specific respiration</a:t>
            </a:r>
          </a:p>
          <a:p>
            <a:r>
              <a:rPr lang="en-US" dirty="0"/>
              <a:t>they grow the fastest among the cartilaginous fish</a:t>
            </a:r>
          </a:p>
          <a:p>
            <a:endParaRPr lang="en-US" dirty="0"/>
          </a:p>
          <a:p>
            <a:r>
              <a:rPr lang="en-US" dirty="0"/>
              <a:t>Specific  respiration is not necessarily a good predictor for other traits</a:t>
            </a:r>
            <a:endParaRPr lang="en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E8F0EF-58F8-68D7-C86D-ED20A5A1DA86}"/>
              </a:ext>
            </a:extLst>
          </p:cNvPr>
          <p:cNvSpPr txBox="1"/>
          <p:nvPr/>
        </p:nvSpPr>
        <p:spPr>
          <a:xfrm>
            <a:off x="6425292" y="6343648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Augustine et al 2022</a:t>
            </a:r>
          </a:p>
          <a:p>
            <a:r>
              <a:rPr lang="en-US" sz="1200" i="1" dirty="0"/>
              <a:t>J Sea Res </a:t>
            </a:r>
            <a:r>
              <a:rPr lang="en-US" sz="1200" b="1" dirty="0"/>
              <a:t>185</a:t>
            </a:r>
            <a:r>
              <a:rPr lang="en-US" sz="1200" dirty="0"/>
              <a:t>: 102228</a:t>
            </a:r>
            <a:endParaRPr lang="en-NL" sz="12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E748A22-3EFD-F3F5-49ED-29A3D05B4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686300"/>
            <a:ext cx="4055899" cy="18526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C9850A3-E79E-EC82-3A44-BAA826DC7DC5}"/>
              </a:ext>
            </a:extLst>
          </p:cNvPr>
          <p:cNvSpPr txBox="1"/>
          <p:nvPr/>
        </p:nvSpPr>
        <p:spPr>
          <a:xfrm rot="5400000">
            <a:off x="602417" y="5216978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</a:t>
            </a:r>
            <a:endParaRPr lang="en-NL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3E1E05-8FD6-4FDB-7B11-61ED583DEBBB}"/>
              </a:ext>
            </a:extLst>
          </p:cNvPr>
          <p:cNvSpPr txBox="1"/>
          <p:nvPr/>
        </p:nvSpPr>
        <p:spPr>
          <a:xfrm rot="5400000">
            <a:off x="2273377" y="5483674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61184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C89F78F-8053-A372-9A32-416EB0FB7E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Incubation time</a:t>
            </a:r>
            <a:endParaRPr lang="en-GB" altLang="nl-NL" sz="18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Text Box 5">
            <a:extLst>
              <a:ext uri="{FF2B5EF4-FFF2-40B4-BE49-F238E27FC236}">
                <a16:creationId xmlns:a16="http://schemas.microsoft.com/office/drawing/2014/main" id="{D7B14583-C4F4-5E4F-B709-14DAB595F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251325"/>
            <a:ext cx="1874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baseline="-25000">
                <a:latin typeface="Arial" panose="020B0604020202020204" pitchFamily="34" charset="0"/>
              </a:rPr>
              <a:t>10</a:t>
            </a:r>
            <a:r>
              <a:rPr lang="en-US" altLang="nl-NL" sz="1600">
                <a:latin typeface="Arial" panose="020B0604020202020204" pitchFamily="34" charset="0"/>
              </a:rPr>
              <a:t>log egg weight, g</a:t>
            </a:r>
            <a:endParaRPr lang="en-GB" altLang="nl-NL" sz="1600">
              <a:latin typeface="Arial" panose="020B0604020202020204" pitchFamily="34" charset="0"/>
            </a:endParaRPr>
          </a:p>
        </p:txBody>
      </p:sp>
      <p:sp>
        <p:nvSpPr>
          <p:cNvPr id="23556" name="Text Box 6">
            <a:extLst>
              <a:ext uri="{FF2B5EF4-FFF2-40B4-BE49-F238E27FC236}">
                <a16:creationId xmlns:a16="http://schemas.microsoft.com/office/drawing/2014/main" id="{0B5C92F9-8FC8-EAE6-741C-69A88C254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265613"/>
            <a:ext cx="1874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baseline="-25000">
                <a:latin typeface="Arial" panose="020B0604020202020204" pitchFamily="34" charset="0"/>
              </a:rPr>
              <a:t>10</a:t>
            </a:r>
            <a:r>
              <a:rPr lang="en-US" altLang="nl-NL" sz="1600">
                <a:latin typeface="Arial" panose="020B0604020202020204" pitchFamily="34" charset="0"/>
              </a:rPr>
              <a:t>log egg weight, g</a:t>
            </a:r>
            <a:endParaRPr lang="en-GB" altLang="nl-NL" sz="1600">
              <a:latin typeface="Arial" panose="020B0604020202020204" pitchFamily="34" charset="0"/>
            </a:endParaRPr>
          </a:p>
        </p:txBody>
      </p:sp>
      <p:sp>
        <p:nvSpPr>
          <p:cNvPr id="23557" name="Text Box 7">
            <a:extLst>
              <a:ext uri="{FF2B5EF4-FFF2-40B4-BE49-F238E27FC236}">
                <a16:creationId xmlns:a16="http://schemas.microsoft.com/office/drawing/2014/main" id="{E99A02BF-8640-EE83-6FDB-962B61FDD65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810418" y="2588419"/>
            <a:ext cx="2259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baseline="-25000">
                <a:latin typeface="Arial" panose="020B0604020202020204" pitchFamily="34" charset="0"/>
              </a:rPr>
              <a:t>10</a:t>
            </a:r>
            <a:r>
              <a:rPr lang="en-US" altLang="nl-NL" sz="1600">
                <a:latin typeface="Arial" panose="020B0604020202020204" pitchFamily="34" charset="0"/>
              </a:rPr>
              <a:t>log incubation time, d</a:t>
            </a:r>
            <a:endParaRPr lang="en-GB" altLang="nl-NL" sz="1600">
              <a:latin typeface="Arial" panose="020B0604020202020204" pitchFamily="34" charset="0"/>
            </a:endParaRPr>
          </a:p>
        </p:txBody>
      </p:sp>
      <p:sp>
        <p:nvSpPr>
          <p:cNvPr id="23558" name="Text Box 8">
            <a:extLst>
              <a:ext uri="{FF2B5EF4-FFF2-40B4-BE49-F238E27FC236}">
                <a16:creationId xmlns:a16="http://schemas.microsoft.com/office/drawing/2014/main" id="{4D105359-EECF-6471-392E-DA77195F70A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77431" y="2586832"/>
            <a:ext cx="2259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baseline="-25000">
                <a:latin typeface="Arial" panose="020B0604020202020204" pitchFamily="34" charset="0"/>
              </a:rPr>
              <a:t>10</a:t>
            </a:r>
            <a:r>
              <a:rPr lang="en-US" altLang="nl-NL" sz="1600">
                <a:latin typeface="Arial" panose="020B0604020202020204" pitchFamily="34" charset="0"/>
              </a:rPr>
              <a:t>log incubation time, d</a:t>
            </a:r>
            <a:endParaRPr lang="en-GB" altLang="nl-NL" sz="1600">
              <a:latin typeface="Arial" panose="020B0604020202020204" pitchFamily="34" charset="0"/>
            </a:endParaRPr>
          </a:p>
        </p:txBody>
      </p:sp>
      <p:sp>
        <p:nvSpPr>
          <p:cNvPr id="23559" name="Text Box 9">
            <a:extLst>
              <a:ext uri="{FF2B5EF4-FFF2-40B4-BE49-F238E27FC236}">
                <a16:creationId xmlns:a16="http://schemas.microsoft.com/office/drawing/2014/main" id="{6987BDC5-C71B-47DC-C0E9-281B3BCCF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684588"/>
            <a:ext cx="13160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FF3300"/>
                </a:solidFill>
                <a:latin typeface="Arial" panose="020B0604020202020204" pitchFamily="34" charset="0"/>
              </a:rPr>
              <a:t>l</a:t>
            </a:r>
            <a:r>
              <a:rPr lang="en-US" altLang="nl-NL" sz="1600" baseline="-25000">
                <a:solidFill>
                  <a:srgbClr val="FF3300"/>
                </a:solidFill>
                <a:latin typeface="Arial" panose="020B0604020202020204" pitchFamily="34" charset="0"/>
              </a:rPr>
              <a:t>b</a:t>
            </a:r>
            <a:r>
              <a:rPr lang="en-US" altLang="nl-NL" sz="1600">
                <a:solidFill>
                  <a:srgbClr val="FF3300"/>
                </a:solidFill>
                <a:latin typeface="Arial" panose="020B0604020202020204" pitchFamily="34" charset="0"/>
              </a:rPr>
              <a:t> equal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FF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° tube noses</a:t>
            </a:r>
            <a:endParaRPr lang="en-GB" altLang="nl-NL" sz="16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23560" name="Text Box 10">
            <a:extLst>
              <a:ext uri="{FF2B5EF4-FFF2-40B4-BE49-F238E27FC236}">
                <a16:creationId xmlns:a16="http://schemas.microsoft.com/office/drawing/2014/main" id="{216EDA80-5BB9-E409-B131-5A4CF729C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198813"/>
            <a:ext cx="1296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latin typeface="Arial" panose="020B0604020202020204" pitchFamily="34" charset="0"/>
              </a:rPr>
              <a:t>slope = 0.25</a:t>
            </a:r>
            <a:endParaRPr lang="en-GB" altLang="nl-NL" sz="1600">
              <a:latin typeface="Arial" panose="020B0604020202020204" pitchFamily="34" charset="0"/>
            </a:endParaRPr>
          </a:p>
        </p:txBody>
      </p:sp>
      <p:sp>
        <p:nvSpPr>
          <p:cNvPr id="23561" name="Text Box 11">
            <a:extLst>
              <a:ext uri="{FF2B5EF4-FFF2-40B4-BE49-F238E27FC236}">
                <a16:creationId xmlns:a16="http://schemas.microsoft.com/office/drawing/2014/main" id="{DD0BFF16-A33B-4687-321B-DD96ACE27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103813"/>
            <a:ext cx="2466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latin typeface="Arial" panose="020B0604020202020204" pitchFamily="34" charset="0"/>
              </a:rPr>
              <a:t>Data from Harrison 1975 </a:t>
            </a:r>
            <a:endParaRPr lang="en-GB" altLang="nl-NL" sz="1600">
              <a:latin typeface="Arial" panose="020B0604020202020204" pitchFamily="34" charset="0"/>
            </a:endParaRPr>
          </a:p>
        </p:txBody>
      </p:sp>
      <p:sp>
        <p:nvSpPr>
          <p:cNvPr id="23562" name="Text Box 12">
            <a:extLst>
              <a:ext uri="{FF2B5EF4-FFF2-40B4-BE49-F238E27FC236}">
                <a16:creationId xmlns:a16="http://schemas.microsoft.com/office/drawing/2014/main" id="{CD874B06-A788-CBC8-CB98-C7BA52D07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171575"/>
            <a:ext cx="2254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>
                <a:latin typeface="Arial" panose="020B0604020202020204" pitchFamily="34" charset="0"/>
              </a:rPr>
              <a:t>European birds</a:t>
            </a:r>
            <a:endParaRPr lang="en-GB" altLang="nl-NL" sz="2400">
              <a:latin typeface="Arial" panose="020B0604020202020204" pitchFamily="34" charset="0"/>
            </a:endParaRPr>
          </a:p>
        </p:txBody>
      </p:sp>
      <p:pic>
        <p:nvPicPr>
          <p:cNvPr id="23563" name="Picture 14" descr="PUFFINUS">
            <a:extLst>
              <a:ext uri="{FF2B5EF4-FFF2-40B4-BE49-F238E27FC236}">
                <a16:creationId xmlns:a16="http://schemas.microsoft.com/office/drawing/2014/main" id="{4999F112-67D2-7C64-FEED-60B258C71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187642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64" name="Object 16">
            <a:extLst>
              <a:ext uri="{FF2B5EF4-FFF2-40B4-BE49-F238E27FC236}">
                <a16:creationId xmlns:a16="http://schemas.microsoft.com/office/drawing/2014/main" id="{AEF7DA4F-DFD7-7DDD-75DF-FB28B94E68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3200" y="5638800"/>
          <a:ext cx="233045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08100" imgH="508000" progId="Equation.3">
                  <p:embed/>
                </p:oleObj>
              </mc:Choice>
              <mc:Fallback>
                <p:oleObj name="Equation" r:id="rId4" imgW="1308100" imgH="508000" progId="Equation.3">
                  <p:embed/>
                  <p:pic>
                    <p:nvPicPr>
                      <p:cNvPr id="23564" name="Object 16">
                        <a:extLst>
                          <a:ext uri="{FF2B5EF4-FFF2-40B4-BE49-F238E27FC236}">
                            <a16:creationId xmlns:a16="http://schemas.microsoft.com/office/drawing/2014/main" id="{AEF7DA4F-DFD7-7DDD-75DF-FB28B94E68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5638800"/>
                        <a:ext cx="2330450" cy="90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5" name="Text Box 17">
            <a:extLst>
              <a:ext uri="{FF2B5EF4-FFF2-40B4-BE49-F238E27FC236}">
                <a16:creationId xmlns:a16="http://schemas.microsoft.com/office/drawing/2014/main" id="{2796D084-C76F-BF59-3D5A-72FC76AC6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5602288"/>
            <a:ext cx="22526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>
                <a:latin typeface="Arial" panose="020B0604020202020204" pitchFamily="34" charset="0"/>
              </a:rPr>
              <a:t>Incubation time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>
                <a:latin typeface="Arial" panose="020B0604020202020204" pitchFamily="34" charset="0"/>
              </a:rPr>
              <a:t>Egg weight</a:t>
            </a:r>
            <a:endParaRPr lang="en-GB" altLang="nl-NL" sz="2400">
              <a:latin typeface="Arial" panose="020B0604020202020204" pitchFamily="34" charset="0"/>
            </a:endParaRPr>
          </a:p>
        </p:txBody>
      </p:sp>
      <p:pic>
        <p:nvPicPr>
          <p:cNvPr id="23566" name="Picture 21" descr="Picture">
            <a:extLst>
              <a:ext uri="{FF2B5EF4-FFF2-40B4-BE49-F238E27FC236}">
                <a16:creationId xmlns:a16="http://schemas.microsoft.com/office/drawing/2014/main" id="{3FC30030-0506-86D5-A128-F11238E74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3444875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22" descr="Picture1">
            <a:extLst>
              <a:ext uri="{FF2B5EF4-FFF2-40B4-BE49-F238E27FC236}">
                <a16:creationId xmlns:a16="http://schemas.microsoft.com/office/drawing/2014/main" id="{175C1985-D975-B9F3-49A9-EC5F6D975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1711325"/>
            <a:ext cx="35179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8" name="Text Box 23">
            <a:extLst>
              <a:ext uri="{FF2B5EF4-FFF2-40B4-BE49-F238E27FC236}">
                <a16:creationId xmlns:a16="http://schemas.microsoft.com/office/drawing/2014/main" id="{CE1220C1-67F2-EF70-50F5-6FC8C1EBD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1600200"/>
            <a:ext cx="1177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FF3300"/>
                </a:solidFill>
                <a:latin typeface="Arial" panose="020B0604020202020204" pitchFamily="34" charset="0"/>
              </a:rPr>
              <a:t>tube noses</a:t>
            </a:r>
            <a:endParaRPr lang="nl-NL" altLang="nl-NL" sz="16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23569" name="Line 25">
            <a:extLst>
              <a:ext uri="{FF2B5EF4-FFF2-40B4-BE49-F238E27FC236}">
                <a16:creationId xmlns:a16="http://schemas.microsoft.com/office/drawing/2014/main" id="{F5F2BF6D-D8AC-5716-05F4-C68AEF06F1D6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0" y="1916113"/>
            <a:ext cx="360363" cy="4333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23570" name="Line 26">
            <a:extLst>
              <a:ext uri="{FF2B5EF4-FFF2-40B4-BE49-F238E27FC236}">
                <a16:creationId xmlns:a16="http://schemas.microsoft.com/office/drawing/2014/main" id="{39FDB721-A017-18CC-C4E9-4622BB20E5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0" y="1916113"/>
            <a:ext cx="649288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9971C36-E5A1-00EF-0152-A7F563FF40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>
                <a:solidFill>
                  <a:schemeClr val="accent2"/>
                </a:solidFill>
                <a:latin typeface="Arial" panose="020B0604020202020204" pitchFamily="34" charset="0"/>
              </a:rPr>
              <a:t>Gestation time </a:t>
            </a:r>
            <a:r>
              <a:rPr lang="en-US" altLang="nl-NL" sz="1800">
                <a:solidFill>
                  <a:schemeClr val="accent2"/>
                </a:solidFill>
                <a:latin typeface="Arial" panose="020B0604020202020204" pitchFamily="34" charset="0"/>
              </a:rPr>
              <a:t>8.2.2l</a:t>
            </a:r>
            <a:endParaRPr lang="en-GB" altLang="nl-NL" sz="1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4579" name="Text Box 4">
            <a:extLst>
              <a:ext uri="{FF2B5EF4-FFF2-40B4-BE49-F238E27FC236}">
                <a16:creationId xmlns:a16="http://schemas.microsoft.com/office/drawing/2014/main" id="{81CB605F-ABC3-6FD3-4FC7-C12E9C958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072063"/>
            <a:ext cx="1976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baseline="-25000">
                <a:latin typeface="Arial" panose="020B0604020202020204" pitchFamily="34" charset="0"/>
              </a:rPr>
              <a:t>10</a:t>
            </a:r>
            <a:r>
              <a:rPr lang="en-US" altLang="nl-NL" sz="1600">
                <a:latin typeface="Arial" panose="020B0604020202020204" pitchFamily="34" charset="0"/>
              </a:rPr>
              <a:t>log adult weight, g</a:t>
            </a:r>
            <a:endParaRPr lang="en-GB" altLang="nl-NL" sz="1600">
              <a:latin typeface="Arial" panose="020B0604020202020204" pitchFamily="34" charset="0"/>
            </a:endParaRPr>
          </a:p>
        </p:txBody>
      </p:sp>
      <p:sp>
        <p:nvSpPr>
          <p:cNvPr id="24580" name="Text Box 5">
            <a:extLst>
              <a:ext uri="{FF2B5EF4-FFF2-40B4-BE49-F238E27FC236}">
                <a16:creationId xmlns:a16="http://schemas.microsoft.com/office/drawing/2014/main" id="{3AA186AF-76F5-9C5F-EAE9-D66C86653AB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025650" y="2635250"/>
            <a:ext cx="2159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baseline="-25000">
                <a:latin typeface="Arial" panose="020B0604020202020204" pitchFamily="34" charset="0"/>
              </a:rPr>
              <a:t>10</a:t>
            </a:r>
            <a:r>
              <a:rPr lang="en-US" altLang="nl-NL" sz="1600">
                <a:latin typeface="Arial" panose="020B0604020202020204" pitchFamily="34" charset="0"/>
              </a:rPr>
              <a:t>log gestation time, d</a:t>
            </a:r>
            <a:endParaRPr lang="en-GB" altLang="nl-NL" sz="1600">
              <a:latin typeface="Arial" panose="020B0604020202020204" pitchFamily="34" charset="0"/>
            </a:endParaRPr>
          </a:p>
        </p:txBody>
      </p:sp>
      <p:sp>
        <p:nvSpPr>
          <p:cNvPr id="24581" name="Text Box 6">
            <a:extLst>
              <a:ext uri="{FF2B5EF4-FFF2-40B4-BE49-F238E27FC236}">
                <a16:creationId xmlns:a16="http://schemas.microsoft.com/office/drawing/2014/main" id="{C5180405-21A1-CD09-B784-24C768148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5734050"/>
            <a:ext cx="218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latin typeface="Arial" panose="020B0604020202020204" pitchFamily="34" charset="0"/>
              </a:rPr>
              <a:t>Data from Millar 1981 </a:t>
            </a:r>
            <a:endParaRPr lang="en-GB" altLang="nl-NL" sz="1600">
              <a:latin typeface="Arial" panose="020B0604020202020204" pitchFamily="34" charset="0"/>
            </a:endParaRPr>
          </a:p>
        </p:txBody>
      </p:sp>
      <p:sp>
        <p:nvSpPr>
          <p:cNvPr id="24582" name="Text Box 7">
            <a:extLst>
              <a:ext uri="{FF2B5EF4-FFF2-40B4-BE49-F238E27FC236}">
                <a16:creationId xmlns:a16="http://schemas.microsoft.com/office/drawing/2014/main" id="{67B62ACF-66A1-14C4-E8E0-EF93C1D81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524000"/>
            <a:ext cx="1741488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2400">
                <a:latin typeface="Arial" panose="020B0604020202020204" pitchFamily="34" charset="0"/>
              </a:rPr>
              <a:t>Mammals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latin typeface="Arial" panose="020B0604020202020204" pitchFamily="34" charset="0"/>
              </a:rPr>
              <a:t>* Insectivora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latin typeface="Arial" panose="020B0604020202020204" pitchFamily="34" charset="0"/>
              </a:rPr>
              <a:t>+ Primates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latin typeface="Arial" panose="020B0604020202020204" pitchFamily="34" charset="0"/>
                <a:sym typeface="Symbol" panose="05050102010706020507" pitchFamily="18" charset="2"/>
              </a:rPr>
              <a:t> </a:t>
            </a:r>
            <a:r>
              <a:rPr lang="en-GB" altLang="nl-NL" sz="1600">
                <a:latin typeface="Arial" panose="020B0604020202020204" pitchFamily="34" charset="0"/>
              </a:rPr>
              <a:t>Edentata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latin typeface="Arial" panose="020B0604020202020204" pitchFamily="34" charset="0"/>
                <a:sym typeface="Symbol" panose="05050102010706020507" pitchFamily="18" charset="2"/>
              </a:rPr>
              <a:t> </a:t>
            </a:r>
            <a:r>
              <a:rPr lang="en-GB" altLang="nl-NL" sz="1600">
                <a:latin typeface="Arial" panose="020B0604020202020204" pitchFamily="34" charset="0"/>
              </a:rPr>
              <a:t>Lagomorpha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latin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GB" altLang="nl-NL" sz="1600">
                <a:latin typeface="Arial" panose="020B0604020202020204" pitchFamily="34" charset="0"/>
              </a:rPr>
              <a:t>Rodentia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latin typeface="Arial" panose="020B0604020202020204" pitchFamily="34" charset="0"/>
                <a:sym typeface="Symbol" panose="05050102010706020507" pitchFamily="18" charset="2"/>
              </a:rPr>
              <a:t> </a:t>
            </a:r>
            <a:r>
              <a:rPr lang="en-GB" altLang="nl-NL" sz="1600">
                <a:latin typeface="Arial" panose="020B0604020202020204" pitchFamily="34" charset="0"/>
              </a:rPr>
              <a:t>Carnivora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latin typeface="Arial" panose="020B0604020202020204" pitchFamily="34" charset="0"/>
                <a:sym typeface="Symbol" panose="05050102010706020507" pitchFamily="18" charset="2"/>
              </a:rPr>
              <a:t></a:t>
            </a:r>
            <a:r>
              <a:rPr lang="en-GB" altLang="nl-NL" sz="1600">
                <a:latin typeface="Arial" panose="020B0604020202020204" pitchFamily="34" charset="0"/>
              </a:rPr>
              <a:t> Proboscidea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latin typeface="Arial" panose="020B0604020202020204" pitchFamily="34" charset="0"/>
              </a:rPr>
              <a:t>   Hyracoidea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GB" altLang="nl-NL" sz="1600">
                <a:latin typeface="Arial" panose="020B0604020202020204" pitchFamily="34" charset="0"/>
              </a:rPr>
              <a:t> Perissodactyla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latin typeface="Arial" panose="020B0604020202020204" pitchFamily="34" charset="0"/>
                <a:sym typeface="Symbol" panose="05050102010706020507" pitchFamily="18" charset="2"/>
              </a:rPr>
              <a:t></a:t>
            </a:r>
            <a:r>
              <a:rPr lang="en-GB" altLang="nl-NL" sz="1600">
                <a:latin typeface="Arial" panose="020B0604020202020204" pitchFamily="34" charset="0"/>
              </a:rPr>
              <a:t> Artiodactyla</a:t>
            </a:r>
          </a:p>
        </p:txBody>
      </p:sp>
      <p:grpSp>
        <p:nvGrpSpPr>
          <p:cNvPr id="24583" name="Group 8">
            <a:extLst>
              <a:ext uri="{FF2B5EF4-FFF2-40B4-BE49-F238E27FC236}">
                <a16:creationId xmlns:a16="http://schemas.microsoft.com/office/drawing/2014/main" id="{FAC6405B-BAF8-9BAB-9B10-96A392CB00A0}"/>
              </a:ext>
            </a:extLst>
          </p:cNvPr>
          <p:cNvGrpSpPr>
            <a:grpSpLocks/>
          </p:cNvGrpSpPr>
          <p:nvPr/>
        </p:nvGrpSpPr>
        <p:grpSpPr bwMode="auto">
          <a:xfrm>
            <a:off x="7100888" y="3733800"/>
            <a:ext cx="76200" cy="76200"/>
            <a:chOff x="1680" y="1536"/>
            <a:chExt cx="288" cy="288"/>
          </a:xfrm>
        </p:grpSpPr>
        <p:sp>
          <p:nvSpPr>
            <p:cNvPr id="24589" name="Line 9">
              <a:extLst>
                <a:ext uri="{FF2B5EF4-FFF2-40B4-BE49-F238E27FC236}">
                  <a16:creationId xmlns:a16="http://schemas.microsoft.com/office/drawing/2014/main" id="{17DAF8E8-9DF4-C300-1FC3-C6A80365C1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0" y="182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NL"/>
            </a:p>
          </p:txBody>
        </p:sp>
        <p:sp>
          <p:nvSpPr>
            <p:cNvPr id="24590" name="Line 10">
              <a:extLst>
                <a:ext uri="{FF2B5EF4-FFF2-40B4-BE49-F238E27FC236}">
                  <a16:creationId xmlns:a16="http://schemas.microsoft.com/office/drawing/2014/main" id="{FD9CAF64-4E34-6F31-2482-0830CD300F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0" y="1536"/>
              <a:ext cx="28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NL"/>
            </a:p>
          </p:txBody>
        </p:sp>
        <p:sp>
          <p:nvSpPr>
            <p:cNvPr id="24591" name="Line 11">
              <a:extLst>
                <a:ext uri="{FF2B5EF4-FFF2-40B4-BE49-F238E27FC236}">
                  <a16:creationId xmlns:a16="http://schemas.microsoft.com/office/drawing/2014/main" id="{68D710F0-9F5F-3EA5-568A-44A420DD7D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0" y="153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NL"/>
            </a:p>
          </p:txBody>
        </p:sp>
        <p:sp>
          <p:nvSpPr>
            <p:cNvPr id="24592" name="Line 12">
              <a:extLst>
                <a:ext uri="{FF2B5EF4-FFF2-40B4-BE49-F238E27FC236}">
                  <a16:creationId xmlns:a16="http://schemas.microsoft.com/office/drawing/2014/main" id="{0EC77E32-D75E-76F6-BA0C-FCD6D305B3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536"/>
              <a:ext cx="28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NL"/>
            </a:p>
          </p:txBody>
        </p:sp>
      </p:grpSp>
      <p:sp>
        <p:nvSpPr>
          <p:cNvPr id="24584" name="Text Box 13">
            <a:extLst>
              <a:ext uri="{FF2B5EF4-FFF2-40B4-BE49-F238E27FC236}">
                <a16:creationId xmlns:a16="http://schemas.microsoft.com/office/drawing/2014/main" id="{16E81001-33E0-48F5-CC4D-55B62169A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138" y="1674813"/>
            <a:ext cx="1296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latin typeface="Arial" panose="020B0604020202020204" pitchFamily="34" charset="0"/>
              </a:rPr>
              <a:t>slope = 0.33</a:t>
            </a:r>
            <a:endParaRPr lang="en-GB" altLang="nl-NL" sz="1600">
              <a:latin typeface="Arial" panose="020B0604020202020204" pitchFamily="34" charset="0"/>
            </a:endParaRPr>
          </a:p>
        </p:txBody>
      </p:sp>
      <p:graphicFrame>
        <p:nvGraphicFramePr>
          <p:cNvPr id="24585" name="Object 14">
            <a:extLst>
              <a:ext uri="{FF2B5EF4-FFF2-40B4-BE49-F238E27FC236}">
                <a16:creationId xmlns:a16="http://schemas.microsoft.com/office/drawing/2014/main" id="{0113F68F-C3ED-37C0-4DE5-D34EEA6B7C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6040438"/>
          <a:ext cx="5929313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064000" imgH="508000" progId="Equation.3">
                  <p:embed/>
                </p:oleObj>
              </mc:Choice>
              <mc:Fallback>
                <p:oleObj name="Equation" r:id="rId3" imgW="4064000" imgH="508000" progId="Equation.3">
                  <p:embed/>
                  <p:pic>
                    <p:nvPicPr>
                      <p:cNvPr id="24585" name="Object 14">
                        <a:extLst>
                          <a:ext uri="{FF2B5EF4-FFF2-40B4-BE49-F238E27FC236}">
                            <a16:creationId xmlns:a16="http://schemas.microsoft.com/office/drawing/2014/main" id="{0113F68F-C3ED-37C0-4DE5-D34EEA6B7C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6040438"/>
                        <a:ext cx="5929313" cy="741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6" name="Picture 15" descr="Picture">
            <a:extLst>
              <a:ext uri="{FF2B5EF4-FFF2-40B4-BE49-F238E27FC236}">
                <a16:creationId xmlns:a16="http://schemas.microsoft.com/office/drawing/2014/main" id="{26B7C655-B086-1D5D-DDD7-C94950656F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1628775"/>
            <a:ext cx="4402137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8" name="Text Box 18">
            <a:extLst>
              <a:ext uri="{FF2B5EF4-FFF2-40B4-BE49-F238E27FC236}">
                <a16:creationId xmlns:a16="http://schemas.microsoft.com/office/drawing/2014/main" id="{FE50DCDC-83F1-0792-B1FE-12D1BA1E4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1988" y="6356350"/>
            <a:ext cx="2097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200">
                <a:latin typeface="Arial" panose="020B0604020202020204" pitchFamily="34" charset="0"/>
              </a:rPr>
              <a:t>Kooijman 1986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200" i="1">
                <a:latin typeface="Arial" panose="020B0604020202020204" pitchFamily="34" charset="0"/>
              </a:rPr>
              <a:t>J Theor Biol </a:t>
            </a:r>
            <a:r>
              <a:rPr lang="en-US" altLang="nl-NL" sz="1200" b="1">
                <a:latin typeface="Arial" panose="020B0604020202020204" pitchFamily="34" charset="0"/>
              </a:rPr>
              <a:t>121</a:t>
            </a:r>
            <a:r>
              <a:rPr lang="en-US" altLang="nl-NL" sz="1200">
                <a:latin typeface="Arial" panose="020B0604020202020204" pitchFamily="34" charset="0"/>
              </a:rPr>
              <a:t>: 269-282</a:t>
            </a:r>
            <a:endParaRPr lang="nl-NL" altLang="nl-N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550"/>
  <p:tag name="BMPHEIGHT" val="716"/>
  <p:tag name="SOURCE" val="\documentclass{slides}&#10;\pagestyle{empty}&#10;\usepackage{color,bm}&#10;\begin{document}&#10;\begin{eqnarray*}&#10; &amp;&amp; z = L_m/ L_m^{\mbox{\tiny ref}}\\&#10; &amp;&amp; L_m = \kappa \{\dot{p}_{Am}\}/ [\dot{p}_M]\\&#10; &amp;&amp; L_m^{\mbox{\tiny ref}} = 1\,\mbox{cm}&#10;\end{eqnarray*}&#10;\end{document} &#10;"/>
  <p:tag name="TRANSPARENT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58"/>
  <p:tag name="BMPHEIGHT" val="191"/>
  <p:tag name="SOURCE" val="\documentclass{slides}&#10;\pagestyle{empty}&#10;\usepackage{color,bm}&#10;\begin{document}&#10;$[\dot{p}_M]$, J\,d$^{-1}$cm$^{-3}$&#10;\end{document} &#10;"/>
  <p:tag name="TRANSPARENT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41"/>
  <p:tag name="BMPHEIGHT" val="133"/>
  <p:tag name="SOURCE" val="\documentclass{slides}&#10;\pagestyle{empty}&#10;\usepackage{color,bm}&#10;\begin{document}&#10;20\,$^\circ$C&#10;\end{document} &#10;"/>
  <p:tag name="TRANSPARENT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900"/>
  <p:tag name="BMPHEIGHT" val="400"/>
  <p:tag name="SOURCE" val="\documentclass{slides}&#10;\pagestyle{empty}&#10;\usepackage{color,bm}&#10;\begin{document}&#10;Typical value at 20\,$^\circ$C:\\&#10;$[\dot{p}_M] = 18$\,J\,d$^{-1}$cm$^{-3}$&#10;\end{document} &#10;"/>
  <p:tag name="TRANSPARENT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550"/>
  <p:tag name="BMPHEIGHT" val="175"/>
  <p:tag name="SOURCE" val="\documentclass{slides}&#10;\pagestyle{empty}&#10;\usepackage{color,bm}&#10;\begin{document}&#10;\[&#10;L_m = \kappa \{\dot{p}_{Am}\} / [\dot{p}_M]&#10;\]&#10;\end{document} &#10;"/>
  <p:tag name="TRANSPARENT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458"/>
  <p:tag name="BMPHEIGHT" val="816"/>
  <p:tag name="SOURCE" val="\documentclass{slides}&#10;\pagestyle{empty}&#10;\usepackage{color,bm}&#10;\begin{document}&#10;\begin{tabular}{cl}\hline&#10;$L_m$    &amp; max structural length\\&#10;$\kappa$ &amp; allocation fraction to soma\\&#10;$\{\dot{p}_{am}\}$ &amp; max spec assimilation rate\\&#10;$[\dot{p}_M]$ &amp; max spec somatic maintenance\\&#10;\hline&#10;\end{tabular}&#10;\end{document} &#10;"/>
  <p:tag name="TRANSPARENT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291"/>
  <p:tag name="BMPHEIGHT" val="1516"/>
  <p:tag name="SOURCE" val="\documentclass{slides}&#10;\pagestyle{empty}&#10;\usepackage{color,bm}&#10;\begin{document}&#10;  \definecolor{blue}{rgb}{0,0,1}            % radiata&#10;  \definecolor{darkblue}{rgb}{0,0,.8}       % bilateria&#10;  \definecolor{turquoise}{rgb}{0,1,1}       % platyzoa&#10;  \definecolor{darkturquoise}{rgb}{0,.8,.8} % lophotrochozoa&#10;  \definecolor{green}{rgb}{0,1,0}           % ecdysozoa&#10;  \definecolor{black}{rgb}{0,0,0}           % invertebrate deuterostomata  &#10;  \definecolor{magenta}{rgb}{1,0,1}         % ectothermic vertebrata&#10;  \definecolor{red}{rgb}{1,0,0}             % endotherms vertebrta&#10;&#10;\begin{tabular}{l}&#10;  \textcolor{blue}{radiata}\\&#10;  \textcolor{darkblue}{bilateria}\\&#10;  \textcolor{turquoise}{platyzoa}\\&#10;  \textcolor{darkturquoise}{lophotrochozoa}\\&#10;  \textcolor{green}{ecdysozoa}\\&#10;  \textcolor{black}{invertebrate deuterostomes}\\&#10;  \textcolor{magenta}{ectothermic vertebrata}\\ &#10;  \textcolor{red}{endothermic vertebrata}&#10;\end{tabular}&#10;\end{document} &#10;"/>
  <p:tag name="TRANSPARENT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875"/>
  <p:tag name="BMPHEIGHT" val="3608"/>
  <p:tag name="SOURCE" val="\documentclass{slides}&#10;\pagestyle{empty}&#10;\usepackage{color,bm}&#10;\begin{document}&#10;  \begin{tabular}{l||l}\hline&#10;  {\large\bf Supply} &amp; {\large\bf Demand}\\\hline&#10;  \color{green}{eat what is available} &amp; \color{green}{eat what is needed}\\&#10;  large half saturation coefficient &amp; small half saturation coefficient\\&#10;  rather passive, simple behaviour  &amp; rather active, complex behaviour\\&#10;  sensors less developed            &amp; sensors well developed\\&#10;  can handle large range of intake  &amp; can handle small range of intake\\&#10;  low peak metabolic rate           &amp; high peak metabolic rate\\&#10;  open circulatory system           &amp; closed circulatory system\\&#10;  iso- \&amp; centro-lecithal eggs      &amp; a- \&amp; telo-lecithal eggs\\&#10;  typically ectothermic             &amp; typically endothermic\\&#10;  reserve density varies strongly   &amp; reserve density varies little\\&#10;  large range of ultimate sizes     &amp; small range of ultimate sizes\\&#10;  survives some shrinking well      &amp; survives shrinking badly\\&#10; survives rejuvenate well          &amp; survives rejuvenation poorly\\&#10;  energetic birth control           &amp; behavioural birth control\\&#10; no upregulation for reproduction  &amp; upregulation for reproduction\\&#10; no acceleration of ageing         &amp; acceleration of ageing\\&#10;  evolutionary original             &amp; evolved from supply systems\\&#10;  \hline&#10;  \end{tabular}&#10;\end{document} &#10;"/>
  <p:tag name="TRANSPARENT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100"/>
  <p:tag name="BMPHEIGHT" val="416"/>
  <p:tag name="SOURCE" val="\documentclass{slides}&#10;\pagestyle{empty}&#10;\usepackage{color,bm}&#10;\begin{document}&#10;  \begin{tabular}{l||l}\hline&#10;    \color{red}{has demand components}  &amp; \color{red}{has supply components}\\&#10;  \hspace{2mm}\color{red}{(maintenance)} &amp; \hspace{2mm}\color{red}{(some food must be available)}\\&#10;  \hline&#10;  \end{tabular}&#10;\end{document} &#10;"/>
  <p:tag name="TRANSPARENT" val="True"/>
</p:tagLst>
</file>

<file path=ppt/theme/theme1.xml><?xml version="1.0" encoding="utf-8"?>
<a:theme xmlns:a="http://schemas.openxmlformats.org/drawingml/2006/main" name="Office Theme">
  <a:themeElements>
    <a:clrScheme name="Blue Warm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2737</Words>
  <Application>Microsoft Office PowerPoint</Application>
  <PresentationFormat>On-screen Show (4:3)</PresentationFormat>
  <Paragraphs>448</Paragraphs>
  <Slides>31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Arial Unicode MS</vt:lpstr>
      <vt:lpstr>Calibri</vt:lpstr>
      <vt:lpstr>Cambria Math</vt:lpstr>
      <vt:lpstr>Times New Roman</vt:lpstr>
      <vt:lpstr>Office Theme</vt:lpstr>
      <vt:lpstr>Equation</vt:lpstr>
      <vt:lpstr>Patterns in  DEB par values </vt:lpstr>
      <vt:lpstr>Recognized patterns in DEB par values</vt:lpstr>
      <vt:lpstr>Scaling of respiration</vt:lpstr>
      <vt:lpstr>Physical co-variation rules for parameter values</vt:lpstr>
      <vt:lpstr>Zoom factor</vt:lpstr>
      <vt:lpstr>Body size scaling</vt:lpstr>
      <vt:lpstr>PowerPoint Presentation</vt:lpstr>
      <vt:lpstr>Incubation time</vt:lpstr>
      <vt:lpstr>Gestation time 8.2.2l</vt:lpstr>
      <vt:lpstr>Abundance 8.2.3</vt:lpstr>
      <vt:lpstr>Waste to hurry</vt:lpstr>
      <vt:lpstr>Specific somatic maintenance 10.5.3</vt:lpstr>
      <vt:lpstr>Waste to hurry</vt:lpstr>
      <vt:lpstr>PowerPoint Presentation</vt:lpstr>
      <vt:lpstr>PowerPoint Presentation</vt:lpstr>
      <vt:lpstr>Supply ↔ demand spectrum 1.2.5</vt:lpstr>
      <vt:lpstr>Supply ↔ demand</vt:lpstr>
      <vt:lpstr>Supply stress</vt:lpstr>
      <vt:lpstr>Ratios of fluxes</vt:lpstr>
      <vt:lpstr>Altricial ↔ Precocial spectrum</vt:lpstr>
      <vt:lpstr>Animal nitrogen wastes</vt:lpstr>
      <vt:lpstr>Altricial–Precocial spectrum</vt:lpstr>
      <vt:lpstr>Altricial &amp; Precocial Finfoots 2.5.2e</vt:lpstr>
      <vt:lpstr>Altricial–Precocial spectrum</vt:lpstr>
      <vt:lpstr>Altricial–Precocial spectrum</vt:lpstr>
      <vt:lpstr>Reptile-Mammal transition</vt:lpstr>
      <vt:lpstr>Altricial ↔ precocial  in birds &amp; mammals</vt:lpstr>
      <vt:lpstr>Relative birth weight in carnivorens</vt:lpstr>
      <vt:lpstr>PowerPoint Presentation</vt:lpstr>
      <vt:lpstr>PowerPoint Presentation</vt:lpstr>
      <vt:lpstr>Final slide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Patterns in DEB par values in AmP</dc:title>
  <dc:creator>Bas Kooijman</dc:creator>
  <cp:lastModifiedBy>Bas Kooijman</cp:lastModifiedBy>
  <cp:revision>56</cp:revision>
  <dcterms:created xsi:type="dcterms:W3CDTF">2023-03-12T15:46:38Z</dcterms:created>
  <dcterms:modified xsi:type="dcterms:W3CDTF">2023-05-19T05:54:03Z</dcterms:modified>
</cp:coreProperties>
</file>