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80" r:id="rId4"/>
    <p:sldId id="281" r:id="rId5"/>
    <p:sldId id="283" r:id="rId6"/>
    <p:sldId id="282" r:id="rId7"/>
    <p:sldId id="278" r:id="rId8"/>
    <p:sldId id="451" r:id="rId9"/>
    <p:sldId id="445" r:id="rId10"/>
    <p:sldId id="447" r:id="rId11"/>
    <p:sldId id="446" r:id="rId12"/>
    <p:sldId id="448" r:id="rId13"/>
    <p:sldId id="450" r:id="rId14"/>
    <p:sldId id="261" r:id="rId15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5F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2866" autoAdjust="0"/>
  </p:normalViewPr>
  <p:slideViewPr>
    <p:cSldViewPr snapToGrid="0">
      <p:cViewPr varScale="1">
        <p:scale>
          <a:sx n="62" d="100"/>
          <a:sy n="62" d="100"/>
        </p:scale>
        <p:origin x="13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1A160-53AD-4423-A82F-D8C5B1B42245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6F08F-C457-44E6-9D45-EEA9E56BB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147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food competition among nestlings can be quantified by growth curves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6297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food quality affects growth in cohorts of hand-fed terns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4866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The simultaneous fit of growth in dog races requires small differences in specific maintenance, on top of difference in {</a:t>
            </a:r>
            <a:r>
              <a:rPr lang="en-US" dirty="0" err="1"/>
              <a:t>p_Am</a:t>
            </a:r>
            <a:r>
              <a:rPr lang="en-US" dirty="0"/>
              <a:t>}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42958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the volume-spec maintenance increases with structural volume, but the weight-spec maintenance decreases with weight.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8988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DEB allows to decompose JO into the various contributions, in combination with Wd-JX and t-Wd</a:t>
            </a:r>
          </a:p>
          <a:p>
            <a:r>
              <a:rPr lang="en-US" dirty="0"/>
              <a:t>Food: Artemia salina, 2400 </a:t>
            </a:r>
            <a:r>
              <a:rPr lang="en-US" dirty="0" err="1"/>
              <a:t>ind</a:t>
            </a:r>
            <a:r>
              <a:rPr lang="en-US" dirty="0"/>
              <a:t>/L.</a:t>
            </a:r>
          </a:p>
          <a:p>
            <a:r>
              <a:rPr lang="en-US" dirty="0"/>
              <a:t>Wd-JX gives info on </a:t>
            </a:r>
            <a:r>
              <a:rPr lang="en-US" dirty="0" err="1"/>
              <a:t>kap_X</a:t>
            </a:r>
            <a:endParaRPr lang="en-US" dirty="0"/>
          </a:p>
          <a:p>
            <a:r>
              <a:rPr lang="en-US" dirty="0"/>
              <a:t>Wd-JO gives info on </a:t>
            </a:r>
            <a:r>
              <a:rPr lang="en-US" dirty="0" err="1"/>
              <a:t>kap_P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195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DEB allows to link many variables of organisms with complex life cycles</a:t>
            </a:r>
          </a:p>
          <a:p>
            <a:r>
              <a:rPr lang="en-US" dirty="0"/>
              <a:t>L-</a:t>
            </a:r>
            <a:r>
              <a:rPr lang="en-US" dirty="0" err="1"/>
              <a:t>Wc</a:t>
            </a:r>
            <a:r>
              <a:rPr lang="en-US" dirty="0"/>
              <a:t>, T-r-</a:t>
            </a:r>
            <a:r>
              <a:rPr lang="en-US" dirty="0" err="1"/>
              <a:t>Wc</a:t>
            </a:r>
            <a:r>
              <a:rPr lang="en-US" dirty="0"/>
              <a:t>; X-</a:t>
            </a:r>
            <a:r>
              <a:rPr lang="en-US" dirty="0" err="1"/>
              <a:t>Wc</a:t>
            </a:r>
            <a:r>
              <a:rPr lang="en-US" dirty="0"/>
              <a:t>-F; X-</a:t>
            </a:r>
            <a:r>
              <a:rPr lang="en-US" dirty="0" err="1"/>
              <a:t>Wc</a:t>
            </a:r>
            <a:r>
              <a:rPr lang="en-US" dirty="0"/>
              <a:t>-r; T-</a:t>
            </a:r>
            <a:r>
              <a:rPr lang="en-US" dirty="0" err="1"/>
              <a:t>Wc</a:t>
            </a:r>
            <a:r>
              <a:rPr lang="en-US" dirty="0"/>
              <a:t>-JX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3380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Biomarkers exist for reserve and structure, which can be used as proxies for their quantities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391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Type A acceleration exists in various mammals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141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when food intake varies, the lighter gender follows fluctuations faster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976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Qualitative info on food availability can be used to evaluate growth trajectories.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42411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Remakable</a:t>
            </a:r>
            <a:r>
              <a:rPr lang="en-US" dirty="0"/>
              <a:t>: These growth curves for the same species show that it makes little sense to look for best fitting curve. </a:t>
            </a:r>
          </a:p>
          <a:p>
            <a:r>
              <a:rPr lang="en-US" dirty="0"/>
              <a:t>Interactions with the environment cannot be neglected.</a:t>
            </a:r>
          </a:p>
          <a:p>
            <a:r>
              <a:rPr lang="en-US" dirty="0"/>
              <a:t>Observed growth can be used to reconstruct feeding trajectories.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62101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Remarkable: Growth is retarded if 2 cowbirds are in a sparrow’s nest; the wren hardly suffers from the brood parasite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6F08F-C457-44E6-9D45-EEA9E56BBF9C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368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7EA9-7E38-5A4A-A5C0-C424237F9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77293-1F3D-86A1-BE79-F699F01DB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AB8FA-F223-8641-2E34-2A70EE57F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F0DA2-4A54-B1DC-CE3F-EBDF37E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7AE46-E21F-EA6F-34FF-1C55D0D9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817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C50D-CDE7-0611-D8E3-EE6288F5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74E5D-9DED-25FA-71EA-CD3649A9C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73CA9-5B8E-EDDA-3993-0106B77C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88A7-12E7-F6E5-E0E9-71908DA7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D557C-78A2-488D-56DC-796EF812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614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899D4-2B38-A141-1580-8723A67C6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C9A6D-26C7-1DAC-498D-B2C380448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627CA-58A7-7FD7-4127-3E19385D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EEFA3-6325-EF15-9BAB-7867F3AE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0A71D-B47B-F488-8B73-41249BB2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65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F5A7-83B9-DD62-32D3-401D0BF1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3052A-F351-8E28-A8C0-FF39D901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F191D-F2FD-9720-6B19-1E31DF9D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DD70-A5DD-6F25-25D2-6013AE0A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03D28-1E57-9D04-E2B0-F84EDFAF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299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2BCD-030F-DB5D-F0B6-7390D23E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A742E-0848-755F-CA4A-E6E35876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B7DBD-C5E8-055B-C56F-233D2B76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C8D16-2BA0-9C34-2332-6BE9BFAB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28055-109C-8B26-5727-287E2561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834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5BB3-E178-3326-C9E0-0A465E91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41AB8-74D0-7B15-A806-13C02E5E6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23D57-7357-E9B2-8805-7BDB4BF4E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820CA-E555-FCB8-429A-C5443C7F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73DFC-779C-D159-204C-78474922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0E1F3-97B4-1ED5-EEEA-E3E1AA05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088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4C90B-ADA4-40BD-0D00-12D61B1A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416DC-19D3-5F77-D919-3789E0D7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BBC48-44EE-6330-0246-2764C2E63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A9C8C-9A70-B3A6-FD08-A7F789AE4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5122B-9771-EB02-E270-583C4C637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270F1-CCF3-B49B-F651-8DC0B282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DB53D-CB6E-FD4A-1987-2DCB49C0C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6CDA9F-27CB-6265-D55D-AF40CE0F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1235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BECD-AA7A-F44D-BA8F-02137323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4E7F8-1349-3042-2BCE-0419D6FA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BAD43-E35C-0E2C-ADFF-4C4E1582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BDFA5-6B6B-29C2-4BB7-5C4E3E4D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3863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BE2B3-5AD0-7758-C18F-52A1A9C9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508B-B265-9704-7407-687A23F9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B12C8-B97A-2562-C60F-F4CF6FD3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668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5486-A2FB-39E8-2C80-34FE6543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90F08-05D7-D623-0BBD-2E0E2232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DD62E-C46F-89B9-A680-98F86C784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46DA4-D7F9-D0F3-8420-C061231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6A4AB-5B66-08E6-0E31-42B968C2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A7DD5-F48D-9948-7382-6E4866A2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533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9979-4CE4-15C9-00FE-07A33755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267C66-F0F4-9BF2-938C-E570C2A19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647C7-B97F-5F0B-5F92-D5A5171C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DBADD-3EC5-72D5-8A9C-D2985148C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C1654-F61D-0C4C-CBA6-115D9AA6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7B045-42B6-CB69-BDE7-F38BDD5F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5185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CE0CE-D563-5273-976C-285387AB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D282F-42ED-347D-764D-8897181B7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FCE04-9398-03CF-77A8-0DDD7E13A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748BB-51DF-49B2-A30D-22B83DA59474}" type="datetimeFigureOut">
              <a:rPr lang="en-NL" smtClean="0"/>
              <a:t>14/06/2023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BD3E8-1B06-BB87-5637-D3D8E53F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7CAC-2C30-255D-F4D6-56CB7FEB2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2595C-E87A-445D-AE39-5305A634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820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.vu.nl/thb/users/bas/lectur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15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3065" y="244535"/>
            <a:ext cx="1730655" cy="103839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2209800" y="1692127"/>
            <a:ext cx="77724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104F92"/>
              </a:buClr>
              <a:buSzPts val="6600"/>
            </a:pPr>
            <a:r>
              <a:rPr lang="en-US" sz="6600" dirty="0">
                <a:solidFill>
                  <a:srgbClr val="104F92"/>
                </a:solidFill>
              </a:rPr>
              <a:t>Remarkable </a:t>
            </a:r>
            <a:r>
              <a:rPr lang="en-US" sz="6600" dirty="0" err="1">
                <a:solidFill>
                  <a:srgbClr val="104F92"/>
                </a:solidFill>
              </a:rPr>
              <a:t>AmP</a:t>
            </a:r>
            <a:r>
              <a:rPr lang="en-US" sz="6600" dirty="0">
                <a:solidFill>
                  <a:srgbClr val="104F92"/>
                </a:solidFill>
              </a:rPr>
              <a:t> entries</a:t>
            </a:r>
            <a:endParaRPr sz="6600" dirty="0">
              <a:solidFill>
                <a:srgbClr val="104F92"/>
              </a:solidFill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1546075" y="3215243"/>
            <a:ext cx="9006594" cy="2098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94C9F2"/>
              </a:buClr>
              <a:buSzPts val="2800"/>
            </a:pPr>
            <a:r>
              <a:rPr lang="en-US" sz="2800" dirty="0">
                <a:solidFill>
                  <a:srgbClr val="1E5F9F"/>
                </a:solidFill>
              </a:rPr>
              <a:t>Bas Kooijman, </a:t>
            </a:r>
            <a:r>
              <a:rPr lang="en-US" sz="2800" dirty="0" err="1">
                <a:solidFill>
                  <a:srgbClr val="1E5F9F"/>
                </a:solidFill>
              </a:rPr>
              <a:t>Starrlight</a:t>
            </a:r>
            <a:r>
              <a:rPr lang="en-US" sz="2800" dirty="0">
                <a:solidFill>
                  <a:srgbClr val="1E5F9F"/>
                </a:solidFill>
              </a:rPr>
              <a:t> Augustine &amp; Dina Lika</a:t>
            </a:r>
            <a:endParaRPr dirty="0">
              <a:solidFill>
                <a:srgbClr val="1E5F9F"/>
              </a:solidFill>
            </a:endParaRPr>
          </a:p>
          <a:p>
            <a:pPr>
              <a:buClr>
                <a:srgbClr val="94C9F2"/>
              </a:buClr>
              <a:buSzPts val="2000"/>
            </a:pPr>
            <a:r>
              <a:rPr lang="en-US" sz="2000" dirty="0">
                <a:solidFill>
                  <a:srgbClr val="1E5F9F"/>
                </a:solidFill>
              </a:rPr>
              <a:t>salm.kooijman@gmail.com</a:t>
            </a:r>
            <a:endParaRPr dirty="0">
              <a:solidFill>
                <a:srgbClr val="1E5F9F"/>
              </a:solidFill>
            </a:endParaRPr>
          </a:p>
          <a:p>
            <a:pPr>
              <a:buClr>
                <a:srgbClr val="94C9F2"/>
              </a:buClr>
              <a:buSzPts val="2000"/>
            </a:pPr>
            <a:r>
              <a:rPr lang="en-US" sz="2000" dirty="0">
                <a:solidFill>
                  <a:srgbClr val="1E5F9F"/>
                </a:solidFill>
              </a:rPr>
              <a:t>A-Life, VU University Amsterdam</a:t>
            </a:r>
          </a:p>
          <a:p>
            <a:pPr>
              <a:buClr>
                <a:srgbClr val="94C9F2"/>
              </a:buClr>
              <a:buSzPts val="2000"/>
            </a:pPr>
            <a:endParaRPr lang="en-US" sz="2000" dirty="0">
              <a:solidFill>
                <a:srgbClr val="1E5F9F"/>
              </a:solidFill>
            </a:endParaRPr>
          </a:p>
          <a:p>
            <a:pPr>
              <a:buClr>
                <a:srgbClr val="94C9F2"/>
              </a:buClr>
              <a:buSzPts val="2000"/>
            </a:pPr>
            <a:r>
              <a:rPr lang="en-US" sz="2000" dirty="0">
                <a:solidFill>
                  <a:srgbClr val="1E5F9F"/>
                </a:solidFill>
              </a:rPr>
              <a:t>4036 @ 2023/06/15</a:t>
            </a:r>
            <a:endParaRPr sz="2000" dirty="0">
              <a:solidFill>
                <a:srgbClr val="1E5F9F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A07C2A9-B3F0-0B23-004F-D2604ED9A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6272" y="5943596"/>
            <a:ext cx="2777232" cy="675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64D2A-0235-EBA1-DF8A-42564DBD285D}"/>
              </a:ext>
            </a:extLst>
          </p:cNvPr>
          <p:cNvSpPr txBox="1"/>
          <p:nvPr/>
        </p:nvSpPr>
        <p:spPr>
          <a:xfrm>
            <a:off x="8513807" y="6030103"/>
            <a:ext cx="294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Symposium: 15-17 June 2023</a:t>
            </a:r>
          </a:p>
          <a:p>
            <a:r>
              <a:rPr lang="en-US" sz="1400" dirty="0">
                <a:solidFill>
                  <a:srgbClr val="0070C0"/>
                </a:solidFill>
              </a:rPr>
              <a:t>Baton Rouge, Louisiana, United States</a:t>
            </a:r>
            <a:endParaRPr lang="en-NL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5365F-C4AC-8D5B-8E4B-2F0AA028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14" y="1001231"/>
            <a:ext cx="62623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Larus </a:t>
            </a:r>
            <a:r>
              <a:rPr lang="en-US" sz="3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glaucescens</a:t>
            </a:r>
            <a:br>
              <a:rPr lang="en-US" sz="3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Glaucous-winged gull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i="1" dirty="0" err="1">
                <a:solidFill>
                  <a:schemeClr val="accent1"/>
                </a:solidFill>
              </a:rPr>
              <a:t>Aerodramus</a:t>
            </a:r>
            <a:r>
              <a:rPr lang="en-US" sz="3600" b="1" i="1" dirty="0">
                <a:solidFill>
                  <a:schemeClr val="accent1"/>
                </a:solidFill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</a:rPr>
              <a:t>spodiopygius</a:t>
            </a:r>
            <a:r>
              <a:rPr lang="en-US" sz="3600" b="1" i="1" dirty="0">
                <a:solidFill>
                  <a:schemeClr val="accent1"/>
                </a:solidFill>
              </a:rPr>
              <a:t>   </a:t>
            </a:r>
            <a:br>
              <a:rPr lang="en-US" sz="3600" b="1" dirty="0"/>
            </a:br>
            <a:r>
              <a:rPr lang="en-US" sz="3600" b="1" dirty="0"/>
              <a:t>White-</a:t>
            </a:r>
            <a:r>
              <a:rPr lang="en-US" sz="3600" b="1" dirty="0" err="1"/>
              <a:t>rumped</a:t>
            </a:r>
            <a:r>
              <a:rPr lang="en-US" sz="3600" b="1" dirty="0"/>
              <a:t> swiftlet</a:t>
            </a:r>
            <a:br>
              <a:rPr lang="en-US" b="1" dirty="0"/>
            </a:br>
            <a:endParaRPr lang="en-NL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792A1-0DF1-C562-8BD9-1F60FBF16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291012"/>
            <a:ext cx="4533177" cy="3239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35D4C-BB07-DB97-0843-D0B2937B0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r="42858" b="15534"/>
          <a:stretch/>
        </p:blipFill>
        <p:spPr>
          <a:xfrm>
            <a:off x="5113435" y="3829256"/>
            <a:ext cx="1704230" cy="175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05111-06F3-9BD5-83E9-15EEE2FD2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1" y="160357"/>
            <a:ext cx="3519403" cy="2642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FF7942-2582-C4E3-50E8-208F7A30068F}"/>
              </a:ext>
            </a:extLst>
          </p:cNvPr>
          <p:cNvSpPr txBox="1"/>
          <p:nvPr/>
        </p:nvSpPr>
        <p:spPr>
          <a:xfrm>
            <a:off x="2053900" y="5062934"/>
            <a:ext cx="25578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from Vermeer 1963 </a:t>
            </a:r>
          </a:p>
          <a:p>
            <a:r>
              <a:rPr lang="en-US" sz="1400" i="1" dirty="0"/>
              <a:t>Occ. Pap. Br. </a:t>
            </a:r>
            <a:r>
              <a:rPr lang="en-US" sz="1400" i="1" dirty="0" err="1"/>
              <a:t>Columb</a:t>
            </a:r>
            <a:r>
              <a:rPr lang="en-US" sz="1400" i="1" dirty="0"/>
              <a:t>. prov. Mus.</a:t>
            </a:r>
            <a:r>
              <a:rPr lang="en-US" sz="1400" dirty="0"/>
              <a:t>,</a:t>
            </a:r>
          </a:p>
          <a:p>
            <a:r>
              <a:rPr lang="en-US" sz="1400" b="1" dirty="0"/>
              <a:t>13</a:t>
            </a:r>
            <a:r>
              <a:rPr lang="en-US" sz="1400" dirty="0"/>
              <a:t>:187--194</a:t>
            </a:r>
            <a:endParaRPr lang="en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973E3-D86B-618D-7280-F183C0D2041C}"/>
              </a:ext>
            </a:extLst>
          </p:cNvPr>
          <p:cNvSpPr txBox="1"/>
          <p:nvPr/>
        </p:nvSpPr>
        <p:spPr>
          <a:xfrm>
            <a:off x="208641" y="2803190"/>
            <a:ext cx="958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</a:t>
            </a:r>
            <a:r>
              <a:rPr lang="en-US" sz="1200" dirty="0" err="1"/>
              <a:t>ebird</a:t>
            </a:r>
            <a:endParaRPr lang="en-NL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90C1A-7C5C-92AB-EB0B-5B4880A60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446" y="160357"/>
            <a:ext cx="2778959" cy="25230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BD423B-2BC8-B9E2-0152-6F3FC51EE03D}"/>
              </a:ext>
            </a:extLst>
          </p:cNvPr>
          <p:cNvSpPr txBox="1"/>
          <p:nvPr/>
        </p:nvSpPr>
        <p:spPr>
          <a:xfrm>
            <a:off x="9216446" y="2683444"/>
            <a:ext cx="958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</a:t>
            </a:r>
            <a:r>
              <a:rPr lang="en-US" sz="1200" dirty="0" err="1"/>
              <a:t>ebird</a:t>
            </a:r>
            <a:endParaRPr lang="en-NL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142971-E807-DCEE-FD07-5BC3E0BB9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66" y="3192844"/>
            <a:ext cx="4443617" cy="31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F2AE92-ADB3-1661-1C5B-BD66B8D4022E}"/>
              </a:ext>
            </a:extLst>
          </p:cNvPr>
          <p:cNvSpPr txBox="1"/>
          <p:nvPr/>
        </p:nvSpPr>
        <p:spPr>
          <a:xfrm>
            <a:off x="1051560" y="459390"/>
            <a:ext cx="609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3515F3"/>
                </a:solidFill>
              </a:rPr>
              <a:t>Thalasseus</a:t>
            </a:r>
            <a:r>
              <a:rPr lang="en-US" sz="3600" b="1" i="1" dirty="0">
                <a:solidFill>
                  <a:srgbClr val="3515F3"/>
                </a:solidFill>
              </a:rPr>
              <a:t> elegans   </a:t>
            </a:r>
          </a:p>
          <a:p>
            <a:pPr algn="ctr"/>
            <a:r>
              <a:rPr lang="en-US" sz="3600" b="1" dirty="0">
                <a:solidFill>
                  <a:srgbClr val="3515F3"/>
                </a:solidFill>
              </a:rPr>
              <a:t>Elegant 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4F33A-007C-8743-B475-2A0C1BA3CA5A}"/>
              </a:ext>
            </a:extLst>
          </p:cNvPr>
          <p:cNvSpPr txBox="1"/>
          <p:nvPr/>
        </p:nvSpPr>
        <p:spPr>
          <a:xfrm>
            <a:off x="10600271" y="3083114"/>
            <a:ext cx="15531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from </a:t>
            </a:r>
            <a:r>
              <a:rPr lang="en-US" sz="1400" dirty="0" err="1"/>
              <a:t>ebird</a:t>
            </a:r>
            <a:endParaRPr lang="en-NL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90A34-E3FA-5098-C8F5-23C8CA7D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84" y="1793677"/>
            <a:ext cx="6912642" cy="494031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F5D37B6-D187-A596-A9E2-E220FE4CA92E}"/>
              </a:ext>
            </a:extLst>
          </p:cNvPr>
          <p:cNvGrpSpPr/>
          <p:nvPr/>
        </p:nvGrpSpPr>
        <p:grpSpPr>
          <a:xfrm>
            <a:off x="2934034" y="2195327"/>
            <a:ext cx="4463786" cy="3879470"/>
            <a:chOff x="2934034" y="2195327"/>
            <a:chExt cx="4463786" cy="38794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38EA4A-C415-3616-93EF-D5AEC498EAF0}"/>
                </a:ext>
              </a:extLst>
            </p:cNvPr>
            <p:cNvSpPr txBox="1"/>
            <p:nvPr/>
          </p:nvSpPr>
          <p:spPr>
            <a:xfrm>
              <a:off x="2934034" y="5637472"/>
              <a:ext cx="4463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mixed </a:t>
              </a:r>
              <a:r>
                <a:rPr lang="en-US" dirty="0" err="1"/>
                <a:t>topsmelt</a:t>
              </a:r>
              <a:r>
                <a:rPr lang="en-US" dirty="0"/>
                <a:t> </a:t>
              </a:r>
              <a:r>
                <a:rPr lang="en-NL" dirty="0"/>
                <a:t>↔</a:t>
              </a:r>
              <a:r>
                <a:rPr lang="en-US" dirty="0"/>
                <a:t> </a:t>
              </a:r>
              <a:r>
                <a:rPr lang="en-US" dirty="0">
                  <a:solidFill>
                    <a:srgbClr val="FF0000"/>
                  </a:solidFill>
                </a:rPr>
                <a:t>high</a:t>
              </a:r>
              <a:r>
                <a:rPr lang="en-US" dirty="0"/>
                <a:t>/</a:t>
              </a:r>
              <a:r>
                <a:rPr lang="en-US" dirty="0">
                  <a:solidFill>
                    <a:srgbClr val="3515F3"/>
                  </a:solidFill>
                </a:rPr>
                <a:t>low</a:t>
              </a:r>
              <a:r>
                <a:rPr lang="en-US" dirty="0"/>
                <a:t> energy </a:t>
              </a:r>
              <a:r>
                <a:rPr lang="en-US" dirty="0" err="1"/>
                <a:t>topsmelt</a:t>
              </a:r>
              <a:endParaRPr lang="en-NL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D150DE-A332-8D20-E923-93E12683F5A3}"/>
                </a:ext>
              </a:extLst>
            </p:cNvPr>
            <p:cNvCxnSpPr>
              <a:cxnSpLocks/>
            </p:cNvCxnSpPr>
            <p:nvPr/>
          </p:nvCxnSpPr>
          <p:spPr>
            <a:xfrm>
              <a:off x="4659470" y="2195327"/>
              <a:ext cx="0" cy="387947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9D6DDF-2919-3B1C-AD2E-4585F68DB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61" y="4135062"/>
            <a:ext cx="4275702" cy="1278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36B06D-2F98-A122-513F-798E3EED40C9}"/>
              </a:ext>
            </a:extLst>
          </p:cNvPr>
          <p:cNvSpPr txBox="1"/>
          <p:nvPr/>
        </p:nvSpPr>
        <p:spPr>
          <a:xfrm>
            <a:off x="8676861" y="5357393"/>
            <a:ext cx="3822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topsmelt</a:t>
            </a:r>
            <a:r>
              <a:rPr lang="en-US" sz="1400" dirty="0"/>
              <a:t>, </a:t>
            </a:r>
            <a:r>
              <a:rPr lang="en-US" sz="1400" i="1" dirty="0" err="1"/>
              <a:t>Atherinops</a:t>
            </a:r>
            <a:r>
              <a:rPr lang="en-US" sz="1400" i="1" dirty="0"/>
              <a:t> </a:t>
            </a:r>
            <a:r>
              <a:rPr lang="en-US" sz="1400" i="1" dirty="0" err="1"/>
              <a:t>affinis</a:t>
            </a:r>
            <a:endParaRPr lang="en-NL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B79E5D-9662-972B-CE57-8FA179EB7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835" y="32122"/>
            <a:ext cx="3973834" cy="2993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4AD9ED-658E-A09F-1DCA-541F6F4370DC}"/>
              </a:ext>
            </a:extLst>
          </p:cNvPr>
          <p:cNvSpPr txBox="1"/>
          <p:nvPr/>
        </p:nvSpPr>
        <p:spPr>
          <a:xfrm>
            <a:off x="163004" y="5848344"/>
            <a:ext cx="21428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from: </a:t>
            </a:r>
          </a:p>
          <a:p>
            <a:r>
              <a:rPr lang="en-US" sz="1400" dirty="0" err="1"/>
              <a:t>Dahdul</a:t>
            </a:r>
            <a:r>
              <a:rPr lang="en-US" sz="1400" dirty="0"/>
              <a:t> &amp; Horn 2003 </a:t>
            </a:r>
          </a:p>
          <a:p>
            <a:r>
              <a:rPr lang="en-US" sz="1400" i="1" dirty="0"/>
              <a:t>The Auk</a:t>
            </a:r>
            <a:r>
              <a:rPr lang="en-US" sz="1400" dirty="0"/>
              <a:t>, </a:t>
            </a:r>
            <a:r>
              <a:rPr lang="en-US" sz="1400" b="1" dirty="0"/>
              <a:t>120</a:t>
            </a:r>
            <a:r>
              <a:rPr lang="en-US" sz="1400" dirty="0"/>
              <a:t>: 1069-1081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338848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210C93-A521-43FF-93EA-68CCC6C5B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36" y="838199"/>
            <a:ext cx="3771900" cy="5654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8872F-B9C2-F343-1A45-C0EADC2A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Canis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familiaris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dog</a:t>
            </a:r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2A574-9E39-FE19-3926-CBFA963F8A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14884" r="45185" b="12425"/>
          <a:stretch/>
        </p:blipFill>
        <p:spPr>
          <a:xfrm>
            <a:off x="6096000" y="1321443"/>
            <a:ext cx="2368062" cy="5020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63F2A-B959-7F98-94B8-6244F6AB6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32" y="1452566"/>
            <a:ext cx="6348332" cy="45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93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2980355-4C82-898D-4AEA-E08AFD2E9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76" y="1598213"/>
            <a:ext cx="5086573" cy="3814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D5B534-C007-EFBD-CEEC-98DFA34F5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97" y="1598214"/>
            <a:ext cx="5067369" cy="3800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8872F-B9C2-F343-1A45-C0EADC2A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Canis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familiaris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dog</a:t>
            </a:r>
            <a:endParaRPr lang="en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AC26F-F9EF-FFB2-FC4E-FA9B84B83557}"/>
              </a:ext>
            </a:extLst>
          </p:cNvPr>
          <p:cNvSpPr txBox="1"/>
          <p:nvPr/>
        </p:nvSpPr>
        <p:spPr>
          <a:xfrm>
            <a:off x="1471200" y="5562249"/>
            <a:ext cx="8853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Dog races have a different {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}, but the same v, so a different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Reserve does not require maintenance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Vol-spec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maint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increases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struc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vol, but weight-spec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maint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decreases with weight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Maturity at puberty does not depend clearly on ultimate size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3C0E0A-2853-17FA-10AC-F2CE8CDBE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94" y="203589"/>
            <a:ext cx="3301915" cy="21911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DDF743-F46D-74FA-C89B-20FA74C5C637}"/>
              </a:ext>
            </a:extLst>
          </p:cNvPr>
          <p:cNvSpPr txBox="1"/>
          <p:nvPr/>
        </p:nvSpPr>
        <p:spPr>
          <a:xfrm>
            <a:off x="11402170" y="2409245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83091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74C81"/>
              </a:buClr>
              <a:buSzPts val="4400"/>
            </a:pPr>
            <a:r>
              <a:rPr lang="hr-HR"/>
              <a:t>Final slide</a:t>
            </a:r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body" idx="1"/>
          </p:nvPr>
        </p:nvSpPr>
        <p:spPr>
          <a:xfrm>
            <a:off x="2952751" y="2040795"/>
            <a:ext cx="6147707" cy="22439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7500" lnSpcReduction="20000"/>
          </a:bodyPr>
          <a:lstStyle/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r>
              <a:rPr lang="en-US" dirty="0"/>
              <a:t>Thank you for your attention</a:t>
            </a:r>
          </a:p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endParaRPr lang="en-US" dirty="0"/>
          </a:p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r>
              <a:rPr lang="en-US" dirty="0"/>
              <a:t>Questions/remarks are very welcome</a:t>
            </a:r>
          </a:p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endParaRPr lang="en-US" dirty="0"/>
          </a:p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r>
              <a:rPr lang="en-US" dirty="0"/>
              <a:t>Also later during breaks</a:t>
            </a:r>
          </a:p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endParaRPr lang="en-US" dirty="0"/>
          </a:p>
          <a:p>
            <a:pPr marL="50800" indent="0" eaLnBrk="1" hangingPunct="1">
              <a:buNone/>
            </a:pPr>
            <a:r>
              <a:rPr lang="nl-NL" altLang="en-NL" sz="2800" dirty="0">
                <a:latin typeface="+mj-lt"/>
              </a:rPr>
              <a:t>  Download slides</a:t>
            </a:r>
          </a:p>
          <a:p>
            <a:pPr marL="50800" indent="0" eaLnBrk="1" hangingPunct="1">
              <a:buNone/>
            </a:pPr>
            <a:r>
              <a:rPr lang="nl-NL" altLang="en-NL" sz="2800" dirty="0">
                <a:latin typeface="+mj-lt"/>
              </a:rPr>
              <a:t>        </a:t>
            </a:r>
            <a:r>
              <a:rPr lang="nl-NL" altLang="en-NL" sz="2800" dirty="0">
                <a:latin typeface="+mj-lt"/>
                <a:hlinkClick r:id="rId3"/>
              </a:rPr>
              <a:t>https://www.bio.vu.nl/thb/users/bas/lectures/</a:t>
            </a:r>
            <a:endParaRPr lang="nl-NL" altLang="en-NL" sz="2800" dirty="0">
              <a:latin typeface="+mj-lt"/>
            </a:endParaRPr>
          </a:p>
          <a:p>
            <a:pPr indent="-50800">
              <a:spcBef>
                <a:spcPts val="0"/>
              </a:spcBef>
              <a:buClr>
                <a:srgbClr val="233153"/>
              </a:buClr>
              <a:buSzPts val="2800"/>
              <a:buNone/>
            </a:pPr>
            <a:endParaRPr dirty="0"/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5429" y="365126"/>
            <a:ext cx="1261555" cy="100924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7981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hr-HR"/>
              <a:pPr/>
              <a:t>14</a:t>
            </a:fld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8575475" y="-8950"/>
            <a:ext cx="2057400" cy="138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46" name="Google Shape;14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9574" y="176014"/>
            <a:ext cx="1716400" cy="7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8601CD0-B71F-2D02-049F-419A6AB07432}"/>
              </a:ext>
            </a:extLst>
          </p:cNvPr>
          <p:cNvSpPr/>
          <p:nvPr/>
        </p:nvSpPr>
        <p:spPr>
          <a:xfrm>
            <a:off x="4762825" y="253247"/>
            <a:ext cx="2675891" cy="33926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F819B5-6A31-E384-430C-EA0AF05498C3}"/>
              </a:ext>
            </a:extLst>
          </p:cNvPr>
          <p:cNvGrpSpPr/>
          <p:nvPr/>
        </p:nvGrpSpPr>
        <p:grpSpPr>
          <a:xfrm>
            <a:off x="363689" y="253247"/>
            <a:ext cx="11566354" cy="6668166"/>
            <a:chOff x="347787" y="253247"/>
            <a:chExt cx="11566354" cy="66681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FC4ACF-41A8-34FC-E3FD-C04B3900B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87" y="359131"/>
              <a:ext cx="4443617" cy="317575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7D6B03-6340-1883-C36A-49FCA43E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524" y="253247"/>
              <a:ext cx="4443617" cy="31757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83C18C-E02A-6E50-6C53-F5C07EA29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11" y="3328153"/>
              <a:ext cx="4443617" cy="31757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A0EB59-1909-787A-4658-9E4BCB83EEF3}"/>
                    </a:ext>
                  </a:extLst>
                </p:cNvPr>
                <p:cNvSpPr txBox="1"/>
                <p:nvPr/>
              </p:nvSpPr>
              <p:spPr>
                <a:xfrm>
                  <a:off x="7944913" y="4027544"/>
                  <a:ext cx="3526606" cy="2893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Estimated fractions of energy fluxes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m:rPr>
                              <m:nor/>
                            </m:rPr>
                            <a:rPr lang="en-US" dirty="0"/>
                            <m:t>κ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</m:sub>
                      </m:sSub>
                    </m:oMath>
                  </a14:m>
                  <a:r>
                    <a:rPr lang="en-US" dirty="0"/>
                    <a:t> 0.099 assimilation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m:rPr>
                              <m:nor/>
                            </m:rPr>
                            <a:rPr lang="en-US" dirty="0"/>
                            <m:t>κ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a14:m>
                  <a:r>
                    <a:rPr lang="en-US" dirty="0"/>
                    <a:t> 0.743 defecation</a:t>
                  </a:r>
                </a:p>
                <a:p>
                  <a:r>
                    <a:rPr lang="en-US" dirty="0"/>
                    <a:t>         κ    0.976 soma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m:rPr>
                              <m:nor/>
                            </m:rPr>
                            <a:rPr lang="en-US" dirty="0"/>
                            <m:t>κ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dirty="0" smtClean="0"/>
                            <m:t>G</m:t>
                          </m:r>
                        </m:sub>
                      </m:sSub>
                    </m:oMath>
                  </a14:m>
                  <a:r>
                    <a:rPr lang="en-US" dirty="0"/>
                    <a:t> 0.800 growth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m:rPr>
                              <m:nor/>
                            </m:rPr>
                            <a:rPr lang="en-US" dirty="0"/>
                            <m:t>κ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a14:m>
                  <a:r>
                    <a:rPr lang="en-US" dirty="0"/>
                    <a:t> 0.950 reproduction</a:t>
                  </a:r>
                </a:p>
                <a:p>
                  <a:endParaRPr lang="en-US" dirty="0"/>
                </a:p>
                <a:p>
                  <a:endParaRPr lang="en-US" dirty="0"/>
                </a:p>
                <a:p>
                  <a:endParaRPr lang="en-US" dirty="0"/>
                </a:p>
                <a:p>
                  <a:endParaRPr lang="en-NL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A0EB59-1909-787A-4658-9E4BCB83EE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4913" y="4027544"/>
                  <a:ext cx="3526606" cy="2893869"/>
                </a:xfrm>
                <a:prstGeom prst="rect">
                  <a:avLst/>
                </a:prstGeom>
                <a:blipFill>
                  <a:blip r:embed="rId6"/>
                  <a:stretch>
                    <a:fillRect l="-1557" t="-1266" r="-519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FAD67E-EE6E-DE03-BCC5-ED6867D0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24090" y="1379511"/>
              <a:ext cx="2503645" cy="10905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85E320-F349-A7D1-E5ED-04D74FBB3D52}"/>
                </a:ext>
              </a:extLst>
            </p:cNvPr>
            <p:cNvSpPr txBox="1"/>
            <p:nvPr/>
          </p:nvSpPr>
          <p:spPr>
            <a:xfrm>
              <a:off x="2894278" y="5176301"/>
              <a:ext cx="19130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Data from</a:t>
              </a:r>
            </a:p>
            <a:p>
              <a:r>
                <a:rPr lang="en-US" sz="1200" dirty="0" err="1"/>
                <a:t>Keckeis</a:t>
              </a:r>
              <a:r>
                <a:rPr lang="en-US" sz="1200" dirty="0"/>
                <a:t> &amp; </a:t>
              </a:r>
              <a:r>
                <a:rPr lang="en-US" sz="1200" dirty="0" err="1"/>
                <a:t>Schiemer</a:t>
              </a:r>
              <a:r>
                <a:rPr lang="en-US" sz="1200" dirty="0"/>
                <a:t> (1990)  </a:t>
              </a:r>
            </a:p>
            <a:p>
              <a:r>
                <a:rPr lang="en-US" sz="1200" i="1" dirty="0"/>
                <a:t>J . Fish Biol</a:t>
              </a:r>
              <a:r>
                <a:rPr lang="en-US" sz="1200" dirty="0"/>
                <a:t>.</a:t>
              </a:r>
              <a:r>
                <a:rPr lang="en-NL" sz="1200" dirty="0"/>
                <a:t> 36(6):841–851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BB56F8-4B79-0045-C06B-5712C6CC8715}"/>
                </a:ext>
              </a:extLst>
            </p:cNvPr>
            <p:cNvSpPr txBox="1"/>
            <p:nvPr/>
          </p:nvSpPr>
          <p:spPr>
            <a:xfrm>
              <a:off x="5200144" y="362043"/>
              <a:ext cx="1781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Remarkable </a:t>
              </a:r>
            </a:p>
            <a:p>
              <a:pPr algn="ctr"/>
              <a:r>
                <a:rPr lang="en-US" sz="2400" b="1" dirty="0" err="1"/>
                <a:t>AmP</a:t>
              </a:r>
              <a:r>
                <a:rPr lang="en-US" sz="2400" b="1" dirty="0"/>
                <a:t> entry</a:t>
              </a:r>
              <a:endParaRPr lang="en-NL" sz="24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886B6B-0241-933C-11C1-C226E83BB8D4}"/>
                </a:ext>
              </a:extLst>
            </p:cNvPr>
            <p:cNvSpPr txBox="1"/>
            <p:nvPr/>
          </p:nvSpPr>
          <p:spPr>
            <a:xfrm>
              <a:off x="5094042" y="2720742"/>
              <a:ext cx="19335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bleak </a:t>
              </a:r>
            </a:p>
            <a:p>
              <a:pPr algn="ctr"/>
              <a:r>
                <a:rPr lang="en-US" i="1" dirty="0" err="1"/>
                <a:t>Alburnus</a:t>
              </a:r>
              <a:r>
                <a:rPr lang="en-US" i="1" dirty="0"/>
                <a:t> </a:t>
              </a:r>
              <a:r>
                <a:rPr lang="en-US" i="1" dirty="0" err="1"/>
                <a:t>alburnus</a:t>
              </a:r>
              <a:r>
                <a:rPr lang="en-US" dirty="0"/>
                <a:t>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67551A-8475-04BA-9704-77EFB370ACFF}"/>
                </a:ext>
              </a:extLst>
            </p:cNvPr>
            <p:cNvSpPr txBox="1"/>
            <p:nvPr/>
          </p:nvSpPr>
          <p:spPr>
            <a:xfrm>
              <a:off x="4758732" y="4019722"/>
              <a:ext cx="378148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Other data</a:t>
              </a:r>
            </a:p>
            <a:p>
              <a:r>
                <a:rPr lang="en-US" dirty="0"/>
                <a:t>4, 2555 d          age  at birth, death</a:t>
              </a:r>
            </a:p>
            <a:p>
              <a:r>
                <a:rPr lang="en-US" dirty="0"/>
                <a:t>9.9, 25 cm        length at puberty, max </a:t>
              </a:r>
            </a:p>
            <a:p>
              <a:r>
                <a:rPr lang="en-US" dirty="0"/>
                <a:t>0.18, 60 mg, g weight at birth, max</a:t>
              </a:r>
            </a:p>
            <a:p>
              <a:r>
                <a:rPr lang="en-US" dirty="0"/>
                <a:t>19.18 #/d         max reproduction rate</a:t>
              </a:r>
            </a:p>
            <a:p>
              <a:endParaRPr lang="en-NL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8B30E9-F6E1-2DB3-2D7D-0AEF48F9A407}"/>
                </a:ext>
              </a:extLst>
            </p:cNvPr>
            <p:cNvCxnSpPr>
              <a:cxnSpLocks/>
            </p:cNvCxnSpPr>
            <p:nvPr/>
          </p:nvCxnSpPr>
          <p:spPr>
            <a:xfrm>
              <a:off x="4859571" y="4350684"/>
              <a:ext cx="66698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91D219-B8D2-ECF5-3DA9-298FD8C46BFF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53" y="5791195"/>
              <a:ext cx="655717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86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8E54C-020E-BB1A-B66B-17CFADC21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64" y="366659"/>
            <a:ext cx="3382353" cy="2417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92ADC-0F14-CA9A-8BA5-07C0012A2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6" y="70586"/>
            <a:ext cx="2862076" cy="2045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E5D0C-E16D-B665-9624-22B2399F7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4" y="2113677"/>
            <a:ext cx="2862077" cy="2045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8399C4-7DBD-702D-6ADA-7218289B1102}"/>
              </a:ext>
            </a:extLst>
          </p:cNvPr>
          <p:cNvSpPr txBox="1"/>
          <p:nvPr/>
        </p:nvSpPr>
        <p:spPr>
          <a:xfrm>
            <a:off x="3627780" y="165193"/>
            <a:ext cx="4077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/>
              <a:t>Dolioletta</a:t>
            </a:r>
            <a:r>
              <a:rPr lang="en-US" sz="3200" b="1" i="1" dirty="0"/>
              <a:t> </a:t>
            </a:r>
            <a:r>
              <a:rPr lang="en-US" sz="3200" b="1" i="1" dirty="0" err="1"/>
              <a:t>gegenbauri</a:t>
            </a:r>
            <a:r>
              <a:rPr lang="en-US" sz="3200" b="1" i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6B97C8-57C3-9554-175D-E61C2F6AC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9" y="4131851"/>
            <a:ext cx="3472117" cy="2481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36D883-56A3-CC78-42DC-B887F9777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12" y="4385268"/>
            <a:ext cx="3365357" cy="2405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75323B-08A9-DD5B-31C9-D4427D0D0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09" y="2885686"/>
            <a:ext cx="3472118" cy="2481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17EFAA-5F6C-34B5-81C5-6C3C40C715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05" y="880605"/>
            <a:ext cx="4827487" cy="34945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EE34F9-7B96-C2DA-68F4-8809B15114A2}"/>
              </a:ext>
            </a:extLst>
          </p:cNvPr>
          <p:cNvSpPr txBox="1"/>
          <p:nvPr/>
        </p:nvSpPr>
        <p:spPr>
          <a:xfrm>
            <a:off x="8382758" y="5637476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MRE = 0.231</a:t>
            </a:r>
            <a:endParaRPr lang="en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9F973-DE75-9578-6293-DFE7DB4D109E}"/>
              </a:ext>
            </a:extLst>
          </p:cNvPr>
          <p:cNvSpPr txBox="1"/>
          <p:nvPr/>
        </p:nvSpPr>
        <p:spPr>
          <a:xfrm>
            <a:off x="8567489" y="6027379"/>
            <a:ext cx="33386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Data from Gibson &amp; </a:t>
            </a:r>
            <a:r>
              <a:rPr lang="en-US" sz="1400" dirty="0" err="1"/>
              <a:t>Paffenhöfer</a:t>
            </a:r>
            <a:endParaRPr lang="en-US" sz="1400" dirty="0"/>
          </a:p>
          <a:p>
            <a:pPr algn="ctr"/>
            <a:r>
              <a:rPr lang="en-US" sz="1400" i="1" dirty="0"/>
              <a:t>J. Plankton Res.</a:t>
            </a:r>
            <a:r>
              <a:rPr lang="en-US" sz="1400" dirty="0"/>
              <a:t> (2000) </a:t>
            </a:r>
            <a:r>
              <a:rPr lang="en-US" sz="1400" b="1" dirty="0"/>
              <a:t>22</a:t>
            </a:r>
            <a:r>
              <a:rPr lang="en-US" sz="1400" dirty="0"/>
              <a:t>:1485–1500</a:t>
            </a:r>
          </a:p>
          <a:p>
            <a:pPr algn="ctr"/>
            <a:r>
              <a:rPr lang="en-US" sz="1400" dirty="0"/>
              <a:t>&amp; (1999) </a:t>
            </a:r>
            <a:r>
              <a:rPr lang="en-US" sz="1400" b="1" dirty="0"/>
              <a:t>21</a:t>
            </a:r>
            <a:r>
              <a:rPr lang="en-US" sz="1400" dirty="0"/>
              <a:t>:</a:t>
            </a:r>
            <a:r>
              <a:rPr lang="en-NL" sz="1400" dirty="0"/>
              <a:t> 21:1193–1189</a:t>
            </a:r>
            <a:r>
              <a:rPr lang="en-US" sz="1400" dirty="0"/>
              <a:t> </a:t>
            </a:r>
            <a:endParaRPr lang="en-NL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B7A5BD-A6F7-B266-D021-205CC66CD6B1}"/>
              </a:ext>
            </a:extLst>
          </p:cNvPr>
          <p:cNvSpPr txBox="1"/>
          <p:nvPr/>
        </p:nvSpPr>
        <p:spPr>
          <a:xfrm>
            <a:off x="8382758" y="2962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752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E3F4D-008F-A127-D268-961276FCB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1" y="836893"/>
            <a:ext cx="4080330" cy="2916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81D08-5D7C-0DA5-6CC6-1460B520FFB0}"/>
              </a:ext>
            </a:extLst>
          </p:cNvPr>
          <p:cNvSpPr txBox="1"/>
          <p:nvPr/>
        </p:nvSpPr>
        <p:spPr>
          <a:xfrm>
            <a:off x="4422914" y="411682"/>
            <a:ext cx="4092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Moniliformis </a:t>
            </a:r>
            <a:r>
              <a:rPr lang="en-US" sz="3600" b="1" dirty="0" err="1">
                <a:solidFill>
                  <a:schemeClr val="accent1"/>
                </a:solidFill>
              </a:rPr>
              <a:t>dubius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DF795-D76E-5E4A-13E4-A7938CDC8FE2}"/>
              </a:ext>
            </a:extLst>
          </p:cNvPr>
          <p:cNvSpPr txBox="1"/>
          <p:nvPr/>
        </p:nvSpPr>
        <p:spPr>
          <a:xfrm>
            <a:off x="741458" y="1391969"/>
            <a:ext cx="16995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Data from Crompton 1972 </a:t>
            </a:r>
          </a:p>
          <a:p>
            <a:r>
              <a:rPr lang="en-US" sz="1100" i="1" dirty="0"/>
              <a:t>J. Exp. Biol.</a:t>
            </a:r>
            <a:r>
              <a:rPr lang="en-US" sz="1100" dirty="0"/>
              <a:t>, </a:t>
            </a:r>
            <a:r>
              <a:rPr lang="en-US" sz="1100" b="1" dirty="0"/>
              <a:t>56</a:t>
            </a:r>
            <a:r>
              <a:rPr lang="en-US" sz="1100" dirty="0"/>
              <a:t>:19</a:t>
            </a:r>
            <a:r>
              <a:rPr lang="en-US" sz="1100" b="1" dirty="0"/>
              <a:t>-</a:t>
            </a:r>
            <a:r>
              <a:rPr lang="en-US" sz="1100" dirty="0"/>
              <a:t>-29. </a:t>
            </a:r>
            <a:endParaRPr lang="en-NL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578B7-1832-7EE5-4852-6D5BC4A3916A}"/>
              </a:ext>
            </a:extLst>
          </p:cNvPr>
          <p:cNvSpPr txBox="1"/>
          <p:nvPr/>
        </p:nvSpPr>
        <p:spPr>
          <a:xfrm>
            <a:off x="471115" y="5402652"/>
            <a:ext cx="4490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Adults in intestines of rodents or carnivorans</a:t>
            </a:r>
          </a:p>
          <a:p>
            <a:r>
              <a:rPr lang="en-US" dirty="0"/>
              <a:t>Juveniles in beetles and cockroaches</a:t>
            </a:r>
          </a:p>
          <a:p>
            <a:r>
              <a:rPr lang="en-US" dirty="0"/>
              <a:t>No digestive tract; causes acanthocephaliasis</a:t>
            </a:r>
          </a:p>
          <a:p>
            <a:r>
              <a:rPr lang="en-US" dirty="0"/>
              <a:t>Length </a:t>
            </a:r>
            <a:r>
              <a:rPr lang="en-US" dirty="0">
                <a:solidFill>
                  <a:srgbClr val="3515F3"/>
                </a:solidFill>
              </a:rPr>
              <a:t>females</a:t>
            </a:r>
            <a:r>
              <a:rPr lang="en-US" dirty="0"/>
              <a:t> 20 cm, </a:t>
            </a:r>
            <a:r>
              <a:rPr lang="en-US" dirty="0">
                <a:solidFill>
                  <a:srgbClr val="FF0000"/>
                </a:solidFill>
              </a:rPr>
              <a:t>males</a:t>
            </a:r>
            <a:r>
              <a:rPr lang="en-US" dirty="0"/>
              <a:t> 6 cm</a:t>
            </a:r>
            <a:endParaRPr lang="en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B5E7AD-F87E-EA50-0F38-9BA4216E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71" y="970551"/>
            <a:ext cx="4002272" cy="2860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36CCE3-E3C7-CE76-4675-F59EB37D0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82" y="1004342"/>
            <a:ext cx="4002270" cy="28603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1CCAA3-595A-C56E-5815-3934D0F2039F}"/>
              </a:ext>
            </a:extLst>
          </p:cNvPr>
          <p:cNvSpPr txBox="1"/>
          <p:nvPr/>
        </p:nvSpPr>
        <p:spPr>
          <a:xfrm>
            <a:off x="5348829" y="5440189"/>
            <a:ext cx="2673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RNA:  marker for reserve   </a:t>
            </a:r>
          </a:p>
          <a:p>
            <a:r>
              <a:rPr lang="en-US" dirty="0"/>
              <a:t>   Y</a:t>
            </a:r>
            <a:r>
              <a:rPr lang="en-US" baseline="-25000" dirty="0"/>
              <a:t>RNA,E    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 0.0157 g/g</a:t>
            </a:r>
            <a:endParaRPr lang="en-NL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/>
              <a:t>DNA: marker for structure </a:t>
            </a:r>
          </a:p>
          <a:p>
            <a:r>
              <a:rPr lang="en-US" dirty="0"/>
              <a:t>   Y</a:t>
            </a:r>
            <a:r>
              <a:rPr lang="en-US" baseline="-25000" dirty="0"/>
              <a:t>DNA,V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0.0029 g/g</a:t>
            </a:r>
            <a:endParaRPr lang="en-NL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AF3B31-1EA0-7A13-0A0C-87741002F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024" y="3967701"/>
            <a:ext cx="3236206" cy="27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3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2E898-2F98-59E4-DAF6-F9DCCCDF7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2" y="2795277"/>
            <a:ext cx="4443617" cy="3175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612E3-0F63-9501-08D7-C1B2612A7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74" y="2787327"/>
            <a:ext cx="4443617" cy="3175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A03D0-036A-5844-32F5-2CDD7DCE6D76}"/>
              </a:ext>
            </a:extLst>
          </p:cNvPr>
          <p:cNvSpPr txBox="1"/>
          <p:nvPr/>
        </p:nvSpPr>
        <p:spPr>
          <a:xfrm>
            <a:off x="1281325" y="5955531"/>
            <a:ext cx="2801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Greater spot-nosed monkey</a:t>
            </a:r>
          </a:p>
          <a:p>
            <a:pPr algn="ctr"/>
            <a:r>
              <a:rPr lang="en-US" i="1" dirty="0"/>
              <a:t>Cercopithecus </a:t>
            </a:r>
            <a:r>
              <a:rPr lang="en-US" i="1" dirty="0" err="1"/>
              <a:t>nictitans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E7F74-3EA4-0245-F6DA-6EA474AB2773}"/>
              </a:ext>
            </a:extLst>
          </p:cNvPr>
          <p:cNvSpPr txBox="1"/>
          <p:nvPr/>
        </p:nvSpPr>
        <p:spPr>
          <a:xfrm>
            <a:off x="7532373" y="5956859"/>
            <a:ext cx="2396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Southern elephant seal</a:t>
            </a:r>
          </a:p>
          <a:p>
            <a:pPr algn="ctr"/>
            <a:r>
              <a:rPr lang="en-US" i="1" dirty="0"/>
              <a:t>Mirounga </a:t>
            </a:r>
            <a:r>
              <a:rPr lang="en-US" i="1" dirty="0" err="1"/>
              <a:t>leonina</a:t>
            </a:r>
            <a:r>
              <a:rPr lang="en-US" i="1" dirty="0"/>
              <a:t> 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83140-EF55-752C-C99B-EBF800114049}"/>
              </a:ext>
            </a:extLst>
          </p:cNvPr>
          <p:cNvSpPr txBox="1"/>
          <p:nvPr/>
        </p:nvSpPr>
        <p:spPr>
          <a:xfrm>
            <a:off x="3455028" y="452035"/>
            <a:ext cx="46515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Type A acceleration </a:t>
            </a:r>
          </a:p>
          <a:p>
            <a:pPr algn="ctr"/>
            <a:r>
              <a:rPr lang="en-US" dirty="0"/>
              <a:t>Specific assimilation jumps at puberty for males</a:t>
            </a:r>
            <a:endParaRPr lang="en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A8D30-3935-CA6A-5588-FD7706072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9" y="62005"/>
            <a:ext cx="2133868" cy="2975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8FECA-1103-7B4B-5C5E-C4E39722C533}"/>
              </a:ext>
            </a:extLst>
          </p:cNvPr>
          <p:cNvSpPr txBox="1"/>
          <p:nvPr/>
        </p:nvSpPr>
        <p:spPr>
          <a:xfrm>
            <a:off x="119270" y="243309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</a:t>
            </a:r>
          </a:p>
          <a:p>
            <a:r>
              <a:rPr lang="en-US" sz="1200" dirty="0" err="1"/>
              <a:t>Motsch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E6215-E5C5-5479-46B2-7DE8DF525D88}"/>
              </a:ext>
            </a:extLst>
          </p:cNvPr>
          <p:cNvSpPr txBox="1"/>
          <p:nvPr/>
        </p:nvSpPr>
        <p:spPr>
          <a:xfrm>
            <a:off x="9390491" y="4659466"/>
            <a:ext cx="1882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Data from Bryden 1969</a:t>
            </a:r>
          </a:p>
          <a:p>
            <a:pPr algn="ctr"/>
            <a:r>
              <a:rPr lang="en-US" sz="1400" i="1" dirty="0"/>
              <a:t>Growth</a:t>
            </a:r>
            <a:r>
              <a:rPr lang="en-US" sz="1400" dirty="0"/>
              <a:t>, </a:t>
            </a:r>
            <a:r>
              <a:rPr lang="en-US" sz="1400" b="1" dirty="0"/>
              <a:t>33</a:t>
            </a:r>
            <a:r>
              <a:rPr lang="en-US" sz="1400" dirty="0"/>
              <a:t>:69--82</a:t>
            </a:r>
            <a:r>
              <a:rPr lang="en-US" dirty="0"/>
              <a:t>. 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1572B-C716-B51B-35DD-B719689309AB}"/>
              </a:ext>
            </a:extLst>
          </p:cNvPr>
          <p:cNvSpPr txBox="1"/>
          <p:nvPr/>
        </p:nvSpPr>
        <p:spPr>
          <a:xfrm>
            <a:off x="2370681" y="4923187"/>
            <a:ext cx="3091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Data </a:t>
            </a:r>
            <a:r>
              <a:rPr lang="fr-FR" sz="1400" dirty="0" err="1"/>
              <a:t>from</a:t>
            </a:r>
            <a:r>
              <a:rPr lang="fr-FR" sz="1400" dirty="0"/>
              <a:t> Gautier-</a:t>
            </a:r>
            <a:r>
              <a:rPr lang="fr-FR" sz="1400" dirty="0" err="1"/>
              <a:t>Hion</a:t>
            </a:r>
            <a:r>
              <a:rPr lang="fr-FR" sz="1400" dirty="0"/>
              <a:t> &amp; Gautier 1976</a:t>
            </a:r>
          </a:p>
          <a:p>
            <a:pPr algn="ctr"/>
            <a:r>
              <a:rPr lang="fr-FR" sz="1400" dirty="0"/>
              <a:t> </a:t>
            </a:r>
            <a:r>
              <a:rPr lang="fr-FR" sz="1400" i="1" dirty="0" err="1"/>
              <a:t>Folia</a:t>
            </a:r>
            <a:r>
              <a:rPr lang="fr-FR" sz="1400" i="1" dirty="0"/>
              <a:t> </a:t>
            </a:r>
            <a:r>
              <a:rPr lang="fr-FR" sz="1400" i="1" dirty="0" err="1"/>
              <a:t>Primatologica</a:t>
            </a:r>
            <a:r>
              <a:rPr lang="fr-FR" sz="1400" dirty="0"/>
              <a:t>, </a:t>
            </a:r>
            <a:r>
              <a:rPr lang="fr-FR" sz="1400" b="1" dirty="0"/>
              <a:t>26</a:t>
            </a:r>
            <a:r>
              <a:rPr lang="fr-FR" sz="1400" dirty="0"/>
              <a:t>:165–184</a:t>
            </a:r>
            <a:r>
              <a:rPr lang="en-US" dirty="0"/>
              <a:t>. </a:t>
            </a:r>
            <a:endParaRPr lang="en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49FA63-8083-5B19-330E-FBD89C583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809" y="159110"/>
            <a:ext cx="3333673" cy="20394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88293C-6719-6C64-875B-001941A77235}"/>
              </a:ext>
            </a:extLst>
          </p:cNvPr>
          <p:cNvSpPr txBox="1"/>
          <p:nvPr/>
        </p:nvSpPr>
        <p:spPr>
          <a:xfrm>
            <a:off x="8604635" y="2307205"/>
            <a:ext cx="1225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Kooijman</a:t>
            </a:r>
          </a:p>
        </p:txBody>
      </p:sp>
    </p:spTree>
    <p:extLst>
      <p:ext uri="{BB962C8B-B14F-4D97-AF65-F5344CB8AC3E}">
        <p14:creationId xmlns:p14="http://schemas.microsoft.com/office/powerpoint/2010/main" val="226004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D81D08-5D7C-0DA5-6CC6-1460B520FFB0}"/>
              </a:ext>
            </a:extLst>
          </p:cNvPr>
          <p:cNvSpPr txBox="1"/>
          <p:nvPr/>
        </p:nvSpPr>
        <p:spPr>
          <a:xfrm>
            <a:off x="3110947" y="363975"/>
            <a:ext cx="50073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Circus </a:t>
            </a:r>
            <a:r>
              <a:rPr lang="en-US" sz="2800" b="1" i="1" u="none" strike="noStrike" baseline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aeruginosus</a:t>
            </a:r>
            <a:endParaRPr lang="en-US" sz="2800" b="1" i="1" u="none" strike="noStrike" baseline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marsh harrier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98152-E5C1-8F7E-E7D4-98590C43F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59" y="1351874"/>
            <a:ext cx="4443617" cy="3175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D6E3-5022-0419-7AD0-4BD74D211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873"/>
            <a:ext cx="4443617" cy="3175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379834-0040-8550-9772-1430C36B5F4C}"/>
                  </a:ext>
                </a:extLst>
              </p:cNvPr>
              <p:cNvSpPr txBox="1"/>
              <p:nvPr/>
            </p:nvSpPr>
            <p:spPr>
              <a:xfrm>
                <a:off x="2935432" y="5044994"/>
                <a:ext cx="78915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Females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chemeClr val="accent1"/>
                    </a:solidFill>
                  </a:rPr>
                  <a:t>males</a:t>
                </a:r>
                <a:r>
                  <a:rPr lang="en-US" dirty="0"/>
                  <a:t> differ in spec </a:t>
                </a:r>
                <a:r>
                  <a:rPr lang="en-US" dirty="0" err="1"/>
                  <a:t>assim</a:t>
                </a:r>
                <a:r>
                  <a:rPr lang="en-US" dirty="0"/>
                  <a:t>. {</a:t>
                </a:r>
                <a:r>
                  <a:rPr lang="en-US" dirty="0" err="1"/>
                  <a:t>p_Am</a:t>
                </a:r>
                <a:r>
                  <a:rPr lang="en-US" dirty="0"/>
                  <a:t>}, so in reserve capacity [</a:t>
                </a:r>
                <a:r>
                  <a:rPr lang="en-US" dirty="0" err="1"/>
                  <a:t>E_m</a:t>
                </a:r>
                <a:r>
                  <a:rPr lang="en-US" dirty="0"/>
                  <a:t>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Food availability between females and males is taken equal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 of smaller male responds faster to decline due to lower reserve capacity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digestion efficiency: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κ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0.0605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379834-0040-8550-9772-1430C36B5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432" y="5044994"/>
                <a:ext cx="7891519" cy="1200329"/>
              </a:xfrm>
              <a:prstGeom prst="rect">
                <a:avLst/>
              </a:prstGeom>
              <a:blipFill>
                <a:blip r:embed="rId5"/>
                <a:stretch>
                  <a:fillRect l="-541" t="-3061" r="-541" b="-81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DB75508-BD25-5C54-E8B9-B2738E484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58" y="1365543"/>
            <a:ext cx="3729522" cy="2798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374828-6204-2AAA-4463-8272D689A590}"/>
              </a:ext>
            </a:extLst>
          </p:cNvPr>
          <p:cNvSpPr txBox="1"/>
          <p:nvPr/>
        </p:nvSpPr>
        <p:spPr>
          <a:xfrm>
            <a:off x="7140273" y="3697352"/>
            <a:ext cx="67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ebird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CD80F-1954-9130-5C22-B410960D284D}"/>
              </a:ext>
            </a:extLst>
          </p:cNvPr>
          <p:cNvSpPr txBox="1"/>
          <p:nvPr/>
        </p:nvSpPr>
        <p:spPr>
          <a:xfrm>
            <a:off x="1636785" y="3551081"/>
            <a:ext cx="245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from </a:t>
            </a:r>
            <a:r>
              <a:rPr lang="en-US" sz="1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Krijgsveld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 1989 </a:t>
            </a:r>
          </a:p>
          <a:p>
            <a:r>
              <a:rPr lang="en-US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Physiol. Zool</a:t>
            </a:r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71</a:t>
            </a:r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:693--702</a:t>
            </a:r>
          </a:p>
        </p:txBody>
      </p:sp>
    </p:spTree>
    <p:extLst>
      <p:ext uri="{BB962C8B-B14F-4D97-AF65-F5344CB8AC3E}">
        <p14:creationId xmlns:p14="http://schemas.microsoft.com/office/powerpoint/2010/main" val="265405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B09D765-F414-8902-0858-F357FAE8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56" y="4088575"/>
            <a:ext cx="7250081" cy="2745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C8DCD0-1FC4-DDCB-A7DC-8593C2883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1" y="5645043"/>
            <a:ext cx="4326404" cy="1173262"/>
          </a:xfrm>
          <a:prstGeom prst="rect">
            <a:avLst/>
          </a:prstGeom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D7204385-74F4-6D64-06BA-02CF0BC55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NL" dirty="0">
                <a:solidFill>
                  <a:schemeClr val="accent2"/>
                </a:solidFill>
              </a:rPr>
              <a:t>Dynamic food</a:t>
            </a:r>
            <a:endParaRPr lang="nl-NL" altLang="en-NL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E5DDF-E3E4-041C-617A-4B748A07C7B5}"/>
              </a:ext>
            </a:extLst>
          </p:cNvPr>
          <p:cNvSpPr txBox="1"/>
          <p:nvPr/>
        </p:nvSpPr>
        <p:spPr>
          <a:xfrm>
            <a:off x="4627659" y="851871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Eurycea </a:t>
            </a:r>
            <a:r>
              <a:rPr lang="en-US" sz="18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bislineata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Northern two-lined salamander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721E4-6ECB-B791-2683-AEA8EB079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39" y="1292468"/>
            <a:ext cx="4657725" cy="3571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5ED5CA-CC6C-1D06-D67D-8694C69E2782}"/>
              </a:ext>
            </a:extLst>
          </p:cNvPr>
          <p:cNvSpPr txBox="1"/>
          <p:nvPr/>
        </p:nvSpPr>
        <p:spPr>
          <a:xfrm>
            <a:off x="3005264" y="3188474"/>
            <a:ext cx="13838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baseline="0" dirty="0">
                <a:latin typeface="Courier New" panose="02070309020205020404" pitchFamily="49" charset="0"/>
              </a:rPr>
              <a:t>Wilders 1924 </a:t>
            </a:r>
          </a:p>
          <a:p>
            <a:r>
              <a:rPr lang="en-US" sz="1100" b="0" i="0" u="none" strike="noStrike" baseline="0" dirty="0">
                <a:latin typeface="Courier New" panose="02070309020205020404" pitchFamily="49" charset="0"/>
              </a:rPr>
              <a:t>J. Exp. Zool.</a:t>
            </a:r>
            <a:r>
              <a:rPr lang="en-US" sz="1100" dirty="0">
                <a:latin typeface="Courier New" panose="02070309020205020404" pitchFamily="49" charset="0"/>
              </a:rPr>
              <a:t> </a:t>
            </a:r>
          </a:p>
          <a:p>
            <a:r>
              <a:rPr lang="en-US" sz="1100" b="1" i="0" u="none" strike="noStrike" baseline="0" dirty="0">
                <a:latin typeface="Courier New" panose="02070309020205020404" pitchFamily="49" charset="0"/>
              </a:rPr>
              <a:t>40</a:t>
            </a:r>
            <a:r>
              <a:rPr lang="en-US" sz="1100" b="0" i="0" u="none" strike="noStrike" baseline="0" dirty="0">
                <a:latin typeface="Courier New" panose="02070309020205020404" pitchFamily="49" charset="0"/>
              </a:rPr>
              <a:t>: 1-112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6DC272-2E6F-DBDF-E422-69573C739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45" y="1242945"/>
            <a:ext cx="3981698" cy="2845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8E40B-7898-78A0-D6B6-C625BB6C4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60" y="4984907"/>
            <a:ext cx="3300077" cy="619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69378A-CE71-4E28-BEAC-029D65E9D8B8}"/>
              </a:ext>
            </a:extLst>
          </p:cNvPr>
          <p:cNvSpPr txBox="1"/>
          <p:nvPr/>
        </p:nvSpPr>
        <p:spPr>
          <a:xfrm>
            <a:off x="2584174" y="5243757"/>
            <a:ext cx="124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mydata</a:t>
            </a:r>
            <a:r>
              <a:rPr lang="en-US" dirty="0"/>
              <a:t>-file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91052-EBDF-FCC1-D2C3-0B49152AA196}"/>
              </a:ext>
            </a:extLst>
          </p:cNvPr>
          <p:cNvSpPr txBox="1"/>
          <p:nvPr/>
        </p:nvSpPr>
        <p:spPr>
          <a:xfrm>
            <a:off x="7634573" y="4577171"/>
            <a:ext cx="121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predict-file</a:t>
            </a:r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16E14B-2F4F-DBED-1A31-14732ADF6E57}"/>
              </a:ext>
            </a:extLst>
          </p:cNvPr>
          <p:cNvSpPr txBox="1"/>
          <p:nvPr/>
        </p:nvSpPr>
        <p:spPr>
          <a:xfrm>
            <a:off x="8762341" y="1272107"/>
            <a:ext cx="2843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 data in </a:t>
            </a:r>
            <a:r>
              <a:rPr lang="en-US" dirty="0" err="1"/>
              <a:t>auxData.food.tL</a:t>
            </a:r>
            <a:endParaRPr lang="en-US" dirty="0"/>
          </a:p>
          <a:p>
            <a:r>
              <a:rPr lang="en-US" dirty="0"/>
              <a:t>no food-parameters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EC4A1-E8AC-C6C2-6457-B36A3543BC8D}"/>
              </a:ext>
            </a:extLst>
          </p:cNvPr>
          <p:cNvSpPr txBox="1"/>
          <p:nvPr/>
        </p:nvSpPr>
        <p:spPr>
          <a:xfrm>
            <a:off x="485033" y="5377067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  <a:endParaRPr lang="en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9827F-9D3A-FBAB-D9FB-772B65A7A46B}"/>
              </a:ext>
            </a:extLst>
          </p:cNvPr>
          <p:cNvSpPr txBox="1"/>
          <p:nvPr/>
        </p:nvSpPr>
        <p:spPr>
          <a:xfrm>
            <a:off x="1097281" y="3872279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f=1</a:t>
            </a:r>
            <a:endParaRPr lang="en-NL" sz="1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ECBD0A-7144-AADE-8207-E455E9C52601}"/>
              </a:ext>
            </a:extLst>
          </p:cNvPr>
          <p:cNvSpPr txBox="1"/>
          <p:nvPr/>
        </p:nvSpPr>
        <p:spPr>
          <a:xfrm>
            <a:off x="1440517" y="3865659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f=0</a:t>
            </a:r>
            <a:endParaRPr lang="en-NL" sz="1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686520-218B-2E0E-6FAA-B0AB67F13A71}"/>
              </a:ext>
            </a:extLst>
          </p:cNvPr>
          <p:cNvSpPr txBox="1"/>
          <p:nvPr/>
        </p:nvSpPr>
        <p:spPr>
          <a:xfrm>
            <a:off x="1732475" y="3856966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f=.6</a:t>
            </a:r>
            <a:endParaRPr lang="en-NL" sz="1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863664-F41D-34B3-3C02-9A9CBF5F3B17}"/>
              </a:ext>
            </a:extLst>
          </p:cNvPr>
          <p:cNvSpPr txBox="1"/>
          <p:nvPr/>
        </p:nvSpPr>
        <p:spPr>
          <a:xfrm>
            <a:off x="2633217" y="3857708"/>
            <a:ext cx="60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f=.95</a:t>
            </a:r>
            <a:endParaRPr lang="en-NL" sz="16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D72A7D-5ACD-D7BE-2761-5D14696F7BD7}"/>
              </a:ext>
            </a:extLst>
          </p:cNvPr>
          <p:cNvSpPr txBox="1"/>
          <p:nvPr/>
        </p:nvSpPr>
        <p:spPr>
          <a:xfrm>
            <a:off x="2141560" y="3864336"/>
            <a:ext cx="58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f=1</a:t>
            </a:r>
            <a:endParaRPr lang="en-NL" sz="1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DDF173-6A57-0907-D637-3DBB4658CB50}"/>
              </a:ext>
            </a:extLst>
          </p:cNvPr>
          <p:cNvSpPr txBox="1"/>
          <p:nvPr/>
        </p:nvSpPr>
        <p:spPr>
          <a:xfrm>
            <a:off x="2592125" y="5518312"/>
            <a:ext cx="117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auxData</a:t>
            </a:r>
            <a:r>
              <a:rPr lang="en-US" sz="1200" dirty="0"/>
              <a:t> = food;</a:t>
            </a:r>
            <a:endParaRPr lang="en-NL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D2D51-BF74-2D33-AD81-3E80C9DED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632" y="1939867"/>
            <a:ext cx="2896973" cy="2224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D3E9-1A20-7393-E5C5-A03F8EB6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Regulus </a:t>
            </a:r>
            <a:r>
              <a:rPr lang="en-US" dirty="0" err="1">
                <a:solidFill>
                  <a:schemeClr val="accent1"/>
                </a:solidFill>
              </a:rPr>
              <a:t>regulus</a:t>
            </a:r>
            <a:r>
              <a:rPr lang="en-US" dirty="0">
                <a:solidFill>
                  <a:schemeClr val="accent1"/>
                </a:solidFill>
              </a:rPr>
              <a:t>, goldcrest</a:t>
            </a:r>
            <a:endParaRPr lang="en-NL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6E861-0B3C-A751-CA6E-60F166F20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" y="2108448"/>
            <a:ext cx="6073810" cy="4340815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927448A-8A6B-0A5A-D8B8-80D99C837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527" y="1541122"/>
            <a:ext cx="44900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NL" sz="1400" dirty="0">
                <a:latin typeface="Arial" panose="020B0604020202020204" pitchFamily="34" charset="0"/>
                <a:cs typeface="Arial" panose="020B0604020202020204" pitchFamily="34" charset="0"/>
              </a:rPr>
              <a:t>Data from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NL" altLang="en-NL" sz="1400" b="0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Haftorn</a:t>
            </a:r>
            <a:r>
              <a:rPr lang="en-US" altLang="en-NL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1978 </a:t>
            </a:r>
            <a:r>
              <a:rPr lang="en-US" sz="1400" b="0" i="1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Scand. J. Ornith</a:t>
            </a:r>
            <a:r>
              <a:rPr lang="en-US" sz="1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NL" altLang="en-NL" sz="1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altLang="en-NL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NL" sz="1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117-123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Thaler</a:t>
            </a:r>
            <a:r>
              <a:rPr kumimoji="0" lang="en-US" altLang="en-NL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r>
              <a:rPr kumimoji="0" lang="en-US" altLang="en-NL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NL" altLang="en-NL" sz="14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Ziemsen</a:t>
            </a:r>
            <a:r>
              <a:rPr kumimoji="0" lang="en-NL" altLang="en-NL" sz="14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Verlag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Wittenberg </a:t>
            </a:r>
            <a:r>
              <a:rPr kumimoji="0" lang="en-NL" altLang="en-NL" sz="1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Lutherstadt</a:t>
            </a:r>
            <a:r>
              <a:rPr kumimoji="0" lang="en-NL" altLang="en-NL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BE1183-B94A-A260-8128-EA4B0B95E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95" y="2410731"/>
            <a:ext cx="5253439" cy="3938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88803-A3C5-2875-F226-ECC5E242E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209" y="508691"/>
            <a:ext cx="2333625" cy="2676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671E1-A648-EC8F-9E0F-05F69E877421}"/>
              </a:ext>
            </a:extLst>
          </p:cNvPr>
          <p:cNvSpPr txBox="1"/>
          <p:nvPr/>
        </p:nvSpPr>
        <p:spPr>
          <a:xfrm>
            <a:off x="9290261" y="3231290"/>
            <a:ext cx="965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Vosges 1971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2130986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02ACED-6461-477B-45B6-F1F9CE44A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" y="1071989"/>
            <a:ext cx="5064215" cy="3619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1A7D3-483C-040C-E777-DF4D928A53B1}"/>
              </a:ext>
            </a:extLst>
          </p:cNvPr>
          <p:cNvSpPr txBox="1"/>
          <p:nvPr/>
        </p:nvSpPr>
        <p:spPr>
          <a:xfrm>
            <a:off x="874643" y="101580"/>
            <a:ext cx="62735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3515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Molothrus</a:t>
            </a:r>
            <a:r>
              <a:rPr lang="en-US" sz="3200" b="1" i="1" dirty="0">
                <a:solidFill>
                  <a:srgbClr val="3515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3515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bonariensis</a:t>
            </a:r>
            <a:endParaRPr lang="en-US" sz="3200" b="1" i="1" dirty="0">
              <a:solidFill>
                <a:srgbClr val="3515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3515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Shiny cowbird (brood parasite)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374D04-E96A-B41C-A208-B83DDF01A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85" y="615816"/>
            <a:ext cx="3967913" cy="2835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D01FCD-5A22-6FBF-5FD9-A04DAEF949D1}"/>
              </a:ext>
            </a:extLst>
          </p:cNvPr>
          <p:cNvSpPr txBox="1"/>
          <p:nvPr/>
        </p:nvSpPr>
        <p:spPr>
          <a:xfrm>
            <a:off x="10477001" y="1926148"/>
            <a:ext cx="1461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from </a:t>
            </a:r>
          </a:p>
          <a:p>
            <a:r>
              <a:rPr lang="en-US" sz="1400" dirty="0" err="1"/>
              <a:t>Kattan</a:t>
            </a:r>
            <a:r>
              <a:rPr lang="en-US" sz="1400" dirty="0"/>
              <a:t> 1996 </a:t>
            </a:r>
          </a:p>
          <a:p>
            <a:r>
              <a:rPr lang="en-US" sz="1400" i="1" dirty="0"/>
              <a:t>J. Field </a:t>
            </a:r>
            <a:r>
              <a:rPr lang="en-US" sz="1400" i="1" dirty="0" err="1"/>
              <a:t>Ornithol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</a:p>
          <a:p>
            <a:r>
              <a:rPr lang="en-US" sz="1400" b="1" dirty="0"/>
              <a:t>67</a:t>
            </a:r>
            <a:r>
              <a:rPr lang="en-US" sz="1400" dirty="0"/>
              <a:t>:434-441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7F847-8E0A-9FE1-A0CC-FD45E969AECB}"/>
              </a:ext>
            </a:extLst>
          </p:cNvPr>
          <p:cNvSpPr txBox="1"/>
          <p:nvPr/>
        </p:nvSpPr>
        <p:spPr>
          <a:xfrm>
            <a:off x="9310976" y="2385550"/>
            <a:ext cx="116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515F3"/>
                </a:solidFill>
              </a:rPr>
              <a:t>unparasitized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parasitized</a:t>
            </a:r>
            <a:endParaRPr lang="en-NL" sz="1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52754-B982-0363-6477-9FA3CD1A2074}"/>
              </a:ext>
            </a:extLst>
          </p:cNvPr>
          <p:cNvSpPr txBox="1"/>
          <p:nvPr/>
        </p:nvSpPr>
        <p:spPr>
          <a:xfrm>
            <a:off x="3272953" y="3261363"/>
            <a:ext cx="12947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515F3"/>
                </a:solidFill>
              </a:rPr>
              <a:t>2/nest sparrow</a:t>
            </a:r>
          </a:p>
          <a:p>
            <a:r>
              <a:rPr lang="en-US" sz="1400" dirty="0">
                <a:solidFill>
                  <a:srgbClr val="FF0000"/>
                </a:solidFill>
              </a:rPr>
              <a:t>1/nest sparrow</a:t>
            </a:r>
          </a:p>
          <a:p>
            <a:r>
              <a:rPr lang="en-US" sz="1400" dirty="0">
                <a:solidFill>
                  <a:srgbClr val="FF66FF"/>
                </a:solidFill>
              </a:rPr>
              <a:t>1/nest wren</a:t>
            </a:r>
            <a:endParaRPr lang="en-NL" sz="1400" dirty="0">
              <a:solidFill>
                <a:srgbClr val="FF66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C375AE-CD12-CDBE-7195-FABADB21C40B}"/>
              </a:ext>
            </a:extLst>
          </p:cNvPr>
          <p:cNvSpPr txBox="1"/>
          <p:nvPr/>
        </p:nvSpPr>
        <p:spPr>
          <a:xfrm>
            <a:off x="2550628" y="4880719"/>
            <a:ext cx="26347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No sparrow chicks survived 2 d</a:t>
            </a:r>
          </a:p>
          <a:p>
            <a:r>
              <a:rPr lang="en-US" sz="1400" dirty="0"/>
              <a:t>Data from </a:t>
            </a:r>
          </a:p>
          <a:p>
            <a:r>
              <a:rPr lang="en-US" sz="1400" dirty="0" err="1"/>
              <a:t>Kattan</a:t>
            </a:r>
            <a:r>
              <a:rPr lang="en-US" sz="1400" dirty="0"/>
              <a:t> 1996 </a:t>
            </a:r>
            <a:r>
              <a:rPr lang="en-US" sz="1400" i="1" dirty="0"/>
              <a:t>&amp; </a:t>
            </a:r>
            <a:r>
              <a:rPr lang="en-US" sz="1400" dirty="0"/>
              <a:t>King 1973</a:t>
            </a:r>
            <a:endParaRPr lang="en-NL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CA1277-7D93-F934-520D-B29D975E1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59" y="4063637"/>
            <a:ext cx="3428091" cy="24499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A97FB9-B9AC-A0D9-0004-D039AA10B282}"/>
              </a:ext>
            </a:extLst>
          </p:cNvPr>
          <p:cNvSpPr txBox="1"/>
          <p:nvPr/>
        </p:nvSpPr>
        <p:spPr>
          <a:xfrm>
            <a:off x="9560780" y="5378354"/>
            <a:ext cx="2327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from </a:t>
            </a:r>
          </a:p>
          <a:p>
            <a:r>
              <a:rPr lang="en-US" sz="1400" dirty="0"/>
              <a:t>King 1973 </a:t>
            </a:r>
            <a:r>
              <a:rPr lang="en-US" sz="1400" i="1" dirty="0"/>
              <a:t>The Auk</a:t>
            </a:r>
            <a:r>
              <a:rPr lang="en-US" sz="1400" dirty="0"/>
              <a:t>, </a:t>
            </a:r>
            <a:r>
              <a:rPr lang="en-US" sz="1400" b="1" dirty="0"/>
              <a:t>90</a:t>
            </a:r>
            <a:r>
              <a:rPr lang="en-US" sz="1400" dirty="0"/>
              <a:t>:19--34</a:t>
            </a:r>
            <a:endParaRPr lang="en-NL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E7B394-18B7-5FE1-A767-A8CC85D44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5" y="4753496"/>
            <a:ext cx="2330832" cy="2072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2DA397-FDAE-D152-D0B5-56BB0E082617}"/>
              </a:ext>
            </a:extLst>
          </p:cNvPr>
          <p:cNvSpPr txBox="1"/>
          <p:nvPr/>
        </p:nvSpPr>
        <p:spPr>
          <a:xfrm>
            <a:off x="8478078" y="702657"/>
            <a:ext cx="2097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Troglodytes </a:t>
            </a:r>
            <a:r>
              <a:rPr lang="en-US" sz="18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aedo</a:t>
            </a:r>
            <a:r>
              <a:rPr lang="en-US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House wren</a:t>
            </a:r>
            <a:endParaRPr lang="en-US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FDE93E-471E-2BE9-FE47-0BB80D30936C}"/>
              </a:ext>
            </a:extLst>
          </p:cNvPr>
          <p:cNvSpPr txBox="1"/>
          <p:nvPr/>
        </p:nvSpPr>
        <p:spPr>
          <a:xfrm>
            <a:off x="8530918" y="3666073"/>
            <a:ext cx="2496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Zonotrichia</a:t>
            </a:r>
            <a:r>
              <a:rPr lang="en-US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capensis</a:t>
            </a:r>
          </a:p>
          <a:p>
            <a:r>
              <a:rPr lang="en-US" dirty="0"/>
              <a:t>Rufous-collared sparrow</a:t>
            </a:r>
            <a:endParaRPr lang="en-US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90B59C-8F3A-5B23-F4DF-594CF5264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3232" y="3936416"/>
            <a:ext cx="2496837" cy="20721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5FFA5F-3332-81D4-EB9B-BF023FA3B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2221" y="1544559"/>
            <a:ext cx="2496838" cy="18757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BDC75BF-8A9D-DE70-0E3C-494C97B22C6E}"/>
              </a:ext>
            </a:extLst>
          </p:cNvPr>
          <p:cNvSpPr txBox="1"/>
          <p:nvPr/>
        </p:nvSpPr>
        <p:spPr>
          <a:xfrm>
            <a:off x="3299511" y="6082756"/>
            <a:ext cx="47224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cowbird nestling hardly affected its wren’s  sisters</a:t>
            </a:r>
          </a:p>
          <a:p>
            <a:r>
              <a:rPr lang="en-US" sz="1400" dirty="0"/>
              <a:t>But leads to starvation in the sparrow’s sisters, </a:t>
            </a:r>
          </a:p>
          <a:p>
            <a:r>
              <a:rPr lang="en-US" sz="1400" dirty="0"/>
              <a:t>  while two of them was nearly too much for the sparrow host</a:t>
            </a:r>
            <a:r>
              <a:rPr lang="en-US" sz="1200" dirty="0"/>
              <a:t>.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2766683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932</Words>
  <Application>Microsoft Office PowerPoint</Application>
  <PresentationFormat>Widescreen</PresentationFormat>
  <Paragraphs>171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Courier New</vt:lpstr>
      <vt:lpstr>Office Theme</vt:lpstr>
      <vt:lpstr>Remarkable AmP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food</vt:lpstr>
      <vt:lpstr>Regulus regulus, goldcrest</vt:lpstr>
      <vt:lpstr>PowerPoint Presentation</vt:lpstr>
      <vt:lpstr>Larus glaucescens Glaucous-winged gull  Aerodramus spodiopygius    White-rumped swiftlet </vt:lpstr>
      <vt:lpstr>PowerPoint Presentation</vt:lpstr>
      <vt:lpstr>Canis familiaris, dog</vt:lpstr>
      <vt:lpstr>Canis familiaris, dog</vt:lpstr>
      <vt:lpstr>Final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 2023 AmP parameter estimation</dc:title>
  <dc:creator>Bas Kooijman</dc:creator>
  <cp:lastModifiedBy>Bas Kooijman</cp:lastModifiedBy>
  <cp:revision>48</cp:revision>
  <dcterms:created xsi:type="dcterms:W3CDTF">2023-02-15T07:51:46Z</dcterms:created>
  <dcterms:modified xsi:type="dcterms:W3CDTF">2023-06-15T11:25:05Z</dcterms:modified>
</cp:coreProperties>
</file>