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64" r:id="rId5"/>
    <p:sldId id="265" r:id="rId6"/>
    <p:sldId id="266" r:id="rId7"/>
    <p:sldId id="263" r:id="rId8"/>
    <p:sldId id="267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UmnmuBEHSar8bQdhJHAYZGsBR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28" y="-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454D9AC-FFD4-C0F4-D14C-F4407EE5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F991EA63-A31E-B41D-E3D7-BDD23EF5D5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>
            <a:extLst>
              <a:ext uri="{FF2B5EF4-FFF2-40B4-BE49-F238E27FC236}">
                <a16:creationId xmlns:a16="http://schemas.microsoft.com/office/drawing/2014/main" id="{47700A91-F0F1-5AF7-DE35-F29CE4B0D6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0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04BE2568-F202-4034-B261-69CDEA1A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D5137629-C5FB-A62B-3B16-9B1E64F84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>
            <a:extLst>
              <a:ext uri="{FF2B5EF4-FFF2-40B4-BE49-F238E27FC236}">
                <a16:creationId xmlns:a16="http://schemas.microsoft.com/office/drawing/2014/main" id="{D3B83C13-4967-17A5-8BE9-90685E153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3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6000"/>
              <a:buFont typeface="Calibri"/>
              <a:buNone/>
              <a:defRPr sz="6000"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6550432" y="6519446"/>
            <a:ext cx="2643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 dirty="0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rPr>
              <a:t>deb2025.sciencesconf.org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4400"/>
              <a:buFont typeface="Calibri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153"/>
              </a:buClr>
              <a:buSzPts val="2800"/>
              <a:buChar char="•"/>
              <a:defRPr>
                <a:solidFill>
                  <a:srgbClr val="23315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4E84"/>
              </a:buClr>
              <a:buSzPts val="2400"/>
              <a:buChar char="•"/>
              <a:defRPr>
                <a:solidFill>
                  <a:srgbClr val="384E8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20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912F2-3A82-44EB-9996-9F1A1AADC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038" y="213643"/>
            <a:ext cx="698624" cy="7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800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87B12-3C21-4F42-801C-3657C4A4A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038" y="213643"/>
            <a:ext cx="698624" cy="7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800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2400"/>
              <a:buNone/>
              <a:defRPr sz="2400" b="1">
                <a:solidFill>
                  <a:srgbClr val="374C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2000"/>
              <a:buNone/>
              <a:defRPr sz="2000" b="1">
                <a:solidFill>
                  <a:srgbClr val="374C8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4E84"/>
              </a:buClr>
              <a:buSzPts val="1800"/>
              <a:buChar char="•"/>
              <a:defRPr>
                <a:solidFill>
                  <a:srgbClr val="384E8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4E84"/>
              </a:buClr>
              <a:buSzPts val="1800"/>
              <a:buChar char="•"/>
              <a:defRPr>
                <a:solidFill>
                  <a:srgbClr val="384E84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2400"/>
              <a:buNone/>
              <a:defRPr sz="2400" b="1">
                <a:solidFill>
                  <a:srgbClr val="374C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2000"/>
              <a:buNone/>
              <a:defRPr sz="2000" b="1">
                <a:solidFill>
                  <a:srgbClr val="374C8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800"/>
              <a:buChar char="•"/>
              <a:defRPr>
                <a:solidFill>
                  <a:srgbClr val="374C8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36946-A97F-4680-8CA6-B1A78F0A0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038" y="213643"/>
            <a:ext cx="698624" cy="7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C60B8-A9A4-4B8C-8AA0-012DF7143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038" y="213643"/>
            <a:ext cx="698624" cy="7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3200"/>
              <a:buFont typeface="Calibri"/>
              <a:buNone/>
              <a:defRPr sz="3200"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C81"/>
              </a:buClr>
              <a:buSzPts val="1600"/>
              <a:buNone/>
              <a:defRPr sz="1600">
                <a:solidFill>
                  <a:srgbClr val="374C8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C81"/>
              </a:buClr>
              <a:buSzPts val="1400"/>
              <a:buNone/>
              <a:defRPr sz="1400">
                <a:solidFill>
                  <a:srgbClr val="374C8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200"/>
              <a:buNone/>
              <a:defRPr sz="1200">
                <a:solidFill>
                  <a:srgbClr val="1E5F9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000"/>
              <a:buNone/>
              <a:defRPr sz="1000">
                <a:solidFill>
                  <a:srgbClr val="1E5F9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000"/>
              <a:buNone/>
              <a:defRPr sz="1000">
                <a:solidFill>
                  <a:srgbClr val="1E5F9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8B574-77DC-4499-A608-96053E572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038" y="213643"/>
            <a:ext cx="698624" cy="71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6FF13-C1E9-4C5F-8E33-764C7E98655D}"/>
              </a:ext>
            </a:extLst>
          </p:cNvPr>
          <p:cNvSpPr txBox="1"/>
          <p:nvPr/>
        </p:nvSpPr>
        <p:spPr>
          <a:xfrm>
            <a:off x="6557635" y="6095349"/>
            <a:ext cx="2568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ymposium</a:t>
            </a:r>
            <a:r>
              <a:rPr lang="hr-HR" b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 2025</a:t>
            </a:r>
          </a:p>
          <a:p>
            <a:r>
              <a:rPr lang="hr-HR" sz="1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Crete, Heraklion, Greece</a:t>
            </a:r>
            <a:endParaRPr lang="en-US" sz="12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BAFD1-7DB3-4E29-8E4E-47AA9B4A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34" y="270208"/>
            <a:ext cx="1582725" cy="8247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6362D17-FD86-E80F-E663-42E846CF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272" y="5943595"/>
            <a:ext cx="2777232" cy="675543"/>
          </a:xfrm>
          <a:prstGeom prst="rect">
            <a:avLst/>
          </a:prstGeom>
        </p:spPr>
      </p:pic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9989C732-D591-4752-3EB6-44E30E6A0A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08325" y="3635375"/>
            <a:ext cx="68580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9F2"/>
              </a:buClr>
              <a:buSzPts val="2800"/>
              <a:buNone/>
            </a:pPr>
            <a:r>
              <a:rPr lang="en-US" sz="2800" dirty="0">
                <a:solidFill>
                  <a:srgbClr val="1E5F9F"/>
                </a:solidFill>
              </a:rPr>
              <a:t>Bas Kooijman</a:t>
            </a:r>
            <a:endParaRPr dirty="0">
              <a:solidFill>
                <a:srgbClr val="1E5F9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C9F2"/>
              </a:buClr>
              <a:buSzPts val="2000"/>
              <a:buNone/>
            </a:pPr>
            <a:r>
              <a:rPr lang="en-US" sz="2000" dirty="0">
                <a:solidFill>
                  <a:srgbClr val="1E5F9F"/>
                </a:solidFill>
              </a:rPr>
              <a:t>salm.kooijman@gmail.com</a:t>
            </a:r>
            <a:endParaRPr dirty="0">
              <a:solidFill>
                <a:srgbClr val="1E5F9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C9F2"/>
              </a:buClr>
              <a:buSzPts val="2000"/>
              <a:buNone/>
            </a:pPr>
            <a:r>
              <a:rPr lang="en-US" sz="2000" dirty="0">
                <a:solidFill>
                  <a:srgbClr val="1E5F9F"/>
                </a:solidFill>
              </a:rPr>
              <a:t>A-Life, VU University Amsterdam</a:t>
            </a:r>
            <a:endParaRPr sz="2000" dirty="0">
              <a:solidFill>
                <a:srgbClr val="1E5F9F"/>
              </a:solidFill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777235CD-EA2A-53F5-8EDC-B5676A837171}"/>
              </a:ext>
            </a:extLst>
          </p:cNvPr>
          <p:cNvSpPr txBox="1">
            <a:spLocks noGrp="1"/>
          </p:cNvSpPr>
          <p:nvPr/>
        </p:nvSpPr>
        <p:spPr>
          <a:xfrm>
            <a:off x="881453" y="1231347"/>
            <a:ext cx="7390822" cy="18578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04F92"/>
              </a:buClr>
              <a:buSzPts val="6600"/>
            </a:pPr>
            <a:r>
              <a:rPr lang="en-US" sz="6600" dirty="0">
                <a:solidFill>
                  <a:srgbClr val="104F92"/>
                </a:solidFill>
              </a:rPr>
              <a:t>Closing lecture</a:t>
            </a:r>
          </a:p>
          <a:p>
            <a:pPr>
              <a:spcBef>
                <a:spcPts val="0"/>
              </a:spcBef>
              <a:buClr>
                <a:srgbClr val="104F92"/>
              </a:buClr>
              <a:buSzPts val="6600"/>
            </a:pPr>
            <a:endParaRPr lang="en-US" sz="6600" dirty="0">
              <a:solidFill>
                <a:srgbClr val="104F92"/>
              </a:solidFill>
            </a:endParaRPr>
          </a:p>
          <a:p>
            <a:pPr>
              <a:spcBef>
                <a:spcPts val="0"/>
              </a:spcBef>
              <a:buClr>
                <a:srgbClr val="104F92"/>
              </a:buClr>
              <a:buSzPts val="6600"/>
            </a:pPr>
            <a:r>
              <a:rPr lang="en-US" sz="6600" dirty="0">
                <a:solidFill>
                  <a:srgbClr val="104F92"/>
                </a:solidFill>
              </a:rPr>
              <a:t>Remarkable </a:t>
            </a:r>
            <a:r>
              <a:rPr lang="en-US" sz="6600" dirty="0" err="1">
                <a:solidFill>
                  <a:srgbClr val="104F92"/>
                </a:solidFill>
              </a:rPr>
              <a:t>AmP</a:t>
            </a:r>
            <a:r>
              <a:rPr lang="en-US" sz="6600" dirty="0">
                <a:solidFill>
                  <a:srgbClr val="104F92"/>
                </a:solidFill>
              </a:rPr>
              <a:t> entries</a:t>
            </a:r>
          </a:p>
          <a:p>
            <a:pPr>
              <a:spcBef>
                <a:spcPts val="0"/>
              </a:spcBef>
              <a:buClr>
                <a:srgbClr val="104F92"/>
              </a:buClr>
              <a:buSzPts val="6600"/>
            </a:pPr>
            <a:endParaRPr lang="en-US" sz="6600" dirty="0">
              <a:solidFill>
                <a:srgbClr val="104F92"/>
              </a:solidFill>
            </a:endParaRPr>
          </a:p>
          <a:p>
            <a:pPr>
              <a:spcBef>
                <a:spcPts val="0"/>
              </a:spcBef>
              <a:buClr>
                <a:srgbClr val="104F92"/>
              </a:buClr>
              <a:buSzPts val="6600"/>
            </a:pPr>
            <a:r>
              <a:rPr lang="en-US" sz="6600" dirty="0">
                <a:solidFill>
                  <a:srgbClr val="104F92"/>
                </a:solidFill>
              </a:rPr>
              <a:t>Developments</a:t>
            </a:r>
            <a:endParaRPr sz="6600" dirty="0">
              <a:solidFill>
                <a:srgbClr val="104F9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44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  <p:sp>
        <p:nvSpPr>
          <p:cNvPr id="3" name="Google Shape;142;p3">
            <a:extLst>
              <a:ext uri="{FF2B5EF4-FFF2-40B4-BE49-F238E27FC236}">
                <a16:creationId xmlns:a16="http://schemas.microsoft.com/office/drawing/2014/main" id="{D75D9F93-CE48-1B36-D58F-12A2FA3D0D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174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153"/>
              </a:buClr>
              <a:buSzPts val="2800"/>
              <a:buNone/>
            </a:pPr>
            <a:r>
              <a:rPr lang="en-US" sz="2000" dirty="0">
                <a:latin typeface="+mj-lt"/>
              </a:rPr>
              <a:t>Some highlights of symposium presentations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153"/>
              </a:buClr>
              <a:buSzPts val="2800"/>
              <a:buNone/>
            </a:pPr>
            <a:endParaRPr lang="en-US" sz="2000"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153"/>
              </a:buClr>
              <a:buSzPts val="2800"/>
              <a:buNone/>
            </a:pPr>
            <a:r>
              <a:rPr lang="en-US" sz="2000" dirty="0">
                <a:latin typeface="+mj-lt"/>
              </a:rPr>
              <a:t>A small selection of remarkable </a:t>
            </a:r>
            <a:r>
              <a:rPr lang="en-US" sz="2000" dirty="0" err="1">
                <a:latin typeface="+mj-lt"/>
              </a:rPr>
              <a:t>AmP</a:t>
            </a:r>
            <a:r>
              <a:rPr lang="en-US" sz="2000" dirty="0">
                <a:latin typeface="+mj-lt"/>
              </a:rPr>
              <a:t> entries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153"/>
              </a:buClr>
              <a:buSzPts val="2800"/>
              <a:buNone/>
            </a:pPr>
            <a:endParaRPr lang="en-US" sz="2000"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153"/>
              </a:buClr>
              <a:buSzPts val="2800"/>
              <a:buNone/>
            </a:pPr>
            <a:r>
              <a:rPr lang="en-US" sz="2000" dirty="0">
                <a:latin typeface="+mj-lt"/>
              </a:rPr>
              <a:t>Possible future developments</a:t>
            </a:r>
            <a:endParaRPr sz="2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30AE5AEF-ACAA-4F40-711F-A61DB4D7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10BB83-76E2-A118-AD63-B1A73997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22" r="8499" b="10141"/>
          <a:stretch/>
        </p:blipFill>
        <p:spPr>
          <a:xfrm>
            <a:off x="5198075" y="883838"/>
            <a:ext cx="3698789" cy="3508142"/>
          </a:xfrm>
          <a:prstGeom prst="rect">
            <a:avLst/>
          </a:prstGeom>
        </p:spPr>
      </p:pic>
      <p:sp>
        <p:nvSpPr>
          <p:cNvPr id="128" name="Google Shape;128;p3">
            <a:extLst>
              <a:ext uri="{FF2B5EF4-FFF2-40B4-BE49-F238E27FC236}">
                <a16:creationId xmlns:a16="http://schemas.microsoft.com/office/drawing/2014/main" id="{B86AC788-FE76-6B0E-0F31-F81AE5231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9250" y="327027"/>
            <a:ext cx="1289050" cy="84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4400"/>
              <a:buFont typeface="Calibri"/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AmP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3">
            <a:extLst>
              <a:ext uri="{FF2B5EF4-FFF2-40B4-BE49-F238E27FC236}">
                <a16:creationId xmlns:a16="http://schemas.microsoft.com/office/drawing/2014/main" id="{CF3AD4BA-B9D9-C27B-0515-629C45F773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842D3C-4300-BC1B-4667-9DDD75CA7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21640"/>
              </p:ext>
            </p:extLst>
          </p:nvPr>
        </p:nvGraphicFramePr>
        <p:xfrm>
          <a:off x="1034530" y="4391979"/>
          <a:ext cx="5702820" cy="220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05">
                  <a:extLst>
                    <a:ext uri="{9D8B030D-6E8A-4147-A177-3AD203B41FA5}">
                      <a16:colId xmlns:a16="http://schemas.microsoft.com/office/drawing/2014/main" val="1476631827"/>
                    </a:ext>
                  </a:extLst>
                </a:gridCol>
                <a:gridCol w="1425705">
                  <a:extLst>
                    <a:ext uri="{9D8B030D-6E8A-4147-A177-3AD203B41FA5}">
                      <a16:colId xmlns:a16="http://schemas.microsoft.com/office/drawing/2014/main" val="2454490943"/>
                    </a:ext>
                  </a:extLst>
                </a:gridCol>
                <a:gridCol w="1425705">
                  <a:extLst>
                    <a:ext uri="{9D8B030D-6E8A-4147-A177-3AD203B41FA5}">
                      <a16:colId xmlns:a16="http://schemas.microsoft.com/office/drawing/2014/main" val="1505614457"/>
                    </a:ext>
                  </a:extLst>
                </a:gridCol>
                <a:gridCol w="1425705">
                  <a:extLst>
                    <a:ext uri="{9D8B030D-6E8A-4147-A177-3AD203B41FA5}">
                      <a16:colId xmlns:a16="http://schemas.microsoft.com/office/drawing/2014/main" val="2214063703"/>
                    </a:ext>
                  </a:extLst>
                </a:gridCol>
              </a:tblGrid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Extant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AmP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coverage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39810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Chondrichthyes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1188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237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43964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Actinopterygii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26900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2745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46744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Amphibia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207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15218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Reptilia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12162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346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66521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Aves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1005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602825"/>
                  </a:ext>
                </a:extLst>
              </a:tr>
              <a:tr h="315366">
                <a:tc>
                  <a:txBody>
                    <a:bodyPr/>
                    <a:lstStyle/>
                    <a:p>
                      <a:r>
                        <a:rPr lang="en-US" dirty="0"/>
                        <a:t>Mammalia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734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7074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60AE10A-9212-4B64-A56C-D9F1ED910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16" y="1036593"/>
            <a:ext cx="4140540" cy="3104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3EA991-0E27-BB0B-A171-3B9BCD981DF7}"/>
              </a:ext>
            </a:extLst>
          </p:cNvPr>
          <p:cNvSpPr txBox="1"/>
          <p:nvPr/>
        </p:nvSpPr>
        <p:spPr>
          <a:xfrm>
            <a:off x="6903306" y="4835609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  <a:endParaRPr lang="en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932F1-1F99-69DE-D502-7230364D7C86}"/>
              </a:ext>
            </a:extLst>
          </p:cNvPr>
          <p:cNvSpPr txBox="1"/>
          <p:nvPr/>
        </p:nvSpPr>
        <p:spPr>
          <a:xfrm>
            <a:off x="6932136" y="545757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herps</a:t>
            </a:r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F3832-6A6A-4212-851F-E456B6330BC9}"/>
              </a:ext>
            </a:extLst>
          </p:cNvPr>
          <p:cNvSpPr txBox="1"/>
          <p:nvPr/>
        </p:nvSpPr>
        <p:spPr>
          <a:xfrm>
            <a:off x="6952728" y="593949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birds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35DF9-DA5A-32ED-1758-E7BA8009D187}"/>
              </a:ext>
            </a:extLst>
          </p:cNvPr>
          <p:cNvSpPr txBox="1"/>
          <p:nvPr/>
        </p:nvSpPr>
        <p:spPr>
          <a:xfrm>
            <a:off x="6952729" y="624429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mammals</a:t>
            </a:r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4577F-142C-DF96-1295-55319DFE21C9}"/>
              </a:ext>
            </a:extLst>
          </p:cNvPr>
          <p:cNvSpPr txBox="1"/>
          <p:nvPr/>
        </p:nvSpPr>
        <p:spPr>
          <a:xfrm>
            <a:off x="2048722" y="2657018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curator</a:t>
            </a:r>
          </a:p>
          <a:p>
            <a:pPr algn="ctr"/>
            <a:r>
              <a:rPr lang="en-US" dirty="0"/>
              <a:t>team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5F1AD9-FBCB-3F05-BE47-898BE65B8C31}"/>
              </a:ext>
            </a:extLst>
          </p:cNvPr>
          <p:cNvCxnSpPr/>
          <p:nvPr/>
        </p:nvCxnSpPr>
        <p:spPr>
          <a:xfrm>
            <a:off x="2652584" y="2916193"/>
            <a:ext cx="0" cy="455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B1C0CD-C769-6D34-C348-18A26ADE3812}"/>
              </a:ext>
            </a:extLst>
          </p:cNvPr>
          <p:cNvCxnSpPr/>
          <p:nvPr/>
        </p:nvCxnSpPr>
        <p:spPr>
          <a:xfrm>
            <a:off x="1528120" y="3183925"/>
            <a:ext cx="0" cy="455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1B3592-2958-5F2E-CD08-C3CDD5CF293E}"/>
              </a:ext>
            </a:extLst>
          </p:cNvPr>
          <p:cNvSpPr txBox="1"/>
          <p:nvPr/>
        </p:nvSpPr>
        <p:spPr>
          <a:xfrm>
            <a:off x="1428466" y="2940999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</a:t>
            </a:r>
            <a:r>
              <a:rPr lang="en-US" dirty="0"/>
              <a:t>DEB </a:t>
            </a:r>
          </a:p>
          <a:p>
            <a:r>
              <a:rPr lang="en-US" dirty="0"/>
              <a:t>  school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3C9F2-CD31-BDD4-BB50-3A09023869E9}"/>
              </a:ext>
            </a:extLst>
          </p:cNvPr>
          <p:cNvSpPr txBox="1"/>
          <p:nvPr/>
        </p:nvSpPr>
        <p:spPr>
          <a:xfrm>
            <a:off x="2544570" y="2215622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coupling with</a:t>
            </a:r>
          </a:p>
          <a:p>
            <a:pPr algn="ctr"/>
            <a:r>
              <a:rPr lang="en-US" dirty="0" err="1"/>
              <a:t>NichMapR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FE49D8-314A-7727-75EA-FD801045CEA1}"/>
              </a:ext>
            </a:extLst>
          </p:cNvPr>
          <p:cNvCxnSpPr/>
          <p:nvPr/>
        </p:nvCxnSpPr>
        <p:spPr>
          <a:xfrm>
            <a:off x="3801765" y="2104764"/>
            <a:ext cx="0" cy="455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75F8DD-58F2-AD1C-0215-B7F2933D929D}"/>
              </a:ext>
            </a:extLst>
          </p:cNvPr>
          <p:cNvSpPr txBox="1"/>
          <p:nvPr/>
        </p:nvSpPr>
        <p:spPr>
          <a:xfrm>
            <a:off x="3505137" y="179961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DEB Shiny </a:t>
            </a:r>
          </a:p>
          <a:p>
            <a:pPr algn="ctr"/>
            <a:r>
              <a:rPr lang="en-US" dirty="0"/>
              <a:t>Apps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8341E5-2976-2A61-05D4-993DF83198B3}"/>
              </a:ext>
            </a:extLst>
          </p:cNvPr>
          <p:cNvCxnSpPr/>
          <p:nvPr/>
        </p:nvCxnSpPr>
        <p:spPr>
          <a:xfrm>
            <a:off x="3608176" y="2487831"/>
            <a:ext cx="0" cy="455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71817A-8478-0B3F-2003-99AE18797EFE}"/>
              </a:ext>
            </a:extLst>
          </p:cNvPr>
          <p:cNvSpPr txBox="1"/>
          <p:nvPr/>
        </p:nvSpPr>
        <p:spPr>
          <a:xfrm>
            <a:off x="2107052" y="817684"/>
            <a:ext cx="1899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7e5 dependent data points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6788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1330AC-9486-6F34-B5BD-3E751B2C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97" y="1127594"/>
            <a:ext cx="2171888" cy="103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A41B8-AA22-919C-C9CD-D74432FE3D93}"/>
              </a:ext>
            </a:extLst>
          </p:cNvPr>
          <p:cNvSpPr txBox="1"/>
          <p:nvPr/>
        </p:nvSpPr>
        <p:spPr>
          <a:xfrm>
            <a:off x="1466336" y="513377"/>
            <a:ext cx="5758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3"/>
                </a:solidFill>
              </a:rPr>
              <a:t>Carcharodon_carcharias</a:t>
            </a:r>
            <a:r>
              <a:rPr lang="en-US" sz="2000" b="1" dirty="0">
                <a:solidFill>
                  <a:schemeClr val="accent3"/>
                </a:solidFill>
              </a:rPr>
              <a:t>   (Great white shark)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213BEC-DEAA-4EBA-BFB1-FCAE6785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" y="2483602"/>
            <a:ext cx="5016843" cy="43743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6FC50-E07E-81BA-CF55-A7960B5F7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08" y="2880816"/>
            <a:ext cx="3567768" cy="3977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91A3E-EB85-3777-3EBC-9942099D5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192" y="910939"/>
            <a:ext cx="2698041" cy="1928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BF174C-D17A-2189-F127-1E6166763A8A}"/>
              </a:ext>
            </a:extLst>
          </p:cNvPr>
          <p:cNvSpPr txBox="1"/>
          <p:nvPr/>
        </p:nvSpPr>
        <p:spPr>
          <a:xfrm>
            <a:off x="2652374" y="1925141"/>
            <a:ext cx="18458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Tanaka et al 2011 </a:t>
            </a:r>
          </a:p>
          <a:p>
            <a:r>
              <a:rPr lang="en-US" sz="1000" i="1" dirty="0"/>
              <a:t>Mar. Fresh Res</a:t>
            </a:r>
            <a:r>
              <a:rPr lang="en-US" sz="1000" dirty="0"/>
              <a:t>, </a:t>
            </a:r>
            <a:r>
              <a:rPr lang="en-US" sz="1000" b="1" dirty="0"/>
              <a:t>62</a:t>
            </a:r>
            <a:r>
              <a:rPr lang="en-US" sz="1000" dirty="0"/>
              <a:t>:548–556</a:t>
            </a:r>
            <a:endParaRPr lang="en-NL" sz="1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001D70B-0525-8A57-2FB5-D4E30FF9F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316" y="2628479"/>
            <a:ext cx="2911092" cy="167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AC364F-37D4-DF78-5590-77FD2F596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6840" y="2535828"/>
            <a:ext cx="126503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D51AC-2C53-819C-6466-C80D3A1E76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5</a:t>
            </a:fld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0A403-B451-D34F-FA4F-35F2972376A8}"/>
              </a:ext>
            </a:extLst>
          </p:cNvPr>
          <p:cNvSpPr txBox="1"/>
          <p:nvPr/>
        </p:nvSpPr>
        <p:spPr>
          <a:xfrm>
            <a:off x="963829" y="262119"/>
            <a:ext cx="669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Poecilia reticulata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+mn-lt"/>
              </a:rPr>
              <a:t>from </a:t>
            </a:r>
            <a:r>
              <a:rPr lang="en-US" sz="1800" b="0" i="0" u="none" strike="noStrike" baseline="0" dirty="0" err="1">
                <a:solidFill>
                  <a:schemeClr val="accent1"/>
                </a:solidFill>
                <a:latin typeface="+mn-lt"/>
              </a:rPr>
              <a:t>Yarra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+mn-lt"/>
              </a:rPr>
              <a:t> river in Trinidad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(G</a:t>
            </a:r>
            <a:r>
              <a:rPr lang="en-US" sz="1800" i="0" u="none" strike="noStrike" baseline="0" dirty="0">
                <a:solidFill>
                  <a:schemeClr val="accent1"/>
                </a:solidFill>
                <a:latin typeface="+mn-lt"/>
              </a:rPr>
              <a:t>uppy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): females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4A656-6DCF-A497-4010-45CC38E3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6" y="822743"/>
            <a:ext cx="3795235" cy="2712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A8C4E-18EC-32EE-C260-5878EBFE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95" y="893185"/>
            <a:ext cx="3598104" cy="2571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F9DD0-749D-2074-B554-E31C8813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87" y="3726404"/>
            <a:ext cx="3679906" cy="2629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9A0FC8-B89A-5EA7-E374-622FCF72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795" y="3726404"/>
            <a:ext cx="3679907" cy="26299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55FA83-449D-72F5-0C2B-7AE9BFB0556E}"/>
              </a:ext>
            </a:extLst>
          </p:cNvPr>
          <p:cNvSpPr txBox="1"/>
          <p:nvPr/>
        </p:nvSpPr>
        <p:spPr>
          <a:xfrm>
            <a:off x="305759" y="64219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2"/>
                </a:solidFill>
                <a:latin typeface="+mn-lt"/>
              </a:rPr>
              <a:t>Data: Reznick &amp; Bryant 1996 </a:t>
            </a:r>
            <a:r>
              <a:rPr lang="en-US" sz="1100" b="0" i="1" u="none" strike="noStrike" baseline="0" dirty="0">
                <a:solidFill>
                  <a:schemeClr val="bg2"/>
                </a:solidFill>
                <a:latin typeface="+mn-lt"/>
              </a:rPr>
              <a:t>Am Nat </a:t>
            </a:r>
            <a:r>
              <a:rPr lang="en-US" sz="1100" b="1" i="0" u="none" strike="noStrike" baseline="0" dirty="0">
                <a:solidFill>
                  <a:schemeClr val="bg2"/>
                </a:solidFill>
                <a:latin typeface="+mn-lt"/>
              </a:rPr>
              <a:t>147</a:t>
            </a:r>
            <a:r>
              <a:rPr lang="en-US" sz="1100" b="0" i="0" u="none" strike="noStrike" baseline="0" dirty="0">
                <a:solidFill>
                  <a:schemeClr val="bg2"/>
                </a:solidFill>
                <a:latin typeface="+mn-lt"/>
              </a:rPr>
              <a:t>: 339-359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F69ED-ADD6-FB8F-54DB-A7BA11E7E84C}"/>
              </a:ext>
            </a:extLst>
          </p:cNvPr>
          <p:cNvSpPr txBox="1"/>
          <p:nvPr/>
        </p:nvSpPr>
        <p:spPr>
          <a:xfrm>
            <a:off x="4917259" y="3787763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food: f = 0.85</a:t>
            </a:r>
          </a:p>
          <a:p>
            <a:r>
              <a:rPr lang="en-US" dirty="0">
                <a:solidFill>
                  <a:srgbClr val="0070C0"/>
                </a:solidFill>
              </a:rPr>
              <a:t>low food:  f = 0.71</a:t>
            </a:r>
            <a:endParaRPr lang="en-NL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0C11DD-CB09-48DE-1E59-E8992CE5E098}"/>
              </a:ext>
            </a:extLst>
          </p:cNvPr>
          <p:cNvSpPr txBox="1"/>
          <p:nvPr/>
        </p:nvSpPr>
        <p:spPr>
          <a:xfrm>
            <a:off x="2121809" y="6613485"/>
            <a:ext cx="62613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+mn-lt"/>
              </a:rPr>
              <a:t>cf</a:t>
            </a:r>
            <a:r>
              <a:rPr lang="en-US" sz="1100" dirty="0">
                <a:solidFill>
                  <a:schemeClr val="bg2"/>
                </a:solidFill>
                <a:latin typeface="+mn-lt"/>
              </a:rPr>
              <a:t> lecture by Tin </a:t>
            </a:r>
            <a:r>
              <a:rPr lang="en-US" sz="1100" dirty="0" err="1">
                <a:solidFill>
                  <a:schemeClr val="bg2"/>
                </a:solidFill>
                <a:latin typeface="+mn-lt"/>
              </a:rPr>
              <a:t>Klanjscek</a:t>
            </a:r>
            <a:r>
              <a:rPr lang="en-US" sz="1100" dirty="0">
                <a:solidFill>
                  <a:schemeClr val="bg2"/>
                </a:solidFill>
                <a:latin typeface="+mn-lt"/>
              </a:rPr>
              <a:t>; ecologists use condition factors since long and so weak homeostasis</a:t>
            </a:r>
            <a:endParaRPr lang="en-US" sz="1100" b="0" i="0" u="none" strike="noStrike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80DBE-D6A6-80D3-168A-DD8B32F418FF}"/>
              </a:ext>
            </a:extLst>
          </p:cNvPr>
          <p:cNvSpPr txBox="1"/>
          <p:nvPr/>
        </p:nvSpPr>
        <p:spPr>
          <a:xfrm>
            <a:off x="275973" y="6613485"/>
            <a:ext cx="2384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Entry: Tomos Potter. 2020.</a:t>
            </a:r>
            <a:endParaRPr lang="en-NL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CE7F2-489C-DA51-AE62-B9AD17A4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470" y="1090022"/>
            <a:ext cx="1774389" cy="97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6F0EC-C6E7-E398-FC11-AC5CA2496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219" y="5515078"/>
            <a:ext cx="2264752" cy="337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C6924-F79C-0DB7-80C5-CE0FDF99860C}"/>
              </a:ext>
            </a:extLst>
          </p:cNvPr>
          <p:cNvSpPr txBox="1"/>
          <p:nvPr/>
        </p:nvSpPr>
        <p:spPr>
          <a:xfrm>
            <a:off x="3399221" y="4919077"/>
            <a:ext cx="750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condition</a:t>
            </a:r>
          </a:p>
          <a:p>
            <a:pPr algn="ctr"/>
            <a:r>
              <a:rPr lang="en-US" sz="1100" dirty="0"/>
              <a:t>factor/</a:t>
            </a:r>
            <a:endParaRPr lang="en-NL" sz="1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84D55C-BC59-2CAE-ACF7-47A62BCE4527}"/>
              </a:ext>
            </a:extLst>
          </p:cNvPr>
          <p:cNvCxnSpPr/>
          <p:nvPr/>
        </p:nvCxnSpPr>
        <p:spPr>
          <a:xfrm>
            <a:off x="3363924" y="5515078"/>
            <a:ext cx="81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06C28B-150B-0611-0612-DA86D5ECEBC7}"/>
              </a:ext>
            </a:extLst>
          </p:cNvPr>
          <p:cNvCxnSpPr>
            <a:stCxn id="15" idx="2"/>
          </p:cNvCxnSpPr>
          <p:nvPr/>
        </p:nvCxnSpPr>
        <p:spPr>
          <a:xfrm flipH="1">
            <a:off x="3771066" y="5349964"/>
            <a:ext cx="3418" cy="17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3E960C0-9684-1337-D45D-BE35089B3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818" y="5125987"/>
            <a:ext cx="188810" cy="1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B78D8-6B0C-27BA-E872-9E6A56AD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BE3D8-4090-06CB-D5F2-975B19D500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6</a:t>
            </a:fld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62DD0-69FD-062F-6318-C5783B57578D}"/>
              </a:ext>
            </a:extLst>
          </p:cNvPr>
          <p:cNvSpPr txBox="1"/>
          <p:nvPr/>
        </p:nvSpPr>
        <p:spPr>
          <a:xfrm>
            <a:off x="1375721" y="572496"/>
            <a:ext cx="514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1"/>
                </a:solidFill>
              </a:rPr>
              <a:t>Odorrana_swinhoana</a:t>
            </a:r>
            <a:r>
              <a:rPr lang="en-US" sz="1800" b="1" dirty="0">
                <a:solidFill>
                  <a:schemeClr val="accent1"/>
                </a:solidFill>
              </a:rPr>
              <a:t>   (Taiwan odorous frog)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56529B-FCAE-1D12-490A-1FB9DAD8B67F}"/>
              </a:ext>
            </a:extLst>
          </p:cNvPr>
          <p:cNvSpPr txBox="1"/>
          <p:nvPr/>
        </p:nvSpPr>
        <p:spPr>
          <a:xfrm>
            <a:off x="282149" y="6146461"/>
            <a:ext cx="40194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Entry: Bas Kooijman 2023 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cf</a:t>
            </a:r>
            <a:r>
              <a:rPr lang="en-US" sz="1100" dirty="0"/>
              <a:t> comments on 1.2.2 of DEB3 on weak homeostasis</a:t>
            </a:r>
          </a:p>
          <a:p>
            <a:r>
              <a:rPr lang="en-US" sz="1100" dirty="0"/>
              <a:t>     Lika &amp; Kooijman 2024: </a:t>
            </a:r>
            <a:r>
              <a:rPr lang="it-IT" sz="1100" i="1" dirty="0" err="1"/>
              <a:t>Ecol</a:t>
            </a:r>
            <a:r>
              <a:rPr lang="it-IT" sz="1100" i="1" dirty="0"/>
              <a:t>. Mod. </a:t>
            </a:r>
            <a:r>
              <a:rPr lang="it-IT" sz="1100" b="1" dirty="0"/>
              <a:t>488</a:t>
            </a:r>
            <a:r>
              <a:rPr lang="it-IT" sz="1100" dirty="0"/>
              <a:t> (2024) 110591</a:t>
            </a:r>
            <a:endParaRPr lang="en-NL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AEBCB-8EF4-EEC0-585D-E93BAD20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" y="1182803"/>
            <a:ext cx="4443617" cy="3175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836F2-3811-2511-5860-45103AAE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24" y="1049617"/>
            <a:ext cx="4443617" cy="3175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31EEF-D29F-390F-6F95-73F0F1660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98" y="1309813"/>
            <a:ext cx="2264752" cy="33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611364-8B93-D26E-9AF5-24AE155192BA}"/>
              </a:ext>
            </a:extLst>
          </p:cNvPr>
          <p:cNvSpPr txBox="1"/>
          <p:nvPr/>
        </p:nvSpPr>
        <p:spPr>
          <a:xfrm>
            <a:off x="916300" y="1632025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females</a:t>
            </a:r>
          </a:p>
          <a:p>
            <a:r>
              <a:rPr lang="en-US" dirty="0">
                <a:solidFill>
                  <a:srgbClr val="0070C0"/>
                </a:solidFill>
              </a:rPr>
              <a:t>males</a:t>
            </a:r>
            <a:endParaRPr lang="en-NL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B1AE1-9C18-4E3C-50EE-0C07A8FB68C9}"/>
              </a:ext>
            </a:extLst>
          </p:cNvPr>
          <p:cNvSpPr txBox="1"/>
          <p:nvPr/>
        </p:nvSpPr>
        <p:spPr>
          <a:xfrm>
            <a:off x="916300" y="1309813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gender </a:t>
            </a:r>
            <a:r>
              <a:rPr lang="en-US" dirty="0" err="1"/>
              <a:t>dimorphy</a:t>
            </a:r>
            <a:endParaRPr lang="en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B4095-EC57-5C9A-CF9C-5E9415AC6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404" y="4423096"/>
            <a:ext cx="3457473" cy="23211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2EB04D-AD01-26A7-B9D8-B52B50B50E05}"/>
              </a:ext>
            </a:extLst>
          </p:cNvPr>
          <p:cNvSpPr txBox="1"/>
          <p:nvPr/>
        </p:nvSpPr>
        <p:spPr>
          <a:xfrm>
            <a:off x="6701128" y="3369327"/>
            <a:ext cx="1936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Kam et al (1998). </a:t>
            </a:r>
          </a:p>
          <a:p>
            <a:r>
              <a:rPr lang="en-US" sz="1100" i="1" dirty="0"/>
              <a:t>J. </a:t>
            </a:r>
            <a:r>
              <a:rPr lang="en-US" sz="1100" i="1" dirty="0" err="1"/>
              <a:t>herpetol</a:t>
            </a:r>
            <a:r>
              <a:rPr lang="en-US" sz="1100" i="1" dirty="0"/>
              <a:t>.</a:t>
            </a:r>
            <a:r>
              <a:rPr lang="en-US" sz="1100" dirty="0"/>
              <a:t>, </a:t>
            </a:r>
            <a:r>
              <a:rPr lang="en-US" sz="1100" b="1" dirty="0"/>
              <a:t>32</a:t>
            </a:r>
            <a:r>
              <a:rPr lang="en-US" sz="1100" dirty="0"/>
              <a:t>(3):447—452</a:t>
            </a:r>
            <a:endParaRPr lang="en-NL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A729A-37DC-3297-5DC9-9ECEB707D347}"/>
              </a:ext>
            </a:extLst>
          </p:cNvPr>
          <p:cNvSpPr txBox="1"/>
          <p:nvPr/>
        </p:nvSpPr>
        <p:spPr>
          <a:xfrm>
            <a:off x="2607440" y="3262233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Lai et al (2005). </a:t>
            </a:r>
          </a:p>
          <a:p>
            <a:r>
              <a:rPr lang="en-US" sz="1100" i="1" dirty="0"/>
              <a:t>Zool. Sci.</a:t>
            </a:r>
            <a:r>
              <a:rPr lang="en-US" sz="1100" dirty="0"/>
              <a:t>, </a:t>
            </a:r>
            <a:r>
              <a:rPr lang="en-US" sz="1100" b="1" dirty="0"/>
              <a:t>22</a:t>
            </a:r>
            <a:r>
              <a:rPr lang="en-US" sz="1100" dirty="0"/>
              <a:t>:653–658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148888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158BE6F2-A1B2-3C95-BD4E-6DD63C4E0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>
            <a:extLst>
              <a:ext uri="{FF2B5EF4-FFF2-40B4-BE49-F238E27FC236}">
                <a16:creationId xmlns:a16="http://schemas.microsoft.com/office/drawing/2014/main" id="{5AC29C44-0D53-06F6-84D9-A26F242FA8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4802-DBFE-8F3F-6F8E-4FB536FD314B}"/>
              </a:ext>
            </a:extLst>
          </p:cNvPr>
          <p:cNvSpPr txBox="1"/>
          <p:nvPr/>
        </p:nvSpPr>
        <p:spPr>
          <a:xfrm>
            <a:off x="1548230" y="1131870"/>
            <a:ext cx="634340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Graphics in </a:t>
            </a:r>
            <a:r>
              <a:rPr lang="en-US" sz="1600" dirty="0" err="1">
                <a:solidFill>
                  <a:srgbClr val="0070C0"/>
                </a:solidFill>
              </a:rPr>
              <a:t>AmP</a:t>
            </a:r>
            <a:r>
              <a:rPr lang="en-US" sz="1600" dirty="0">
                <a:solidFill>
                  <a:srgbClr val="0070C0"/>
                </a:solidFill>
              </a:rPr>
              <a:t> entries</a:t>
            </a:r>
          </a:p>
          <a:p>
            <a:r>
              <a:rPr lang="en-US" dirty="0"/>
              <a:t> GitHub/SI m-files that were used to create figs in publications</a:t>
            </a:r>
          </a:p>
          <a:p>
            <a:r>
              <a:rPr lang="en-US" dirty="0"/>
              <a:t>    treat {0/1, {labels}}: how to treat figures</a:t>
            </a:r>
          </a:p>
          <a:p>
            <a:r>
              <a:rPr lang="en-US" dirty="0"/>
              <a:t>    </a:t>
            </a:r>
            <a:r>
              <a:rPr lang="en-US" dirty="0" err="1"/>
              <a:t>txtData</a:t>
            </a:r>
            <a:r>
              <a:rPr lang="en-US" dirty="0"/>
              <a:t>.(sub)</a:t>
            </a:r>
            <a:r>
              <a:rPr lang="en-US" dirty="0" err="1"/>
              <a:t>title,plotyy</a:t>
            </a:r>
            <a:r>
              <a:rPr lang="en-US" dirty="0"/>
              <a:t>; bi-,tri-multi-variate</a:t>
            </a:r>
          </a:p>
          <a:p>
            <a:r>
              <a:rPr lang="en-US" dirty="0"/>
              <a:t>    </a:t>
            </a:r>
            <a:r>
              <a:rPr lang="en-US" dirty="0" err="1"/>
              <a:t>txtData.label.treat</a:t>
            </a:r>
            <a:r>
              <a:rPr lang="en-US" dirty="0"/>
              <a:t>: header for legend </a:t>
            </a:r>
            <a:r>
              <a:rPr lang="en-US" dirty="0" err="1"/>
              <a:t>grpplot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txtData.label.set</a:t>
            </a:r>
            <a:r>
              <a:rPr lang="en-US" dirty="0"/>
              <a:t>: header for legend; legend items as 3</a:t>
            </a:r>
            <a:r>
              <a:rPr lang="en-US" baseline="30000" dirty="0"/>
              <a:t>rd</a:t>
            </a:r>
            <a:r>
              <a:rPr lang="en-US" dirty="0"/>
              <a:t> element of label</a:t>
            </a:r>
          </a:p>
          <a:p>
            <a:r>
              <a:rPr lang="en-US" dirty="0"/>
              <a:t> </a:t>
            </a:r>
            <a:r>
              <a:rPr lang="en-US" dirty="0" err="1"/>
              <a:t>DEBtool_M</a:t>
            </a:r>
            <a:r>
              <a:rPr lang="en-US" dirty="0"/>
              <a:t>/lib/</a:t>
            </a:r>
            <a:r>
              <a:rPr lang="en-US" dirty="0" err="1"/>
              <a:t>misc</a:t>
            </a:r>
            <a:r>
              <a:rPr lang="en-US" dirty="0"/>
              <a:t>/rotate3D using animated </a:t>
            </a:r>
            <a:r>
              <a:rPr lang="en-US" dirty="0" err="1"/>
              <a:t>png</a:t>
            </a:r>
            <a:r>
              <a:rPr lang="en-US" dirty="0"/>
              <a:t> assembler apngas6</a:t>
            </a:r>
          </a:p>
          <a:p>
            <a:endParaRPr lang="en-US" dirty="0"/>
          </a:p>
          <a:p>
            <a:r>
              <a:rPr lang="en-US" sz="1600" dirty="0" err="1">
                <a:solidFill>
                  <a:srgbClr val="0070C0"/>
                </a:solidFill>
              </a:rPr>
              <a:t>AmPtool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 err="1">
                <a:solidFill>
                  <a:srgbClr val="0070C0"/>
                </a:solidFill>
              </a:rPr>
              <a:t>DEBtool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err="1"/>
              <a:t>AmPtool</a:t>
            </a:r>
            <a:r>
              <a:rPr lang="en-US" dirty="0"/>
              <a:t>/curation/entries2local: copy all entries from </a:t>
            </a:r>
            <a:r>
              <a:rPr lang="en-US" dirty="0" err="1"/>
              <a:t>AmP</a:t>
            </a:r>
            <a:r>
              <a:rPr lang="en-US" dirty="0"/>
              <a:t>-website to local</a:t>
            </a:r>
          </a:p>
          <a:p>
            <a:r>
              <a:rPr lang="en-US" dirty="0" err="1"/>
              <a:t>AmPtool</a:t>
            </a:r>
            <a:r>
              <a:rPr lang="en-US" dirty="0"/>
              <a:t>/</a:t>
            </a:r>
            <a:r>
              <a:rPr lang="en-US" dirty="0" err="1"/>
              <a:t>list_taxa</a:t>
            </a:r>
            <a:r>
              <a:rPr lang="en-US" dirty="0"/>
              <a:t>(taxon,3,10): genera (level 3) of taxon with </a:t>
            </a:r>
            <a:r>
              <a:rPr lang="en-US" dirty="0">
                <a:sym typeface="Symbol" panose="05050102010706020507" pitchFamily="18" charset="2"/>
              </a:rPr>
              <a:t>10</a:t>
            </a:r>
            <a:r>
              <a:rPr lang="en-US" dirty="0"/>
              <a:t> species</a:t>
            </a:r>
          </a:p>
          <a:p>
            <a:r>
              <a:rPr lang="en-US" dirty="0" err="1"/>
              <a:t>weights.psd.k_J</a:t>
            </a:r>
            <a:r>
              <a:rPr lang="en-US" dirty="0"/>
              <a:t>=0; </a:t>
            </a:r>
            <a:r>
              <a:rPr lang="en-US" dirty="0" err="1"/>
              <a:t>weights.psd.k</a:t>
            </a:r>
            <a:r>
              <a:rPr lang="en-US" dirty="0"/>
              <a:t>=0.1; use when [</a:t>
            </a:r>
            <a:r>
              <a:rPr lang="en-US" dirty="0" err="1"/>
              <a:t>p_M</a:t>
            </a:r>
            <a:r>
              <a:rPr lang="en-US" dirty="0"/>
              <a:t>] &lt; 18 J/d.cm^3</a:t>
            </a:r>
          </a:p>
          <a:p>
            <a:r>
              <a:rPr lang="en-US" dirty="0"/>
              <a:t>COLLECTION/links &amp; </a:t>
            </a:r>
            <a:r>
              <a:rPr lang="en-US" dirty="0" err="1"/>
              <a:t>ecoCodes</a:t>
            </a:r>
            <a:r>
              <a:rPr lang="en-US" dirty="0"/>
              <a:t> pages on </a:t>
            </a:r>
            <a:r>
              <a:rPr lang="en-US" dirty="0" err="1"/>
              <a:t>AmP</a:t>
            </a:r>
            <a:r>
              <a:rPr lang="en-US" dirty="0"/>
              <a:t>-site: click on col-headers</a:t>
            </a:r>
          </a:p>
          <a:p>
            <a:r>
              <a:rPr lang="en-US" dirty="0"/>
              <a:t>CONTEXT/taxa: click on pictures to </a:t>
            </a:r>
            <a:r>
              <a:rPr lang="en-US" dirty="0" err="1"/>
              <a:t>goto</a:t>
            </a:r>
            <a:r>
              <a:rPr lang="en-US" dirty="0"/>
              <a:t> tree and again to reload if necessary</a:t>
            </a:r>
          </a:p>
          <a:p>
            <a:r>
              <a:rPr lang="en-US" dirty="0"/>
              <a:t>run-file: specify global </a:t>
            </a:r>
            <a:r>
              <a:rPr lang="en-US" dirty="0" err="1"/>
              <a:t>refPets</a:t>
            </a:r>
            <a:r>
              <a:rPr lang="en-US" dirty="0"/>
              <a:t> for comparison-species when </a:t>
            </a:r>
            <a:r>
              <a:rPr lang="en-US" dirty="0" err="1"/>
              <a:t>results_output</a:t>
            </a:r>
            <a:r>
              <a:rPr lang="en-US" dirty="0"/>
              <a:t> &gt;4</a:t>
            </a:r>
          </a:p>
          <a:p>
            <a:r>
              <a:rPr lang="en-US" dirty="0"/>
              <a:t>multispecies: auto-generate </a:t>
            </a:r>
            <a:r>
              <a:rPr lang="en-US" dirty="0" err="1"/>
              <a:t>pars_init_group</a:t>
            </a:r>
            <a:r>
              <a:rPr lang="en-US" dirty="0"/>
              <a:t> file with res2pars_init_group</a:t>
            </a:r>
          </a:p>
          <a:p>
            <a:r>
              <a:rPr lang="en-US" dirty="0" err="1"/>
              <a:t>AmPtool</a:t>
            </a:r>
            <a:r>
              <a:rPr lang="en-US" dirty="0"/>
              <a:t>/curation/</a:t>
            </a:r>
            <a:r>
              <a:rPr lang="en-US" dirty="0" err="1"/>
              <a:t>cdEntry</a:t>
            </a:r>
            <a:r>
              <a:rPr lang="en-US" dirty="0"/>
              <a:t> to cd and load source-files in </a:t>
            </a:r>
            <a:r>
              <a:rPr lang="en-US" dirty="0" err="1"/>
              <a:t>Matlab</a:t>
            </a:r>
            <a:r>
              <a:rPr lang="en-US" dirty="0"/>
              <a:t> editor </a:t>
            </a:r>
          </a:p>
          <a:p>
            <a:r>
              <a:rPr lang="en-US" dirty="0" err="1"/>
              <a:t>DEBtool</a:t>
            </a:r>
            <a:r>
              <a:rPr lang="en-US" dirty="0"/>
              <a:t>/animal/</a:t>
            </a:r>
            <a:r>
              <a:rPr lang="en-US" dirty="0" err="1"/>
              <a:t>get_tp</a:t>
            </a:r>
            <a:r>
              <a:rPr lang="en-US" dirty="0"/>
              <a:t>, </a:t>
            </a:r>
            <a:r>
              <a:rPr lang="en-US" dirty="0" err="1"/>
              <a:t>get_tj</a:t>
            </a:r>
            <a:r>
              <a:rPr lang="en-US" dirty="0"/>
              <a:t> for L(t)  or W(t) with variable f(t)</a:t>
            </a:r>
          </a:p>
          <a:p>
            <a:r>
              <a:rPr lang="en-US" dirty="0" err="1"/>
              <a:t>prt_tab</a:t>
            </a:r>
            <a:r>
              <a:rPr lang="en-US" dirty="0"/>
              <a:t> to write table to html/excel, csv, txt, ….</a:t>
            </a:r>
          </a:p>
          <a:p>
            <a:r>
              <a:rPr lang="en-US" dirty="0" err="1"/>
              <a:t>gallery_jpg</a:t>
            </a:r>
            <a:r>
              <a:rPr lang="en-US" dirty="0"/>
              <a:t>/</a:t>
            </a:r>
            <a:r>
              <a:rPr lang="en-US" dirty="0" err="1"/>
              <a:t>gallery_png</a:t>
            </a:r>
            <a:r>
              <a:rPr lang="en-US" dirty="0"/>
              <a:t> to get an html page with all photo’s, graphs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332D4-7693-972C-619C-3B813874DB7B}"/>
              </a:ext>
            </a:extLst>
          </p:cNvPr>
          <p:cNvSpPr txBox="1"/>
          <p:nvPr/>
        </p:nvSpPr>
        <p:spPr>
          <a:xfrm>
            <a:off x="1575748" y="370534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Recent developments in </a:t>
            </a:r>
            <a:r>
              <a:rPr lang="en-US" sz="2400" dirty="0" err="1">
                <a:solidFill>
                  <a:srgbClr val="0070C0"/>
                </a:solidFill>
              </a:rPr>
              <a:t>AmP</a:t>
            </a:r>
            <a:r>
              <a:rPr lang="en-US" sz="2400" dirty="0">
                <a:solidFill>
                  <a:srgbClr val="0070C0"/>
                </a:solidFill>
              </a:rPr>
              <a:t> &amp; </a:t>
            </a:r>
            <a:r>
              <a:rPr lang="en-US" sz="2400" dirty="0" err="1">
                <a:solidFill>
                  <a:srgbClr val="0070C0"/>
                </a:solidFill>
              </a:rPr>
              <a:t>DEBtools</a:t>
            </a:r>
            <a:endParaRPr lang="en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4AC2-5C70-9432-936F-75BEC1EA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571" y="233326"/>
            <a:ext cx="5656815" cy="107649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Future developments in DEBs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89D9A-EC85-7BF4-05DF-1CF7CC0F5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8</a:t>
            </a:fld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6CB77-7D1C-7ABC-B69E-218A2F1FAC76}"/>
              </a:ext>
            </a:extLst>
          </p:cNvPr>
          <p:cNvSpPr txBox="1"/>
          <p:nvPr/>
        </p:nvSpPr>
        <p:spPr>
          <a:xfrm>
            <a:off x="1124457" y="1411459"/>
            <a:ext cx="719858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CODE for </a:t>
            </a:r>
            <a:r>
              <a:rPr lang="en-US" sz="1600" dirty="0" err="1">
                <a:solidFill>
                  <a:srgbClr val="0070C0"/>
                </a:solidFill>
              </a:rPr>
              <a:t>AmPtool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 err="1">
                <a:solidFill>
                  <a:srgbClr val="0070C0"/>
                </a:solidFill>
              </a:rPr>
              <a:t>DEBtool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err="1"/>
              <a:t>AmPsniffer</a:t>
            </a:r>
            <a:r>
              <a:rPr lang="en-US" dirty="0"/>
              <a:t> project: AI-applications? DEB support from Lisbon, Melbourne, Brest</a:t>
            </a:r>
          </a:p>
          <a:p>
            <a:r>
              <a:rPr lang="en-US" dirty="0"/>
              <a:t>Julia-translation? In use:</a:t>
            </a:r>
          </a:p>
          <a:p>
            <a:r>
              <a:rPr lang="en-US" dirty="0"/>
              <a:t>   languages: </a:t>
            </a:r>
            <a:r>
              <a:rPr lang="en-US" dirty="0" err="1"/>
              <a:t>Matlab</a:t>
            </a:r>
            <a:r>
              <a:rPr lang="en-US" dirty="0"/>
              <a:t>, Perl, </a:t>
            </a:r>
            <a:r>
              <a:rPr lang="en-US" dirty="0" err="1"/>
              <a:t>Javascript</a:t>
            </a:r>
            <a:r>
              <a:rPr lang="en-US" dirty="0"/>
              <a:t>, Java, C, </a:t>
            </a:r>
            <a:r>
              <a:rPr lang="en-US" dirty="0" err="1"/>
              <a:t>bibtex</a:t>
            </a:r>
            <a:r>
              <a:rPr lang="en-US" dirty="0"/>
              <a:t>, html</a:t>
            </a:r>
          </a:p>
          <a:p>
            <a:r>
              <a:rPr lang="en-US" dirty="0"/>
              <a:t>   packages: </a:t>
            </a:r>
            <a:r>
              <a:rPr lang="en-US" dirty="0" err="1"/>
              <a:t>wget</a:t>
            </a:r>
            <a:r>
              <a:rPr lang="en-US" dirty="0"/>
              <a:t>, apngas6</a:t>
            </a:r>
          </a:p>
          <a:p>
            <a:r>
              <a:rPr lang="en-US" dirty="0"/>
              <a:t>DOI for zip-files </a:t>
            </a:r>
          </a:p>
          <a:p>
            <a:r>
              <a:rPr lang="en-US" dirty="0"/>
              <a:t>Direction MySQL database? (unstable in </a:t>
            </a:r>
            <a:r>
              <a:rPr lang="en-US" dirty="0" err="1"/>
              <a:t>fishbase</a:t>
            </a:r>
            <a:r>
              <a:rPr lang="en-US" dirty="0"/>
              <a:t>/</a:t>
            </a:r>
            <a:r>
              <a:rPr lang="en-US" dirty="0" err="1"/>
              <a:t>EoL</a:t>
            </a:r>
            <a:r>
              <a:rPr lang="en-US" dirty="0"/>
              <a:t>/</a:t>
            </a:r>
            <a:r>
              <a:rPr lang="en-US" dirty="0" err="1"/>
              <a:t>CoL</a:t>
            </a:r>
            <a:r>
              <a:rPr lang="en-US" dirty="0"/>
              <a:t>/..)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0070C0"/>
                </a:solidFill>
              </a:rPr>
              <a:t>Method</a:t>
            </a:r>
          </a:p>
          <a:p>
            <a:r>
              <a:rPr lang="en-US" dirty="0"/>
              <a:t>Initial parameter estimates; </a:t>
            </a:r>
          </a:p>
          <a:p>
            <a:r>
              <a:rPr lang="en-US" dirty="0"/>
              <a:t>Interval estimation: link with elasticities</a:t>
            </a:r>
          </a:p>
          <a:p>
            <a:r>
              <a:rPr lang="en-US" dirty="0"/>
              <a:t>Diversify on multi-dimensional scaling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0070C0"/>
                </a:solidFill>
              </a:rPr>
              <a:t>Science</a:t>
            </a:r>
          </a:p>
          <a:p>
            <a:r>
              <a:rPr lang="en-US" dirty="0"/>
              <a:t>Stylize/extend meta theory: review entries &amp; multispecies methods</a:t>
            </a:r>
          </a:p>
          <a:p>
            <a:r>
              <a:rPr lang="en-US" dirty="0"/>
              <a:t>iso211, iso221; Invest in </a:t>
            </a:r>
            <a:r>
              <a:rPr lang="en-US" dirty="0" err="1"/>
              <a:t>AmP</a:t>
            </a:r>
            <a:r>
              <a:rPr lang="en-US" dirty="0"/>
              <a:t> entries for invertebrates (insect models), micro-organisms</a:t>
            </a:r>
          </a:p>
          <a:p>
            <a:r>
              <a:rPr lang="en-US" dirty="0"/>
              <a:t>Further develop  </a:t>
            </a:r>
            <a:r>
              <a:rPr lang="en-US" dirty="0" err="1"/>
              <a:t>DEBtheory</a:t>
            </a:r>
            <a:r>
              <a:rPr lang="en-US" dirty="0"/>
              <a:t> to smaller/larger time/space scales</a:t>
            </a:r>
          </a:p>
          <a:p>
            <a:r>
              <a:rPr lang="en-US" dirty="0"/>
              <a:t>   metabolic scope/ </a:t>
            </a:r>
            <a:r>
              <a:rPr lang="en-US" dirty="0" err="1"/>
              <a:t>behaviour</a:t>
            </a:r>
            <a:r>
              <a:rPr lang="en-US" dirty="0"/>
              <a:t>/ central metabolism (5 coupled SU modules)</a:t>
            </a:r>
          </a:p>
          <a:p>
            <a:r>
              <a:rPr lang="en-US" dirty="0"/>
              <a:t>   super-individuals/canonical communities/ system earth science</a:t>
            </a:r>
          </a:p>
        </p:txBody>
      </p:sp>
    </p:spTree>
    <p:extLst>
      <p:ext uri="{BB962C8B-B14F-4D97-AF65-F5344CB8AC3E}">
        <p14:creationId xmlns:p14="http://schemas.microsoft.com/office/powerpoint/2010/main" val="196495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On-screen Show (4:3)</PresentationFormat>
  <Paragraphs>127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 Theme</vt:lpstr>
      <vt:lpstr>PowerPoint Presentation</vt:lpstr>
      <vt:lpstr>Contents</vt:lpstr>
      <vt:lpstr>AmP</vt:lpstr>
      <vt:lpstr>PowerPoint Presentation</vt:lpstr>
      <vt:lpstr>PowerPoint Presentation</vt:lpstr>
      <vt:lpstr>PowerPoint Presentation</vt:lpstr>
      <vt:lpstr>PowerPoint Presentation</vt:lpstr>
      <vt:lpstr>Future developments in DEBs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lecture</dc:title>
  <dc:creator>Nina</dc:creator>
  <cp:lastModifiedBy>Bas Kooijman</cp:lastModifiedBy>
  <cp:revision>39</cp:revision>
  <dcterms:created xsi:type="dcterms:W3CDTF">2023-03-12T15:46:38Z</dcterms:created>
  <dcterms:modified xsi:type="dcterms:W3CDTF">2025-06-10T05:34:16Z</dcterms:modified>
</cp:coreProperties>
</file>